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18"/>
  </p:notesMasterIdLst>
  <p:handoutMasterIdLst>
    <p:handoutMasterId r:id="rId19"/>
  </p:handoutMasterIdLst>
  <p:sldIdLst>
    <p:sldId id="266" r:id="rId2"/>
    <p:sldId id="257" r:id="rId3"/>
    <p:sldId id="268" r:id="rId4"/>
    <p:sldId id="276" r:id="rId5"/>
    <p:sldId id="277" r:id="rId6"/>
    <p:sldId id="263" r:id="rId7"/>
    <p:sldId id="274" r:id="rId8"/>
    <p:sldId id="259" r:id="rId9"/>
    <p:sldId id="264" r:id="rId10"/>
    <p:sldId id="275" r:id="rId11"/>
    <p:sldId id="272" r:id="rId12"/>
    <p:sldId id="269" r:id="rId13"/>
    <p:sldId id="271" r:id="rId14"/>
    <p:sldId id="270" r:id="rId15"/>
    <p:sldId id="273" r:id="rId16"/>
    <p:sldId id="267" r:id="rId17"/>
  </p:sldIdLst>
  <p:sldSz cx="12192000" cy="6858000"/>
  <p:notesSz cx="6797675" cy="9928225"/>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78"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5A25AE-B6E9-4BB1-9224-81869972DA76}" type="datetimeFigureOut">
              <a:rPr lang="zh-HK" altLang="en-US" smtClean="0"/>
              <a:t>11/1/2018</a:t>
            </a:fld>
            <a:endParaRPr lang="zh-HK"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415086C-FA8B-4284-90C4-B6CC305E0209}" type="slidenum">
              <a:rPr lang="zh-HK" altLang="en-US" smtClean="0"/>
              <a:t>‹#›</a:t>
            </a:fld>
            <a:endParaRPr lang="zh-HK" altLang="en-US"/>
          </a:p>
        </p:txBody>
      </p:sp>
    </p:spTree>
    <p:extLst>
      <p:ext uri="{BB962C8B-B14F-4D97-AF65-F5344CB8AC3E}">
        <p14:creationId xmlns:p14="http://schemas.microsoft.com/office/powerpoint/2010/main" val="1896604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22A36D5-848C-41FB-A5E8-67118D8067B8}" type="datetimeFigureOut">
              <a:rPr lang="zh-HK" altLang="en-US" smtClean="0"/>
              <a:t>11/1/2018</a:t>
            </a:fld>
            <a:endParaRPr lang="zh-HK"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7AFD244-8547-4CAB-86EC-D1EAB7EFAA98}" type="slidenum">
              <a:rPr lang="zh-HK" altLang="en-US" smtClean="0"/>
              <a:t>‹#›</a:t>
            </a:fld>
            <a:endParaRPr lang="zh-HK" altLang="en-US"/>
          </a:p>
        </p:txBody>
      </p:sp>
    </p:spTree>
    <p:extLst>
      <p:ext uri="{BB962C8B-B14F-4D97-AF65-F5344CB8AC3E}">
        <p14:creationId xmlns:p14="http://schemas.microsoft.com/office/powerpoint/2010/main" val="354640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a:t>
            </a:fld>
            <a:endParaRPr lang="zh-HK" altLang="en-US"/>
          </a:p>
        </p:txBody>
      </p:sp>
    </p:spTree>
    <p:extLst>
      <p:ext uri="{BB962C8B-B14F-4D97-AF65-F5344CB8AC3E}">
        <p14:creationId xmlns:p14="http://schemas.microsoft.com/office/powerpoint/2010/main" val="111970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10</a:t>
            </a:fld>
            <a:endParaRPr lang="zh-HK" altLang="en-US"/>
          </a:p>
        </p:txBody>
      </p:sp>
    </p:spTree>
    <p:extLst>
      <p:ext uri="{BB962C8B-B14F-4D97-AF65-F5344CB8AC3E}">
        <p14:creationId xmlns:p14="http://schemas.microsoft.com/office/powerpoint/2010/main" val="223292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11</a:t>
            </a:fld>
            <a:endParaRPr lang="zh-HK" altLang="en-US"/>
          </a:p>
        </p:txBody>
      </p:sp>
    </p:spTree>
    <p:extLst>
      <p:ext uri="{BB962C8B-B14F-4D97-AF65-F5344CB8AC3E}">
        <p14:creationId xmlns:p14="http://schemas.microsoft.com/office/powerpoint/2010/main" val="134537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12</a:t>
            </a:fld>
            <a:endParaRPr lang="zh-HK" altLang="en-US"/>
          </a:p>
        </p:txBody>
      </p:sp>
    </p:spTree>
    <p:extLst>
      <p:ext uri="{BB962C8B-B14F-4D97-AF65-F5344CB8AC3E}">
        <p14:creationId xmlns:p14="http://schemas.microsoft.com/office/powerpoint/2010/main" val="362080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13</a:t>
            </a:fld>
            <a:endParaRPr lang="zh-HK" altLang="en-US"/>
          </a:p>
        </p:txBody>
      </p:sp>
    </p:spTree>
    <p:extLst>
      <p:ext uri="{BB962C8B-B14F-4D97-AF65-F5344CB8AC3E}">
        <p14:creationId xmlns:p14="http://schemas.microsoft.com/office/powerpoint/2010/main" val="75015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14</a:t>
            </a:fld>
            <a:endParaRPr lang="zh-HK" altLang="en-US"/>
          </a:p>
        </p:txBody>
      </p:sp>
    </p:spTree>
    <p:extLst>
      <p:ext uri="{BB962C8B-B14F-4D97-AF65-F5344CB8AC3E}">
        <p14:creationId xmlns:p14="http://schemas.microsoft.com/office/powerpoint/2010/main" val="220250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15</a:t>
            </a:fld>
            <a:endParaRPr lang="zh-HK" altLang="en-US"/>
          </a:p>
        </p:txBody>
      </p:sp>
    </p:spTree>
    <p:extLst>
      <p:ext uri="{BB962C8B-B14F-4D97-AF65-F5344CB8AC3E}">
        <p14:creationId xmlns:p14="http://schemas.microsoft.com/office/powerpoint/2010/main" val="270973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16</a:t>
            </a:fld>
            <a:endParaRPr lang="zh-HK" altLang="en-US"/>
          </a:p>
        </p:txBody>
      </p:sp>
    </p:spTree>
    <p:extLst>
      <p:ext uri="{BB962C8B-B14F-4D97-AF65-F5344CB8AC3E}">
        <p14:creationId xmlns:p14="http://schemas.microsoft.com/office/powerpoint/2010/main" val="127262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2</a:t>
            </a:fld>
            <a:endParaRPr lang="zh-HK" altLang="en-US"/>
          </a:p>
        </p:txBody>
      </p:sp>
    </p:spTree>
    <p:extLst>
      <p:ext uri="{BB962C8B-B14F-4D97-AF65-F5344CB8AC3E}">
        <p14:creationId xmlns:p14="http://schemas.microsoft.com/office/powerpoint/2010/main" val="183878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3</a:t>
            </a:fld>
            <a:endParaRPr lang="zh-HK" altLang="en-US"/>
          </a:p>
        </p:txBody>
      </p:sp>
    </p:spTree>
    <p:extLst>
      <p:ext uri="{BB962C8B-B14F-4D97-AF65-F5344CB8AC3E}">
        <p14:creationId xmlns:p14="http://schemas.microsoft.com/office/powerpoint/2010/main" val="151909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4</a:t>
            </a:fld>
            <a:endParaRPr lang="zh-HK" altLang="en-US"/>
          </a:p>
        </p:txBody>
      </p:sp>
    </p:spTree>
    <p:extLst>
      <p:ext uri="{BB962C8B-B14F-4D97-AF65-F5344CB8AC3E}">
        <p14:creationId xmlns:p14="http://schemas.microsoft.com/office/powerpoint/2010/main" val="151909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5</a:t>
            </a:fld>
            <a:endParaRPr lang="zh-HK" altLang="en-US"/>
          </a:p>
        </p:txBody>
      </p:sp>
    </p:spTree>
    <p:extLst>
      <p:ext uri="{BB962C8B-B14F-4D97-AF65-F5344CB8AC3E}">
        <p14:creationId xmlns:p14="http://schemas.microsoft.com/office/powerpoint/2010/main" val="151909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6</a:t>
            </a:fld>
            <a:endParaRPr lang="zh-HK" altLang="en-US"/>
          </a:p>
        </p:txBody>
      </p:sp>
    </p:spTree>
    <p:extLst>
      <p:ext uri="{BB962C8B-B14F-4D97-AF65-F5344CB8AC3E}">
        <p14:creationId xmlns:p14="http://schemas.microsoft.com/office/powerpoint/2010/main" val="34514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7</a:t>
            </a:fld>
            <a:endParaRPr lang="zh-HK" altLang="en-US"/>
          </a:p>
        </p:txBody>
      </p:sp>
    </p:spTree>
    <p:extLst>
      <p:ext uri="{BB962C8B-B14F-4D97-AF65-F5344CB8AC3E}">
        <p14:creationId xmlns:p14="http://schemas.microsoft.com/office/powerpoint/2010/main" val="263097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8</a:t>
            </a:fld>
            <a:endParaRPr lang="zh-HK" altLang="en-US"/>
          </a:p>
        </p:txBody>
      </p:sp>
    </p:spTree>
    <p:extLst>
      <p:ext uri="{BB962C8B-B14F-4D97-AF65-F5344CB8AC3E}">
        <p14:creationId xmlns:p14="http://schemas.microsoft.com/office/powerpoint/2010/main" val="82296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57AFD244-8547-4CAB-86EC-D1EAB7EFAA98}" type="slidenum">
              <a:rPr lang="zh-HK" altLang="en-US" smtClean="0"/>
              <a:t>9</a:t>
            </a:fld>
            <a:endParaRPr lang="zh-HK" altLang="en-US"/>
          </a:p>
        </p:txBody>
      </p:sp>
    </p:spTree>
    <p:extLst>
      <p:ext uri="{BB962C8B-B14F-4D97-AF65-F5344CB8AC3E}">
        <p14:creationId xmlns:p14="http://schemas.microsoft.com/office/powerpoint/2010/main" val="63725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127777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245271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302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4252239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227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404455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84616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192275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37283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40941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200745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303294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142929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29373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247291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699876D-65EE-43CD-84C4-338A0379384D}" type="datetimeFigureOut">
              <a:rPr lang="zh-HK" altLang="en-US" smtClean="0"/>
              <a:t>11/1/2018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334109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99876D-65EE-43CD-84C4-338A0379384D}" type="datetimeFigureOut">
              <a:rPr lang="zh-HK" altLang="en-US" smtClean="0"/>
              <a:t>11/1/2018</a:t>
            </a:fld>
            <a:endParaRPr lang="zh-HK"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D0723A-6D3D-409F-B890-62C28ED3DBD2}" type="slidenum">
              <a:rPr lang="zh-HK" altLang="en-US" smtClean="0"/>
              <a:t>‹#›</a:t>
            </a:fld>
            <a:endParaRPr lang="zh-HK" altLang="en-US"/>
          </a:p>
        </p:txBody>
      </p:sp>
    </p:spTree>
    <p:extLst>
      <p:ext uri="{BB962C8B-B14F-4D97-AF65-F5344CB8AC3E}">
        <p14:creationId xmlns:p14="http://schemas.microsoft.com/office/powerpoint/2010/main" val="289779080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45" y="132524"/>
            <a:ext cx="5249525" cy="1072820"/>
          </a:xfrm>
          <a:prstGeom prst="rect">
            <a:avLst/>
          </a:prstGeom>
        </p:spPr>
      </p:pic>
      <p:sp>
        <p:nvSpPr>
          <p:cNvPr id="9" name="文字方塊 8"/>
          <p:cNvSpPr txBox="1"/>
          <p:nvPr/>
        </p:nvSpPr>
        <p:spPr>
          <a:xfrm>
            <a:off x="2032896" y="5250075"/>
            <a:ext cx="7494998" cy="1569660"/>
          </a:xfrm>
          <a:prstGeom prst="rect">
            <a:avLst/>
          </a:prstGeom>
          <a:noFill/>
        </p:spPr>
        <p:txBody>
          <a:bodyPr wrap="square" rtlCol="0">
            <a:spAutoFit/>
          </a:bodyPr>
          <a:lstStyle/>
          <a:p>
            <a:pPr algn="ctr"/>
            <a:r>
              <a:rPr lang="zh-TW" altLang="en-US" sz="4800" b="1" dirty="0" smtClean="0">
                <a:solidFill>
                  <a:schemeClr val="accent2"/>
                </a:solidFill>
                <a:latin typeface="微軟正黑體" panose="020B0604030504040204" pitchFamily="34" charset="-120"/>
                <a:ea typeface="微軟正黑體" panose="020B0604030504040204" pitchFamily="34" charset="-120"/>
              </a:rPr>
              <a:t>中國地質工程集團公司</a:t>
            </a:r>
            <a:endParaRPr lang="en-US" altLang="zh-TW" sz="4800" b="1" dirty="0" smtClean="0">
              <a:solidFill>
                <a:schemeClr val="accent2"/>
              </a:solidFill>
              <a:latin typeface="微軟正黑體" panose="020B0604030504040204" pitchFamily="34" charset="-120"/>
              <a:ea typeface="微軟正黑體" panose="020B0604030504040204" pitchFamily="34" charset="-120"/>
            </a:endParaRPr>
          </a:p>
          <a:p>
            <a:pPr algn="ctr"/>
            <a:r>
              <a:rPr lang="zh-HK" altLang="en-US" sz="4800" b="1" dirty="0">
                <a:solidFill>
                  <a:schemeClr val="accent2"/>
                </a:solidFill>
                <a:latin typeface="微軟正黑體" panose="020B0604030504040204" pitchFamily="34" charset="-120"/>
                <a:ea typeface="微軟正黑體" panose="020B0604030504040204" pitchFamily="34" charset="-120"/>
              </a:rPr>
              <a:t>中地安全同樂</a:t>
            </a:r>
            <a:r>
              <a:rPr lang="zh-HK" altLang="en-US" sz="4800" b="1" dirty="0" smtClean="0">
                <a:solidFill>
                  <a:schemeClr val="accent2"/>
                </a:solidFill>
                <a:latin typeface="微軟正黑體" panose="020B0604030504040204" pitchFamily="34" charset="-120"/>
                <a:ea typeface="微軟正黑體" panose="020B0604030504040204" pitchFamily="34" charset="-120"/>
              </a:rPr>
              <a:t>日</a:t>
            </a:r>
            <a:r>
              <a:rPr lang="en-US" altLang="zh-HK" sz="4800" b="1" dirty="0" smtClean="0">
                <a:solidFill>
                  <a:schemeClr val="accent2"/>
                </a:solidFill>
                <a:latin typeface="微軟正黑體" panose="020B0604030504040204" pitchFamily="34" charset="-120"/>
                <a:ea typeface="微軟正黑體" panose="020B0604030504040204" pitchFamily="34" charset="-120"/>
              </a:rPr>
              <a:t>2017</a:t>
            </a:r>
            <a:r>
              <a:rPr lang="zh-TW" altLang="en-US" sz="4800" b="1" dirty="0" smtClean="0">
                <a:solidFill>
                  <a:schemeClr val="accent2"/>
                </a:solidFill>
                <a:latin typeface="微軟正黑體" panose="020B0604030504040204" pitchFamily="34" charset="-120"/>
                <a:ea typeface="微軟正黑體" panose="020B0604030504040204" pitchFamily="34" charset="-120"/>
              </a:rPr>
              <a:t>花絮</a:t>
            </a:r>
            <a:endParaRPr lang="en-US" altLang="zh-HK" sz="4800" b="1" dirty="0" smtClean="0">
              <a:solidFill>
                <a:schemeClr val="accent2"/>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2980" t="30000" r="12338" b="32879"/>
          <a:stretch/>
        </p:blipFill>
        <p:spPr>
          <a:xfrm>
            <a:off x="410874" y="1426852"/>
            <a:ext cx="11133898" cy="3706257"/>
          </a:xfrm>
          <a:prstGeom prst="rect">
            <a:avLst/>
          </a:prstGeom>
        </p:spPr>
      </p:pic>
    </p:spTree>
    <p:extLst>
      <p:ext uri="{BB962C8B-B14F-4D97-AF65-F5344CB8AC3E}">
        <p14:creationId xmlns:p14="http://schemas.microsoft.com/office/powerpoint/2010/main" val="3717900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883" y="310506"/>
            <a:ext cx="6318038" cy="847077"/>
          </a:xfrm>
        </p:spPr>
        <p:txBody>
          <a:bodyPr>
            <a:normAutofit fontScale="90000"/>
          </a:bodyPr>
          <a:lstStyle/>
          <a:p>
            <a:r>
              <a:rPr lang="zh-TW" altLang="en-US" sz="3200" b="1" dirty="0">
                <a:solidFill>
                  <a:schemeClr val="accent2"/>
                </a:solidFill>
                <a:latin typeface="微軟正黑體" panose="020B0604030504040204" pitchFamily="34" charset="-120"/>
              </a:rPr>
              <a:t>現場</a:t>
            </a:r>
            <a:r>
              <a:rPr lang="zh-TW" altLang="en-US" sz="3200" b="1" dirty="0">
                <a:solidFill>
                  <a:schemeClr val="accent2"/>
                </a:solidFill>
                <a:latin typeface="微軟正黑體" panose="020B0604030504040204" pitchFamily="34" charset="-120"/>
              </a:rPr>
              <a:t>小朋友透過</a:t>
            </a:r>
            <a:r>
              <a:rPr lang="zh-TW" altLang="en-US" sz="3200" b="1" dirty="0">
                <a:solidFill>
                  <a:schemeClr val="accent2"/>
                </a:solidFill>
                <a:latin typeface="微軟正黑體" panose="020B0604030504040204" pitchFamily="34" charset="-120"/>
              </a:rPr>
              <a:t>玩攤位遊戲讓他們從小培養對職業</a:t>
            </a:r>
            <a:r>
              <a:rPr lang="zh-TW" altLang="en-US" sz="3200" b="1" dirty="0" smtClean="0">
                <a:solidFill>
                  <a:schemeClr val="accent2"/>
                </a:solidFill>
                <a:latin typeface="微軟正黑體" panose="020B0604030504040204" pitchFamily="34" charset="-120"/>
              </a:rPr>
              <a:t>安全健康的關注</a:t>
            </a:r>
            <a:r>
              <a:rPr lang="zh-TW" altLang="en-US" sz="3200" b="1" dirty="0">
                <a:solidFill>
                  <a:schemeClr val="accent2"/>
                </a:solidFill>
                <a:latin typeface="微軟正黑體" panose="020B0604030504040204" pitchFamily="34" charset="-120"/>
              </a:rPr>
              <a:t/>
            </a:r>
            <a:br>
              <a:rPr lang="zh-TW" altLang="en-US" sz="3200" b="1" dirty="0">
                <a:solidFill>
                  <a:schemeClr val="accent2"/>
                </a:solidFill>
                <a:latin typeface="微軟正黑體" panose="020B0604030504040204" pitchFamily="34" charset="-120"/>
              </a:rPr>
            </a:b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1026" name="Picture 2" descr="Z:\C9125-MTRC\Safety\12 Safety Promotion\CGC Fun Day 2017 on 7 Jan 2018\IMG-20180108-WA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799" y="1914611"/>
            <a:ext cx="3253154" cy="4337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Z:\C9125-MTRC\Safety\12 Safety Promotion\CGC Fun Day 2017 on 7 Jan 2018\IMG-20180108-WA00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5081" y="1914611"/>
            <a:ext cx="2438680" cy="4337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Z:\C9125-MTRC\Safety\12 Safety Promotion\CGC Fun Day 2017 on 7 Jan 2018\IMG-20180108-WA00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6886" y="1914612"/>
            <a:ext cx="2439866" cy="4337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2337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7250" y="601804"/>
            <a:ext cx="6066210" cy="847077"/>
          </a:xfrm>
        </p:spPr>
        <p:txBody>
          <a:bodyPr>
            <a:normAutofit/>
          </a:bodyPr>
          <a:lstStyle/>
          <a:p>
            <a:r>
              <a:rPr lang="zh-TW" altLang="en-US" sz="3200" b="1" dirty="0">
                <a:solidFill>
                  <a:schemeClr val="accent2"/>
                </a:solidFill>
                <a:latin typeface="微軟正黑體" panose="020B0604030504040204" pitchFamily="34" charset="-120"/>
              </a:rPr>
              <a:t>首先由醒</a:t>
            </a:r>
            <a:r>
              <a:rPr lang="zh-TW" altLang="en-US" sz="3200" b="1" dirty="0" smtClean="0">
                <a:solidFill>
                  <a:schemeClr val="accent2"/>
                </a:solidFill>
                <a:latin typeface="微軟正黑體" panose="020B0604030504040204" pitchFamily="34" charset="-120"/>
              </a:rPr>
              <a:t>獅為</a:t>
            </a:r>
            <a:r>
              <a:rPr lang="zh-TW" altLang="en-US" sz="3200" b="1" dirty="0">
                <a:solidFill>
                  <a:schemeClr val="accent2"/>
                </a:solidFill>
                <a:latin typeface="微軟正黑體" panose="020B0604030504040204" pitchFamily="34" charset="-120"/>
              </a:rPr>
              <a:t>我們同樂日助興</a:t>
            </a: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893" y="1149942"/>
            <a:ext cx="4876800" cy="2743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0" name="Picture 2" descr="Z:\C9125-MTRC\Safety\12 Safety Promotion\20180107 Fun Day highlight\DSC082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08" y="2134680"/>
            <a:ext cx="6013938" cy="400879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027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7465" y="365925"/>
            <a:ext cx="6066210" cy="847077"/>
          </a:xfrm>
        </p:spPr>
        <p:txBody>
          <a:bodyPr>
            <a:normAutofit fontScale="90000"/>
          </a:bodyPr>
          <a:lstStyle/>
          <a:p>
            <a:r>
              <a:rPr lang="zh-TW" altLang="en-US" sz="3200" b="1" dirty="0">
                <a:solidFill>
                  <a:schemeClr val="accent2"/>
                </a:solidFill>
                <a:latin typeface="微軟正黑體" panose="020B0604030504040204" pitchFamily="34" charset="-120"/>
              </a:rPr>
              <a:t>大會邀請</a:t>
            </a:r>
            <a:r>
              <a:rPr lang="zh-TW" altLang="en-US" sz="3200" b="1" dirty="0" smtClean="0">
                <a:solidFill>
                  <a:schemeClr val="accent2"/>
                </a:solidFill>
                <a:latin typeface="微軟正黑體" panose="020B0604030504040204" pitchFamily="34" charset="-120"/>
              </a:rPr>
              <a:t>了</a:t>
            </a:r>
            <a:r>
              <a:rPr lang="zh-TW" altLang="en-US" sz="3200" b="1" dirty="0">
                <a:solidFill>
                  <a:schemeClr val="accent2"/>
                </a:solidFill>
                <a:latin typeface="微軟正黑體" panose="020B0604030504040204" pitchFamily="34" charset="-120"/>
              </a:rPr>
              <a:t>香港少數女性職業魔術師</a:t>
            </a:r>
            <a:r>
              <a:rPr lang="en-US" altLang="zh-TW" sz="3200" b="1" dirty="0">
                <a:solidFill>
                  <a:schemeClr val="accent2"/>
                </a:solidFill>
                <a:latin typeface="微軟正黑體" panose="020B0604030504040204" pitchFamily="34" charset="-120"/>
              </a:rPr>
              <a:t>Miki BB - </a:t>
            </a:r>
            <a:r>
              <a:rPr lang="zh-TW" altLang="en-US" sz="3200" b="1" dirty="0">
                <a:solidFill>
                  <a:schemeClr val="accent2"/>
                </a:solidFill>
                <a:latin typeface="微軟正黑體" panose="020B0604030504040204" pitchFamily="34" charset="-120"/>
              </a:rPr>
              <a:t>李芯瑩小姐</a:t>
            </a:r>
            <a:r>
              <a:rPr lang="zh-TW" altLang="en-US" sz="3200" b="1" dirty="0" smtClean="0">
                <a:solidFill>
                  <a:schemeClr val="accent2"/>
                </a:solidFill>
                <a:latin typeface="微軟正黑體" panose="020B0604030504040204" pitchFamily="34" charset="-120"/>
              </a:rPr>
              <a:t>為</a:t>
            </a:r>
            <a:r>
              <a:rPr lang="zh-TW" altLang="en-US" sz="3200" b="1" dirty="0">
                <a:solidFill>
                  <a:schemeClr val="accent2"/>
                </a:solidFill>
                <a:latin typeface="微軟正黑體" panose="020B0604030504040204" pitchFamily="34" charset="-120"/>
              </a:rPr>
              <a:t>我們</a:t>
            </a:r>
            <a:r>
              <a:rPr lang="zh-TW" altLang="en-US" sz="3200" b="1" dirty="0" smtClean="0">
                <a:solidFill>
                  <a:schemeClr val="accent2"/>
                </a:solidFill>
                <a:latin typeface="微軟正黑體" panose="020B0604030504040204" pitchFamily="34" charset="-120"/>
              </a:rPr>
              <a:t>表演，</a:t>
            </a:r>
            <a:r>
              <a:rPr lang="zh-TW" altLang="en-US" sz="3200" b="1" dirty="0">
                <a:solidFill>
                  <a:schemeClr val="accent2"/>
                </a:solidFill>
                <a:latin typeface="微軟正黑體" panose="020B0604030504040204" pitchFamily="34" charset="-120"/>
              </a:rPr>
              <a:t>並且邀請場內觀眾一起</a:t>
            </a:r>
            <a:r>
              <a:rPr lang="zh-TW" altLang="en-US" sz="3200" b="1" dirty="0" smtClean="0">
                <a:solidFill>
                  <a:schemeClr val="accent2"/>
                </a:solidFill>
                <a:latin typeface="微軟正黑體" panose="020B0604030504040204" pitchFamily="34" charset="-120"/>
              </a:rPr>
              <a:t>表演</a:t>
            </a:r>
            <a:r>
              <a:rPr lang="zh-TW" altLang="en-US" sz="3200" b="1" dirty="0">
                <a:solidFill>
                  <a:schemeClr val="accent2"/>
                </a:solidFill>
                <a:latin typeface="微軟正黑體" panose="020B0604030504040204" pitchFamily="34" charset="-120"/>
              </a:rPr>
              <a:t>魔術</a:t>
            </a:r>
            <a:r>
              <a:rPr lang="zh-TW" altLang="en-US" sz="3200" b="1" dirty="0" smtClean="0">
                <a:solidFill>
                  <a:schemeClr val="accent2"/>
                </a:solidFill>
                <a:latin typeface="微軟正黑體" panose="020B0604030504040204" pitchFamily="34" charset="-120"/>
              </a:rPr>
              <a:t>。</a:t>
            </a: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247" y="2545773"/>
            <a:ext cx="4480000" cy="252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AutoShape 2" descr="https://apis.mail.yahoo.com/ws/v3/mailboxes/@.id==VjJ-2_Z4BkBm6w1_y9O6trXkcpbZCdeUtLh2tX_zCyIZbT5jI3t7PkMdHbX9O21ozZyeaukExEzfYNdTry2LQlSoVw/messages/@.id==ABmC8QoAAC3tWlWrRQ0y6HDt3hs/content/parts/@.id==2/thumbnail?appId=YahooMailNeo&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sp>
        <p:nvSpPr>
          <p:cNvPr id="4" name="AutoShape 4" descr="https://apis.mail.yahoo.com/ws/v3/mailboxes/@.id==VjJ-2_Z4BkBm6w1_y9O6trXkcpbZCdeUtLh2tX_zCyIZbT5jI3t7PkMdHbX9O21ozZyeaukExEzfYNdTry2LQlSoVw/messages/@.id==ABmC8QoAAC3tWlWrRQ0y6HDt3hs/content/parts/@.id==2/thumbnail?appId=YahooMailNeo&amp;downloadWhenThumbnailFails=true&amp;pid=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6149" name="Picture 5" descr="C:\Users\User\Desktop\thumbna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68" y="2545773"/>
            <a:ext cx="4290647" cy="251754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99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895" y="3347584"/>
            <a:ext cx="5372099" cy="3021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標題 1"/>
          <p:cNvSpPr txBox="1">
            <a:spLocks/>
          </p:cNvSpPr>
          <p:nvPr/>
        </p:nvSpPr>
        <p:spPr>
          <a:xfrm>
            <a:off x="840647" y="333631"/>
            <a:ext cx="6066210" cy="8470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b="1" dirty="0" smtClean="0">
                <a:solidFill>
                  <a:schemeClr val="accent2"/>
                </a:solidFill>
                <a:latin typeface="微軟正黑體" panose="020B0604030504040204" pitchFamily="34" charset="-120"/>
              </a:rPr>
              <a:t>無</a:t>
            </a:r>
            <a:r>
              <a:rPr lang="zh-TW" altLang="en-US" sz="3200" b="1" dirty="0">
                <a:solidFill>
                  <a:schemeClr val="accent2"/>
                </a:solidFill>
                <a:latin typeface="微軟正黑體" panose="020B0604030504040204" pitchFamily="34" charset="-120"/>
              </a:rPr>
              <a:t>伴奏合唱團現場表現</a:t>
            </a: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4098" name="Picture 2" descr="Z:\C9125-MTRC\Safety\12 Safety Promotion\20180107 Fun Day highlight\DSC087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184" y="1411986"/>
            <a:ext cx="4977711" cy="3318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5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0818" y="158107"/>
            <a:ext cx="9016863" cy="847077"/>
          </a:xfrm>
        </p:spPr>
        <p:txBody>
          <a:bodyPr>
            <a:normAutofit fontScale="90000"/>
          </a:bodyPr>
          <a:lstStyle/>
          <a:p>
            <a:r>
              <a:rPr lang="zh-TW" altLang="en-US" sz="3200" b="1" dirty="0" smtClean="0">
                <a:solidFill>
                  <a:schemeClr val="accent2"/>
                </a:solidFill>
                <a:latin typeface="微軟正黑體" panose="020B0604030504040204" pitchFamily="34" charset="-120"/>
              </a:rPr>
              <a:t>大會</a:t>
            </a:r>
            <a:r>
              <a:rPr lang="zh-TW" altLang="en-US" sz="3200" b="1" dirty="0">
                <a:solidFill>
                  <a:schemeClr val="accent2"/>
                </a:solidFill>
                <a:latin typeface="微軟正黑體" panose="020B0604030504040204" pitchFamily="34" charset="-120"/>
              </a:rPr>
              <a:t>邀請了</a:t>
            </a:r>
            <a:r>
              <a:rPr lang="zh-TW" altLang="en-US" sz="3200" b="1" dirty="0" smtClean="0">
                <a:solidFill>
                  <a:schemeClr val="accent2"/>
                </a:solidFill>
                <a:latin typeface="微軟正黑體" panose="020B0604030504040204" pitchFamily="34" charset="-120"/>
              </a:rPr>
              <a:t>由</a:t>
            </a:r>
            <a:r>
              <a:rPr lang="zh-TW" altLang="en-US" sz="3200" b="1" dirty="0">
                <a:solidFill>
                  <a:schemeClr val="accent2"/>
                </a:solidFill>
                <a:latin typeface="微軟正黑體" panose="020B0604030504040204" pitchFamily="34" charset="-120"/>
              </a:rPr>
              <a:t>首隊華人世界賽男</a:t>
            </a:r>
            <a:r>
              <a:rPr lang="zh-TW" altLang="en-US" sz="3200" b="1" dirty="0" smtClean="0">
                <a:solidFill>
                  <a:schemeClr val="accent2"/>
                </a:solidFill>
                <a:latin typeface="微軟正黑體" panose="020B0604030504040204" pitchFamily="34" charset="-120"/>
              </a:rPr>
              <a:t>團冠軍組成</a:t>
            </a:r>
            <a:r>
              <a:rPr lang="zh-TW" altLang="en-US" sz="3200" b="1" dirty="0">
                <a:solidFill>
                  <a:schemeClr val="accent2"/>
                </a:solidFill>
                <a:latin typeface="微軟正黑體" panose="020B0604030504040204" pitchFamily="34" charset="-120"/>
              </a:rPr>
              <a:t>香港花式跳繩會。表現驚人的空翻特技跳繩和融合</a:t>
            </a:r>
            <a:r>
              <a:rPr lang="en-US" altLang="zh-TW" sz="3200" b="1" dirty="0" err="1" smtClean="0">
                <a:solidFill>
                  <a:schemeClr val="accent2"/>
                </a:solidFill>
                <a:latin typeface="微軟正黑體" panose="020B0604030504040204" pitchFamily="34" charset="-120"/>
              </a:rPr>
              <a:t>hiphop</a:t>
            </a:r>
            <a:r>
              <a:rPr lang="zh-TW" altLang="en-US" sz="3200" b="1" dirty="0" smtClean="0">
                <a:solidFill>
                  <a:schemeClr val="accent2"/>
                </a:solidFill>
                <a:latin typeface="微軟正黑體" panose="020B0604030504040204" pitchFamily="34" charset="-120"/>
              </a:rPr>
              <a:t>元素的</a:t>
            </a:r>
            <a:r>
              <a:rPr lang="zh-TW" altLang="en-US" sz="3200" b="1" dirty="0">
                <a:solidFill>
                  <a:schemeClr val="accent2"/>
                </a:solidFill>
                <a:latin typeface="微軟正黑體" panose="020B0604030504040204" pitchFamily="34" charset="-120"/>
              </a:rPr>
              <a:t>速度跳</a:t>
            </a:r>
            <a:r>
              <a:rPr lang="zh-TW" altLang="en-US" sz="3200" b="1" dirty="0" smtClean="0">
                <a:solidFill>
                  <a:schemeClr val="accent2"/>
                </a:solidFill>
                <a:latin typeface="微軟正黑體" panose="020B0604030504040204" pitchFamily="34" charset="-120"/>
              </a:rPr>
              <a:t>。</a:t>
            </a: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55" y="3013363"/>
            <a:ext cx="4480000"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654" y="1672936"/>
            <a:ext cx="4480000" cy="252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10719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185" y="140165"/>
            <a:ext cx="9613861" cy="1080938"/>
          </a:xfrm>
        </p:spPr>
        <p:txBody>
          <a:bodyPr>
            <a:normAutofit fontScale="90000"/>
          </a:bodyPr>
          <a:lstStyle/>
          <a:p>
            <a:r>
              <a:rPr lang="zh-HK" altLang="en-US" sz="4400" b="1"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中地安全同樂</a:t>
            </a:r>
            <a:r>
              <a:rPr lang="zh-HK" altLang="en-US"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r>
              <a:rPr lang="en-US" altLang="zh-HK"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2017</a:t>
            </a:r>
            <a:r>
              <a:rPr lang="zh-TW" altLang="en-US"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主題</a:t>
            </a:r>
            <a:r>
              <a:rPr lang="en-US" altLang="zh-TW"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HK" altLang="en-US"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rPr>
              <a:t>一切安全 因</a:t>
            </a:r>
            <a:r>
              <a:rPr lang="zh-HK" altLang="en-US" sz="4400" b="1" dirty="0">
                <a:solidFill>
                  <a:schemeClr val="accent2"/>
                </a:solidFill>
                <a:effectLst>
                  <a:outerShdw blurRad="38100" dist="38100" dir="2700000" algn="tl">
                    <a:srgbClr val="000000">
                      <a:alpha val="43137"/>
                    </a:srgbClr>
                  </a:outerShdw>
                </a:effectLst>
                <a:latin typeface="微軟正黑體" panose="020B0604030504040204" pitchFamily="34" charset="-120"/>
              </a:rPr>
              <a:t>你有心</a:t>
            </a:r>
            <a:endParaRPr lang="zh-HK" altLang="en-US" b="1" dirty="0">
              <a:solidFill>
                <a:schemeClr val="accent2"/>
              </a:solidFill>
              <a:effectLst>
                <a:outerShdw blurRad="38100" dist="38100" dir="2700000" algn="tl">
                  <a:srgbClr val="000000">
                    <a:alpha val="43137"/>
                  </a:srgbClr>
                </a:outerShdw>
              </a:effectLst>
            </a:endParaRPr>
          </a:p>
        </p:txBody>
      </p:sp>
      <p:sp>
        <p:nvSpPr>
          <p:cNvPr id="4" name="內容版面配置區 3"/>
          <p:cNvSpPr>
            <a:spLocks noGrp="1"/>
          </p:cNvSpPr>
          <p:nvPr>
            <p:ph idx="1"/>
          </p:nvPr>
        </p:nvSpPr>
        <p:spPr>
          <a:xfrm>
            <a:off x="2095198" y="6051780"/>
            <a:ext cx="7327647" cy="646331"/>
          </a:xfrm>
          <a:prstGeom prst="rect">
            <a:avLst/>
          </a:prstGeom>
        </p:spPr>
        <p:txBody>
          <a:bodyPr wrap="none">
            <a:spAutoFit/>
          </a:bodyPr>
          <a:lstStyle/>
          <a:p>
            <a:pPr marL="0" indent="0">
              <a:buNone/>
            </a:pPr>
            <a:r>
              <a:rPr lang="zh-TW" altLang="en-US" sz="3600" b="1" kern="0" spc="50" dirty="0">
                <a:ln w="11430"/>
                <a:solidFill>
                  <a:schemeClr val="accent2"/>
                </a:solidFill>
                <a:latin typeface="微軟正黑體" panose="020B0604030504040204" pitchFamily="34" charset="-120"/>
              </a:rPr>
              <a:t>董事</a:t>
            </a:r>
            <a:r>
              <a:rPr lang="zh-TW" altLang="en-US" sz="3600" b="1" kern="0" spc="50" dirty="0" smtClean="0">
                <a:ln w="11430"/>
                <a:solidFill>
                  <a:schemeClr val="accent2"/>
                </a:solidFill>
                <a:latin typeface="微軟正黑體" panose="020B0604030504040204" pitchFamily="34" charset="-120"/>
              </a:rPr>
              <a:t>兼</a:t>
            </a:r>
            <a:r>
              <a:rPr lang="zh-TW" altLang="en-US" sz="3600" b="1" kern="0" spc="50" dirty="0">
                <a:ln w="11430"/>
                <a:solidFill>
                  <a:schemeClr val="accent2"/>
                </a:solidFill>
                <a:latin typeface="微軟正黑體" panose="020B0604030504040204" pitchFamily="34" charset="-120"/>
              </a:rPr>
              <a:t>副</a:t>
            </a:r>
            <a:r>
              <a:rPr lang="zh-TW" altLang="en-US" sz="3600" b="1" kern="0" spc="50" dirty="0" smtClean="0">
                <a:ln w="11430"/>
                <a:solidFill>
                  <a:schemeClr val="accent2"/>
                </a:solidFill>
                <a:latin typeface="微軟正黑體" panose="020B0604030504040204" pitchFamily="34" charset="-120"/>
              </a:rPr>
              <a:t>總經理 李志棠</a:t>
            </a:r>
            <a:r>
              <a:rPr lang="zh-TW" altLang="en-US" sz="3600" b="1" kern="0" spc="50" dirty="0">
                <a:ln w="11430"/>
                <a:solidFill>
                  <a:schemeClr val="accent2"/>
                </a:solidFill>
                <a:latin typeface="微軟正黑體" panose="020B0604030504040204" pitchFamily="34" charset="-120"/>
              </a:rPr>
              <a:t>先生</a:t>
            </a:r>
            <a:r>
              <a:rPr lang="zh-TW" altLang="en-US" sz="3600" b="1" kern="0" spc="50" dirty="0" smtClean="0">
                <a:ln w="11430"/>
                <a:solidFill>
                  <a:schemeClr val="accent2"/>
                </a:solidFill>
                <a:latin typeface="微軟正黑體" panose="020B0604030504040204" pitchFamily="34" charset="-120"/>
              </a:rPr>
              <a:t>致謝辭</a:t>
            </a:r>
            <a:endParaRPr lang="zh-TW" altLang="en-US" sz="3600" b="1" kern="0" spc="50" dirty="0">
              <a:ln w="11430"/>
              <a:solidFill>
                <a:schemeClr val="accent2"/>
              </a:solidFill>
              <a:latin typeface="微軟正黑體" panose="020B0604030504040204" pitchFamily="34" charset="-120"/>
            </a:endParaRPr>
          </a:p>
        </p:txBody>
      </p:sp>
      <p:pic>
        <p:nvPicPr>
          <p:cNvPr id="1026" name="Picture 2" descr="Z:\C9125-MTRC\Safety\12 Safety Promotion\20180107 Fun Day highlight\DSC091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522" y="1616645"/>
            <a:ext cx="6524014" cy="434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70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82894" y="296028"/>
            <a:ext cx="9613861" cy="1080938"/>
          </a:xfrm>
        </p:spPr>
        <p:txBody>
          <a:bodyPr>
            <a:normAutofit fontScale="90000"/>
          </a:bodyPr>
          <a:lstStyle/>
          <a:p>
            <a:r>
              <a:rPr lang="zh-TW" altLang="en-US" b="1" dirty="0">
                <a:solidFill>
                  <a:schemeClr val="accent2"/>
                </a:solidFill>
                <a:latin typeface="微軟正黑體" panose="020B0604030504040204" pitchFamily="34" charset="-120"/>
                <a:ea typeface="微軟正黑體" panose="020B0604030504040204" pitchFamily="34" charset="-120"/>
              </a:rPr>
              <a:t>中地安全同樂日</a:t>
            </a:r>
            <a:r>
              <a:rPr lang="en-US" altLang="zh-TW" b="1" dirty="0" smtClean="0">
                <a:solidFill>
                  <a:schemeClr val="accent2"/>
                </a:solidFill>
                <a:latin typeface="微軟正黑體" panose="020B0604030504040204" pitchFamily="34" charset="-120"/>
                <a:ea typeface="微軟正黑體" panose="020B0604030504040204" pitchFamily="34" charset="-120"/>
              </a:rPr>
              <a:t>2017</a:t>
            </a:r>
            <a:r>
              <a:rPr lang="zh-TW" altLang="en-US" b="1" dirty="0">
                <a:solidFill>
                  <a:schemeClr val="accent2"/>
                </a:solidFill>
                <a:latin typeface="微軟正黑體" panose="020B0604030504040204" pitchFamily="34" charset="-120"/>
                <a:ea typeface="微軟正黑體" panose="020B0604030504040204" pitchFamily="34" charset="-120"/>
              </a:rPr>
              <a:t/>
            </a:r>
            <a:br>
              <a:rPr lang="zh-TW" altLang="en-US" b="1" dirty="0">
                <a:solidFill>
                  <a:schemeClr val="accent2"/>
                </a:solidFill>
                <a:latin typeface="微軟正黑體" panose="020B0604030504040204" pitchFamily="34" charset="-120"/>
                <a:ea typeface="微軟正黑體" panose="020B0604030504040204" pitchFamily="34" charset="-120"/>
              </a:rPr>
            </a:br>
            <a:r>
              <a:rPr lang="zh-TW" altLang="en-US" b="1" dirty="0">
                <a:solidFill>
                  <a:schemeClr val="accent2"/>
                </a:solidFill>
                <a:latin typeface="微軟正黑體" panose="020B0604030504040204" pitchFamily="34" charset="-120"/>
                <a:ea typeface="微軟正黑體" panose="020B0604030504040204" pitchFamily="34" charset="-120"/>
              </a:rPr>
              <a:t>完滿</a:t>
            </a:r>
            <a:r>
              <a:rPr lang="zh-TW" altLang="en-US" b="1" dirty="0" smtClean="0">
                <a:solidFill>
                  <a:schemeClr val="accent2"/>
                </a:solidFill>
                <a:latin typeface="微軟正黑體" panose="020B0604030504040204" pitchFamily="34" charset="-120"/>
                <a:ea typeface="微軟正黑體" panose="020B0604030504040204" pitchFamily="34" charset="-120"/>
              </a:rPr>
              <a:t>結束</a:t>
            </a:r>
            <a:endParaRPr lang="zh-HK" altLang="en-US" dirty="0">
              <a:solidFill>
                <a:schemeClr val="accent2"/>
              </a:solidFill>
            </a:endParaRPr>
          </a:p>
        </p:txBody>
      </p:sp>
      <p:sp>
        <p:nvSpPr>
          <p:cNvPr id="4" name="矩形 3"/>
          <p:cNvSpPr/>
          <p:nvPr/>
        </p:nvSpPr>
        <p:spPr>
          <a:xfrm>
            <a:off x="1432876" y="5657671"/>
            <a:ext cx="8704118" cy="1200329"/>
          </a:xfrm>
          <a:prstGeom prst="rect">
            <a:avLst/>
          </a:prstGeom>
        </p:spPr>
        <p:txBody>
          <a:bodyPr wrap="square">
            <a:spAutoFit/>
          </a:bodyPr>
          <a:lstStyle/>
          <a:p>
            <a:r>
              <a:rPr lang="zh-HK" altLang="en-US" sz="2400" b="1" dirty="0">
                <a:solidFill>
                  <a:schemeClr val="accent2"/>
                </a:solidFill>
              </a:rPr>
              <a:t>我們期望每年的同樂日能夠和今年的同樂日一樣，反映到我們「中地大家庭 – 中地為家」的這個理念，希望中地安全同樂日2018能夠繼續得到大家的支持和參與。</a:t>
            </a:r>
          </a:p>
        </p:txBody>
      </p:sp>
      <p:pic>
        <p:nvPicPr>
          <p:cNvPr id="5122" name="Picture 2" descr="Z:\C9125-MTRC\Safety\12 Safety Promotion\20180107 Fun Day highlight\DSC094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375" y="1254369"/>
            <a:ext cx="6573793" cy="438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6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5185" y="140165"/>
            <a:ext cx="9613861" cy="1080938"/>
          </a:xfrm>
        </p:spPr>
        <p:txBody>
          <a:bodyPr>
            <a:normAutofit fontScale="90000"/>
          </a:bodyPr>
          <a:lstStyle/>
          <a:p>
            <a:r>
              <a:rPr lang="zh-HK" altLang="en-US" sz="4400" b="1" dirty="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中地安全同樂</a:t>
            </a:r>
            <a:r>
              <a:rPr lang="zh-HK" altLang="en-US"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r>
              <a:rPr lang="en-US" altLang="zh-HK"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2017</a:t>
            </a:r>
            <a:r>
              <a:rPr lang="zh-TW" altLang="en-US"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主題</a:t>
            </a:r>
            <a:r>
              <a:rPr lang="en-US" altLang="zh-TW"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HK" altLang="en-US" sz="4400" b="1" dirty="0" smtClean="0">
                <a:solidFill>
                  <a:schemeClr val="accent2"/>
                </a:solidFill>
                <a:effectLst>
                  <a:outerShdw blurRad="38100" dist="38100" dir="2700000" algn="tl">
                    <a:srgbClr val="000000">
                      <a:alpha val="43137"/>
                    </a:srgbClr>
                  </a:outerShdw>
                </a:effectLst>
                <a:latin typeface="微軟正黑體" panose="020B0604030504040204" pitchFamily="34" charset="-120"/>
              </a:rPr>
              <a:t>一切安全 因</a:t>
            </a:r>
            <a:r>
              <a:rPr lang="zh-HK" altLang="en-US" sz="4400" b="1" dirty="0">
                <a:solidFill>
                  <a:schemeClr val="accent2"/>
                </a:solidFill>
                <a:effectLst>
                  <a:outerShdw blurRad="38100" dist="38100" dir="2700000" algn="tl">
                    <a:srgbClr val="000000">
                      <a:alpha val="43137"/>
                    </a:srgbClr>
                  </a:outerShdw>
                </a:effectLst>
                <a:latin typeface="微軟正黑體" panose="020B0604030504040204" pitchFamily="34" charset="-120"/>
              </a:rPr>
              <a:t>你有心</a:t>
            </a:r>
            <a:endParaRPr lang="zh-HK" altLang="en-US" b="1" dirty="0">
              <a:solidFill>
                <a:schemeClr val="accent2"/>
              </a:solidFill>
              <a:effectLst>
                <a:outerShdw blurRad="38100" dist="38100" dir="2700000" algn="tl">
                  <a:srgbClr val="000000">
                    <a:alpha val="43137"/>
                  </a:srgbClr>
                </a:outerShdw>
              </a:effectLst>
            </a:endParaRPr>
          </a:p>
        </p:txBody>
      </p:sp>
      <p:sp>
        <p:nvSpPr>
          <p:cNvPr id="4" name="內容版面配置區 3"/>
          <p:cNvSpPr>
            <a:spLocks noGrp="1"/>
          </p:cNvSpPr>
          <p:nvPr>
            <p:ph idx="1"/>
          </p:nvPr>
        </p:nvSpPr>
        <p:spPr>
          <a:xfrm>
            <a:off x="2298794" y="6004887"/>
            <a:ext cx="6859570" cy="646331"/>
          </a:xfrm>
          <a:prstGeom prst="rect">
            <a:avLst/>
          </a:prstGeom>
        </p:spPr>
        <p:txBody>
          <a:bodyPr wrap="none">
            <a:spAutoFit/>
          </a:bodyPr>
          <a:lstStyle/>
          <a:p>
            <a:pPr marL="0" indent="0">
              <a:buNone/>
            </a:pPr>
            <a:r>
              <a:rPr lang="zh-TW" altLang="en-US" sz="3600" b="1" kern="0" spc="50" dirty="0" smtClean="0">
                <a:ln w="11430"/>
                <a:solidFill>
                  <a:schemeClr val="accent2"/>
                </a:solidFill>
                <a:latin typeface="微軟正黑體" panose="020B0604030504040204" pitchFamily="34" charset="-120"/>
              </a:rPr>
              <a:t>董事總經理 董</a:t>
            </a:r>
            <a:r>
              <a:rPr lang="zh-TW" altLang="en-US" sz="3600" b="1" kern="0" spc="50" dirty="0">
                <a:ln w="11430"/>
                <a:solidFill>
                  <a:schemeClr val="accent2"/>
                </a:solidFill>
                <a:latin typeface="微軟正黑體" panose="020B0604030504040204" pitchFamily="34" charset="-120"/>
              </a:rPr>
              <a:t>繼柏</a:t>
            </a:r>
            <a:r>
              <a:rPr lang="zh-TW" altLang="en-US" sz="3600" b="1" kern="0" spc="50" dirty="0" smtClean="0">
                <a:ln w="11430"/>
                <a:solidFill>
                  <a:schemeClr val="accent2"/>
                </a:solidFill>
                <a:latin typeface="微軟正黑體" panose="020B0604030504040204" pitchFamily="34" charset="-120"/>
              </a:rPr>
              <a:t>先生致歡迎</a:t>
            </a:r>
            <a:r>
              <a:rPr lang="zh-TW" altLang="en-US" sz="3600" b="1" kern="0" spc="50" dirty="0">
                <a:ln w="11430"/>
                <a:solidFill>
                  <a:schemeClr val="accent2"/>
                </a:solidFill>
                <a:latin typeface="微軟正黑體" panose="020B0604030504040204" pitchFamily="34" charset="-120"/>
              </a:rPr>
              <a:t>辭</a:t>
            </a:r>
          </a:p>
        </p:txBody>
      </p:sp>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l="2290" t="17259" b="6364"/>
          <a:stretch/>
        </p:blipFill>
        <p:spPr>
          <a:xfrm>
            <a:off x="1945671" y="1595716"/>
            <a:ext cx="7419109" cy="4349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210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543041" y="272708"/>
            <a:ext cx="5333511" cy="1328569"/>
          </a:xfrm>
          <a:prstGeom prst="rect">
            <a:avLst/>
          </a:prstGeom>
        </p:spPr>
        <p:txBody>
          <a:bodyPr wrap="none">
            <a:spAutoFit/>
          </a:bodyPr>
          <a:lstStyle/>
          <a:p>
            <a:pPr marL="0" indent="0">
              <a:buNone/>
            </a:pP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由</a:t>
            </a:r>
            <a:r>
              <a:rPr lang="zh-TW" altLang="en-US" sz="3600" b="1" kern="0" spc="50" dirty="0">
                <a:ln w="11430"/>
                <a:solidFill>
                  <a:schemeClr val="accent2"/>
                </a:solidFill>
                <a:latin typeface="微軟正黑體" panose="020B0604030504040204" pitchFamily="34" charset="-120"/>
              </a:rPr>
              <a:t>中國地質</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管理</a:t>
            </a:r>
            <a:r>
              <a:rPr lang="zh-TW" altLang="en-US" sz="3600" b="1" kern="0" spc="50" dirty="0">
                <a:ln w="11430"/>
                <a:solidFill>
                  <a:schemeClr val="accent2"/>
                </a:solidFill>
                <a:latin typeface="微軟正黑體" panose="020B0604030504040204" pitchFamily="34" charset="-120"/>
                <a:ea typeface="微軟正黑體" panose="020B0604030504040204" pitchFamily="34" charset="-120"/>
              </a:rPr>
              <a:t>層</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及</a:t>
            </a:r>
            <a:endParaRPr lang="en-US" altLang="zh-TW" sz="3600" b="1" kern="0" spc="50" dirty="0" smtClean="0">
              <a:ln w="11430"/>
              <a:solidFill>
                <a:schemeClr val="accent2"/>
              </a:solidFill>
              <a:latin typeface="微軟正黑體" panose="020B0604030504040204" pitchFamily="34" charset="-120"/>
              <a:ea typeface="微軟正黑體" panose="020B0604030504040204" pitchFamily="34" charset="-120"/>
            </a:endParaRPr>
          </a:p>
          <a:p>
            <a:pPr marL="0" indent="0">
              <a:buNone/>
            </a:pP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各主禮嘉賓</a:t>
            </a:r>
            <a:r>
              <a:rPr lang="zh-TW" altLang="en-US" sz="3600" b="1" kern="0" spc="50" dirty="0">
                <a:ln w="11430"/>
                <a:solidFill>
                  <a:schemeClr val="accent2"/>
                </a:solidFill>
                <a:latin typeface="微軟正黑體" panose="020B0604030504040204" pitchFamily="34" charset="-120"/>
                <a:ea typeface="微軟正黑體" panose="020B0604030504040204" pitchFamily="34" charset="-120"/>
              </a:rPr>
              <a:t>主持</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開幕儀式</a:t>
            </a:r>
            <a:endParaRPr lang="zh-HK" altLang="en-US" sz="3600" dirty="0">
              <a:solidFill>
                <a:schemeClr val="accent2"/>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145" y="1766875"/>
            <a:ext cx="7668491" cy="43135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30747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543041" y="272708"/>
            <a:ext cx="5801588" cy="1328569"/>
          </a:xfrm>
          <a:prstGeom prst="rect">
            <a:avLst/>
          </a:prstGeom>
        </p:spPr>
        <p:txBody>
          <a:bodyPr wrap="none">
            <a:spAutoFit/>
          </a:bodyPr>
          <a:lstStyle/>
          <a:p>
            <a:pPr marL="0" indent="0">
              <a:buNone/>
            </a:pP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由</a:t>
            </a:r>
            <a:r>
              <a:rPr lang="zh-TW" altLang="en-US" sz="3600" b="1" kern="0" spc="50" dirty="0">
                <a:ln w="11430"/>
                <a:solidFill>
                  <a:schemeClr val="accent2"/>
                </a:solidFill>
                <a:latin typeface="微軟正黑體" panose="020B0604030504040204" pitchFamily="34" charset="-120"/>
              </a:rPr>
              <a:t>中國地質</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管理</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層</a:t>
            </a:r>
            <a:r>
              <a:rPr lang="zh-TW" altLang="en-US" sz="3600" b="1" kern="0" spc="50" dirty="0">
                <a:ln w="11430"/>
                <a:solidFill>
                  <a:schemeClr val="accent2"/>
                </a:solidFill>
                <a:latin typeface="微軟正黑體" panose="020B0604030504040204" pitchFamily="34" charset="-120"/>
                <a:ea typeface="微軟正黑體" panose="020B0604030504040204" pitchFamily="34" charset="-120"/>
              </a:rPr>
              <a:t>向</a:t>
            </a:r>
            <a:endParaRPr lang="en-US" altLang="zh-TW" sz="3600" b="1" kern="0" spc="50" dirty="0" smtClean="0">
              <a:ln w="11430"/>
              <a:solidFill>
                <a:schemeClr val="accent2"/>
              </a:solidFill>
              <a:latin typeface="微軟正黑體" panose="020B0604030504040204" pitchFamily="34" charset="-120"/>
              <a:ea typeface="微軟正黑體" panose="020B0604030504040204" pitchFamily="34" charset="-120"/>
            </a:endParaRPr>
          </a:p>
          <a:p>
            <a:pPr marL="0" indent="0">
              <a:buNone/>
            </a:pP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各出席剪綵</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嘉賓頒發紀念品</a:t>
            </a:r>
            <a:endParaRPr lang="zh-HK" altLang="en-US" sz="3600" dirty="0">
              <a:solidFill>
                <a:schemeClr val="accent2"/>
              </a:solidFill>
            </a:endParaRPr>
          </a:p>
        </p:txBody>
      </p:sp>
      <p:pic>
        <p:nvPicPr>
          <p:cNvPr id="1026" name="Picture 2" descr="Z:\C9125-MTRC\Safety\12 Safety Promotion\CGC Fun Day 2017 on 7 Jan 2018\20180107_1338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260" y="1843452"/>
            <a:ext cx="7620000" cy="4286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7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543041" y="272708"/>
            <a:ext cx="5801588" cy="1328569"/>
          </a:xfrm>
          <a:prstGeom prst="rect">
            <a:avLst/>
          </a:prstGeom>
        </p:spPr>
        <p:txBody>
          <a:bodyPr wrap="none">
            <a:spAutoFit/>
          </a:bodyPr>
          <a:lstStyle/>
          <a:p>
            <a:pPr marL="0" indent="0">
              <a:buNone/>
            </a:pP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由</a:t>
            </a:r>
            <a:r>
              <a:rPr lang="zh-TW" altLang="en-US" sz="3600" b="1" kern="0" spc="50" dirty="0">
                <a:ln w="11430"/>
                <a:solidFill>
                  <a:schemeClr val="accent2"/>
                </a:solidFill>
                <a:latin typeface="微軟正黑體" panose="020B0604030504040204" pitchFamily="34" charset="-120"/>
              </a:rPr>
              <a:t>中國地質</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管理</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層</a:t>
            </a:r>
            <a:r>
              <a:rPr lang="zh-TW" altLang="en-US" sz="3600" b="1" kern="0" spc="50" dirty="0">
                <a:ln w="11430"/>
                <a:solidFill>
                  <a:schemeClr val="accent2"/>
                </a:solidFill>
                <a:latin typeface="微軟正黑體" panose="020B0604030504040204" pitchFamily="34" charset="-120"/>
                <a:ea typeface="微軟正黑體" panose="020B0604030504040204" pitchFamily="34" charset="-120"/>
              </a:rPr>
              <a:t>向</a:t>
            </a:r>
            <a:endParaRPr lang="en-US" altLang="zh-TW" sz="3600" b="1" kern="0" spc="50" dirty="0" smtClean="0">
              <a:ln w="11430"/>
              <a:solidFill>
                <a:schemeClr val="accent2"/>
              </a:solidFill>
              <a:latin typeface="微軟正黑體" panose="020B0604030504040204" pitchFamily="34" charset="-120"/>
              <a:ea typeface="微軟正黑體" panose="020B0604030504040204" pitchFamily="34" charset="-120"/>
            </a:endParaRPr>
          </a:p>
          <a:p>
            <a:pPr marL="0" indent="0">
              <a:buNone/>
            </a:pP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各出席剪綵</a:t>
            </a:r>
            <a:r>
              <a:rPr lang="zh-TW" altLang="en-US" sz="3600" b="1" kern="0" spc="50" dirty="0" smtClean="0">
                <a:ln w="11430"/>
                <a:solidFill>
                  <a:schemeClr val="accent2"/>
                </a:solidFill>
                <a:latin typeface="微軟正黑體" panose="020B0604030504040204" pitchFamily="34" charset="-120"/>
                <a:ea typeface="微軟正黑體" panose="020B0604030504040204" pitchFamily="34" charset="-120"/>
              </a:rPr>
              <a:t>嘉賓頒發紀念品</a:t>
            </a:r>
            <a:endParaRPr lang="zh-HK" altLang="en-US" sz="3600" dirty="0">
              <a:solidFill>
                <a:schemeClr val="accent2"/>
              </a:solidFill>
            </a:endParaRPr>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52766" t="29225" b="9441"/>
          <a:stretch/>
        </p:blipFill>
        <p:spPr>
          <a:xfrm>
            <a:off x="726830" y="2076627"/>
            <a:ext cx="4724401" cy="3450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47895" t="32352" r="2991" b="7035"/>
          <a:stretch/>
        </p:blipFill>
        <p:spPr>
          <a:xfrm>
            <a:off x="5853546" y="2076626"/>
            <a:ext cx="4970891" cy="3450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1424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2065" y="267996"/>
            <a:ext cx="6066210" cy="847077"/>
          </a:xfrm>
        </p:spPr>
        <p:txBody>
          <a:bodyPr>
            <a:normAutofit/>
          </a:bodyPr>
          <a:lstStyle/>
          <a:p>
            <a:r>
              <a:rPr lang="zh-HK" altLang="en-US" sz="3200" b="1" dirty="0">
                <a:solidFill>
                  <a:schemeClr val="accent2"/>
                </a:solidFill>
                <a:latin typeface="微軟正黑體" panose="020B0604030504040204" pitchFamily="34" charset="-120"/>
                <a:ea typeface="微軟正黑體" panose="020B0604030504040204" pitchFamily="34" charset="-120"/>
              </a:rPr>
              <a:t>同樂日</a:t>
            </a:r>
            <a:r>
              <a:rPr lang="zh-HK" altLang="en-US" sz="3200" b="1" dirty="0" smtClean="0">
                <a:solidFill>
                  <a:schemeClr val="accent2"/>
                </a:solidFill>
                <a:latin typeface="微軟正黑體" panose="020B0604030504040204" pitchFamily="34" charset="-120"/>
                <a:ea typeface="微軟正黑體" panose="020B0604030504040204" pitchFamily="34" charset="-120"/>
              </a:rPr>
              <a:t>當</a:t>
            </a:r>
            <a:r>
              <a:rPr lang="zh-TW" altLang="en-US" sz="3200" b="1" dirty="0" smtClean="0">
                <a:solidFill>
                  <a:schemeClr val="accent2"/>
                </a:solidFill>
                <a:latin typeface="微軟正黑體" panose="020B0604030504040204" pitchFamily="34" charset="-120"/>
                <a:ea typeface="微軟正黑體" panose="020B0604030504040204" pitchFamily="34" charset="-120"/>
              </a:rPr>
              <a:t>天</a:t>
            </a:r>
            <a:r>
              <a:rPr lang="zh-HK" altLang="en-US" sz="3200" b="1" dirty="0" smtClean="0">
                <a:solidFill>
                  <a:schemeClr val="accent2"/>
                </a:solidFill>
                <a:latin typeface="微軟正黑體" panose="020B0604030504040204" pitchFamily="34" charset="-120"/>
                <a:ea typeface="微軟正黑體" panose="020B0604030504040204" pitchFamily="34" charset="-120"/>
              </a:rPr>
              <a:t>氣氛</a:t>
            </a:r>
            <a:r>
              <a:rPr lang="zh-HK" altLang="en-US" sz="3200" b="1" dirty="0">
                <a:solidFill>
                  <a:schemeClr val="accent2"/>
                </a:solidFill>
                <a:latin typeface="微軟正黑體" panose="020B0604030504040204" pitchFamily="34" charset="-120"/>
                <a:ea typeface="微軟正黑體" panose="020B0604030504040204" pitchFamily="34" charset="-120"/>
              </a:rPr>
              <a:t>熱烈，盛况空前</a:t>
            </a: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1857" y="1115073"/>
            <a:ext cx="4480000"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1857" y="3894845"/>
            <a:ext cx="4480000"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080" y="3894845"/>
            <a:ext cx="4482180"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260" y="1115073"/>
            <a:ext cx="4480000" cy="25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052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2065" y="267996"/>
            <a:ext cx="6066210" cy="847077"/>
          </a:xfrm>
        </p:spPr>
        <p:txBody>
          <a:bodyPr>
            <a:normAutofit/>
          </a:bodyPr>
          <a:lstStyle/>
          <a:p>
            <a:r>
              <a:rPr lang="zh-HK" altLang="en-US" sz="3200" b="1" dirty="0">
                <a:solidFill>
                  <a:schemeClr val="accent2"/>
                </a:solidFill>
                <a:latin typeface="微軟正黑體" panose="020B0604030504040204" pitchFamily="34" charset="-120"/>
                <a:ea typeface="微軟正黑體" panose="020B0604030504040204" pitchFamily="34" charset="-120"/>
              </a:rPr>
              <a:t>同樂日</a:t>
            </a:r>
            <a:r>
              <a:rPr lang="zh-HK" altLang="en-US" sz="3200" b="1" dirty="0" smtClean="0">
                <a:solidFill>
                  <a:schemeClr val="accent2"/>
                </a:solidFill>
                <a:latin typeface="微軟正黑體" panose="020B0604030504040204" pitchFamily="34" charset="-120"/>
                <a:ea typeface="微軟正黑體" panose="020B0604030504040204" pitchFamily="34" charset="-120"/>
              </a:rPr>
              <a:t>當</a:t>
            </a:r>
            <a:r>
              <a:rPr lang="zh-TW" altLang="en-US" sz="3200" b="1" dirty="0" smtClean="0">
                <a:solidFill>
                  <a:schemeClr val="accent2"/>
                </a:solidFill>
                <a:latin typeface="微軟正黑體" panose="020B0604030504040204" pitchFamily="34" charset="-120"/>
                <a:ea typeface="微軟正黑體" panose="020B0604030504040204" pitchFamily="34" charset="-120"/>
              </a:rPr>
              <a:t>天</a:t>
            </a:r>
            <a:r>
              <a:rPr lang="zh-HK" altLang="en-US" sz="3200" b="1" dirty="0" smtClean="0">
                <a:solidFill>
                  <a:schemeClr val="accent2"/>
                </a:solidFill>
                <a:latin typeface="微軟正黑體" panose="020B0604030504040204" pitchFamily="34" charset="-120"/>
                <a:ea typeface="微軟正黑體" panose="020B0604030504040204" pitchFamily="34" charset="-120"/>
              </a:rPr>
              <a:t>氣氛</a:t>
            </a:r>
            <a:r>
              <a:rPr lang="zh-HK" altLang="en-US" sz="3200" b="1" dirty="0">
                <a:solidFill>
                  <a:schemeClr val="accent2"/>
                </a:solidFill>
                <a:latin typeface="微軟正黑體" panose="020B0604030504040204" pitchFamily="34" charset="-120"/>
                <a:ea typeface="微軟正黑體" panose="020B0604030504040204" pitchFamily="34" charset="-120"/>
              </a:rPr>
              <a:t>熱烈，盛况空前</a:t>
            </a:r>
          </a:p>
        </p:txBody>
      </p:sp>
      <p:pic>
        <p:nvPicPr>
          <p:cNvPr id="3074" name="Picture 2" descr="Z:\C9125-MTRC\Safety\12 Safety Promotion\20180107 Fun Day highlight\DSC093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22" y="1140941"/>
            <a:ext cx="3856893" cy="25709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Z:\C9125-MTRC\Safety\12 Safety Promotion\20180107 Fun Day highlight\DSC093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534" y="1141482"/>
            <a:ext cx="3856082" cy="257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Z:\C9125-MTRC\Safety\12 Safety Promotion\20180107 Fun Day highlight\DSC093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8152" y="4040126"/>
            <a:ext cx="3856082" cy="257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descr="Z:\C9125-MTRC\Safety\12 Safety Promotion\20180107 Fun Day highlight\DSC096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2534" y="4040126"/>
            <a:ext cx="3856082" cy="257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60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2547" y="225488"/>
            <a:ext cx="9404723" cy="1400530"/>
          </a:xfrm>
        </p:spPr>
        <p:txBody>
          <a:bodyPr/>
          <a:lstStyle/>
          <a:p>
            <a:r>
              <a:rPr lang="zh-TW" altLang="en-US" sz="3200" b="1" dirty="0">
                <a:solidFill>
                  <a:schemeClr val="accent2"/>
                </a:solidFill>
                <a:latin typeface="微軟正黑體" panose="020B0604030504040204" pitchFamily="34" charset="-120"/>
              </a:rPr>
              <a:t>今年最新設置的一個以「挖掘安全</a:t>
            </a:r>
            <a:r>
              <a:rPr lang="zh-TW" altLang="en-US" sz="3200" b="1" dirty="0" smtClean="0">
                <a:solidFill>
                  <a:schemeClr val="accent2"/>
                </a:solidFill>
                <a:latin typeface="微軟正黑體" panose="020B0604030504040204" pitchFamily="34" charset="-120"/>
              </a:rPr>
              <a:t>」</a:t>
            </a:r>
            <a:r>
              <a:rPr lang="en-US" altLang="zh-TW" sz="3200" b="1" dirty="0" smtClean="0">
                <a:solidFill>
                  <a:schemeClr val="accent2"/>
                </a:solidFill>
                <a:latin typeface="微軟正黑體" panose="020B0604030504040204" pitchFamily="34" charset="-120"/>
              </a:rPr>
              <a:t/>
            </a:r>
            <a:br>
              <a:rPr lang="en-US" altLang="zh-TW" sz="3200" b="1" dirty="0" smtClean="0">
                <a:solidFill>
                  <a:schemeClr val="accent2"/>
                </a:solidFill>
                <a:latin typeface="微軟正黑體" panose="020B0604030504040204" pitchFamily="34" charset="-120"/>
              </a:rPr>
            </a:br>
            <a:r>
              <a:rPr lang="zh-TW" altLang="en-US" sz="3200" b="1" dirty="0" smtClean="0">
                <a:solidFill>
                  <a:schemeClr val="accent2"/>
                </a:solidFill>
                <a:latin typeface="微軟正黑體" panose="020B0604030504040204" pitchFamily="34" charset="-120"/>
              </a:rPr>
              <a:t>為</a:t>
            </a:r>
            <a:r>
              <a:rPr lang="zh-TW" altLang="en-US" sz="3200" b="1" dirty="0">
                <a:solidFill>
                  <a:schemeClr val="accent2"/>
                </a:solidFill>
                <a:latin typeface="微軟正黑體" panose="020B0604030504040204" pitchFamily="34" charset="-120"/>
              </a:rPr>
              <a:t>主題的攤位遊戲特別受小朋友歡迎</a:t>
            </a: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719" y="925753"/>
            <a:ext cx="448218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092" y="1555916"/>
            <a:ext cx="5760000" cy="43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719" y="3715916"/>
            <a:ext cx="448000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7318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8991" y="158107"/>
            <a:ext cx="6318038" cy="847077"/>
          </a:xfrm>
        </p:spPr>
        <p:txBody>
          <a:bodyPr>
            <a:normAutofit fontScale="90000"/>
          </a:bodyPr>
          <a:lstStyle/>
          <a:p>
            <a:r>
              <a:rPr lang="zh-TW" altLang="en-US" sz="3200" b="1" dirty="0">
                <a:solidFill>
                  <a:schemeClr val="accent2"/>
                </a:solidFill>
                <a:latin typeface="微軟正黑體" panose="020B0604030504040204" pitchFamily="34" charset="-120"/>
              </a:rPr>
              <a:t>除了設置一系列攤位遊戲，現場更安排工作人員扮演小丑替小朋友扭波波及扮演卡通人物和小朋友玩遊戲</a:t>
            </a:r>
            <a:endParaRPr lang="zh-HK" altLang="en-US" sz="3200" b="1" dirty="0">
              <a:solidFill>
                <a:schemeClr val="accent2"/>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135" y="3399477"/>
            <a:ext cx="3360000"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圖片 12"/>
          <p:cNvPicPr>
            <a:picLocks noChangeAspect="1"/>
          </p:cNvPicPr>
          <p:nvPr/>
        </p:nvPicPr>
        <p:blipFill rotWithShape="1">
          <a:blip r:embed="rId4" cstate="print">
            <a:extLst>
              <a:ext uri="{28A0092B-C50C-407E-A947-70E740481C1C}">
                <a14:useLocalDpi xmlns:a14="http://schemas.microsoft.com/office/drawing/2010/main" val="0"/>
              </a:ext>
            </a:extLst>
          </a:blip>
          <a:srcRect t="6364" b="12424"/>
          <a:stretch/>
        </p:blipFill>
        <p:spPr>
          <a:xfrm>
            <a:off x="1046849" y="1973499"/>
            <a:ext cx="2992164"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590" y="505405"/>
            <a:ext cx="4480000"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圖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7574" y="3399477"/>
            <a:ext cx="3360000"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678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紅紫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303</Words>
  <Application>Microsoft Office PowerPoint</Application>
  <PresentationFormat>自訂</PresentationFormat>
  <Paragraphs>39</Paragraphs>
  <Slides>16</Slides>
  <Notes>16</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多面向</vt:lpstr>
      <vt:lpstr>PowerPoint 簡報</vt:lpstr>
      <vt:lpstr>中地安全同樂日2017主題:                    一切安全 因你有心</vt:lpstr>
      <vt:lpstr>PowerPoint 簡報</vt:lpstr>
      <vt:lpstr>PowerPoint 簡報</vt:lpstr>
      <vt:lpstr>PowerPoint 簡報</vt:lpstr>
      <vt:lpstr>同樂日當天氣氛熱烈，盛况空前</vt:lpstr>
      <vt:lpstr>同樂日當天氣氛熱烈，盛况空前</vt:lpstr>
      <vt:lpstr>今年最新設置的一個以「挖掘安全」 為主題的攤位遊戲特別受小朋友歡迎</vt:lpstr>
      <vt:lpstr>除了設置一系列攤位遊戲，現場更安排工作人員扮演小丑替小朋友扭波波及扮演卡通人物和小朋友玩遊戲</vt:lpstr>
      <vt:lpstr>現場小朋友透過玩攤位遊戲讓他們從小培養對職業安全健康的關注 </vt:lpstr>
      <vt:lpstr>首先由醒獅為我們同樂日助興</vt:lpstr>
      <vt:lpstr>大會邀請了香港少數女性職業魔術師Miki BB - 李芯瑩小姐為我們表演，並且邀請場內觀眾一起表演魔術。</vt:lpstr>
      <vt:lpstr>PowerPoint 簡報</vt:lpstr>
      <vt:lpstr>大會邀請了由首隊華人世界賽男團冠軍組成香港花式跳繩會。表現驚人的空翻特技跳繩和融合hiphop元素的速度跳。</vt:lpstr>
      <vt:lpstr>中地安全同樂日2017主題:                    一切安全 因你有心</vt:lpstr>
      <vt:lpstr>中地安全同樂日2017 完滿結束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高空工作， 絕不能搏</dc:title>
  <dc:creator>User</dc:creator>
  <cp:lastModifiedBy>User</cp:lastModifiedBy>
  <cp:revision>58</cp:revision>
  <cp:lastPrinted>2018-01-11T00:49:33Z</cp:lastPrinted>
  <dcterms:created xsi:type="dcterms:W3CDTF">2015-09-02T03:47:27Z</dcterms:created>
  <dcterms:modified xsi:type="dcterms:W3CDTF">2018-01-11T01:41:30Z</dcterms:modified>
</cp:coreProperties>
</file>