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152" r:id="rId2"/>
  </p:sldMasterIdLst>
  <p:notesMasterIdLst>
    <p:notesMasterId r:id="rId40"/>
  </p:notesMasterIdLst>
  <p:handoutMasterIdLst>
    <p:handoutMasterId r:id="rId41"/>
  </p:handoutMasterIdLst>
  <p:sldIdLst>
    <p:sldId id="304" r:id="rId3"/>
    <p:sldId id="261" r:id="rId4"/>
    <p:sldId id="345" r:id="rId5"/>
    <p:sldId id="368" r:id="rId6"/>
    <p:sldId id="377" r:id="rId7"/>
    <p:sldId id="347" r:id="rId8"/>
    <p:sldId id="378" r:id="rId9"/>
    <p:sldId id="380" r:id="rId10"/>
    <p:sldId id="381" r:id="rId11"/>
    <p:sldId id="382" r:id="rId12"/>
    <p:sldId id="383" r:id="rId13"/>
    <p:sldId id="384" r:id="rId14"/>
    <p:sldId id="385" r:id="rId15"/>
    <p:sldId id="386" r:id="rId16"/>
    <p:sldId id="387" r:id="rId17"/>
    <p:sldId id="388" r:id="rId18"/>
    <p:sldId id="389" r:id="rId19"/>
    <p:sldId id="375" r:id="rId20"/>
    <p:sldId id="391" r:id="rId21"/>
    <p:sldId id="390" r:id="rId22"/>
    <p:sldId id="394" r:id="rId23"/>
    <p:sldId id="398" r:id="rId24"/>
    <p:sldId id="395" r:id="rId25"/>
    <p:sldId id="399" r:id="rId26"/>
    <p:sldId id="409" r:id="rId27"/>
    <p:sldId id="405" r:id="rId28"/>
    <p:sldId id="404" r:id="rId29"/>
    <p:sldId id="406" r:id="rId30"/>
    <p:sldId id="407" r:id="rId31"/>
    <p:sldId id="408" r:id="rId32"/>
    <p:sldId id="402" r:id="rId33"/>
    <p:sldId id="400" r:id="rId34"/>
    <p:sldId id="401" r:id="rId35"/>
    <p:sldId id="397" r:id="rId36"/>
    <p:sldId id="396" r:id="rId37"/>
    <p:sldId id="403" r:id="rId38"/>
    <p:sldId id="320" r:id="rId39"/>
  </p:sldIdLst>
  <p:sldSz cx="6858000" cy="9144000" type="screen4x3"/>
  <p:notesSz cx="9926638" cy="679767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3012"/>
    <a:srgbClr val="BA83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9" autoAdjust="0"/>
    <p:restoredTop sz="94849" autoAdjust="0"/>
  </p:normalViewPr>
  <p:slideViewPr>
    <p:cSldViewPr>
      <p:cViewPr>
        <p:scale>
          <a:sx n="88" d="100"/>
          <a:sy n="88" d="100"/>
        </p:scale>
        <p:origin x="-3114" y="36"/>
      </p:cViewPr>
      <p:guideLst>
        <p:guide orient="horz" pos="2880"/>
        <p:guide pos="2160"/>
      </p:guideLst>
    </p:cSldViewPr>
  </p:slideViewPr>
  <p:outlineViewPr>
    <p:cViewPr>
      <p:scale>
        <a:sx n="33" d="100"/>
        <a:sy n="33" d="100"/>
      </p:scale>
      <p:origin x="0" y="1740"/>
    </p:cViewPr>
  </p:outlineViewPr>
  <p:notesTextViewPr>
    <p:cViewPr>
      <p:scale>
        <a:sx n="1" d="1"/>
        <a:sy n="1" d="1"/>
      </p:scale>
      <p:origin x="0" y="0"/>
    </p:cViewPr>
  </p:notesTextViewPr>
  <p:sorterViewPr>
    <p:cViewPr>
      <p:scale>
        <a:sx n="100" d="100"/>
        <a:sy n="100" d="100"/>
      </p:scale>
      <p:origin x="0" y="33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2624" cy="340264"/>
          </a:xfrm>
          <a:prstGeom prst="rect">
            <a:avLst/>
          </a:prstGeom>
        </p:spPr>
        <p:txBody>
          <a:bodyPr vert="horz" lIns="91436" tIns="45718" rIns="91436" bIns="45718" rtlCol="0"/>
          <a:lstStyle>
            <a:lvl1pPr algn="l">
              <a:defRPr sz="1200"/>
            </a:lvl1pPr>
          </a:lstStyle>
          <a:p>
            <a:endParaRPr lang="zh-HK" altLang="en-US"/>
          </a:p>
        </p:txBody>
      </p:sp>
      <p:sp>
        <p:nvSpPr>
          <p:cNvPr id="3" name="日期版面配置區 2"/>
          <p:cNvSpPr>
            <a:spLocks noGrp="1"/>
          </p:cNvSpPr>
          <p:nvPr>
            <p:ph type="dt" sz="quarter" idx="1"/>
          </p:nvPr>
        </p:nvSpPr>
        <p:spPr>
          <a:xfrm>
            <a:off x="5621698" y="0"/>
            <a:ext cx="4302624" cy="340264"/>
          </a:xfrm>
          <a:prstGeom prst="rect">
            <a:avLst/>
          </a:prstGeom>
        </p:spPr>
        <p:txBody>
          <a:bodyPr vert="horz" lIns="91436" tIns="45718" rIns="91436" bIns="45718" rtlCol="0"/>
          <a:lstStyle>
            <a:lvl1pPr algn="r">
              <a:defRPr sz="1200"/>
            </a:lvl1pPr>
          </a:lstStyle>
          <a:p>
            <a:fld id="{37B321A8-C72B-42DE-8C8F-52DC1F4E3406}" type="datetimeFigureOut">
              <a:rPr lang="zh-HK" altLang="en-US" smtClean="0"/>
              <a:pPr/>
              <a:t>29/4/2021</a:t>
            </a:fld>
            <a:endParaRPr lang="zh-HK" altLang="en-US"/>
          </a:p>
        </p:txBody>
      </p:sp>
      <p:sp>
        <p:nvSpPr>
          <p:cNvPr id="4" name="頁尾版面配置區 3"/>
          <p:cNvSpPr>
            <a:spLocks noGrp="1"/>
          </p:cNvSpPr>
          <p:nvPr>
            <p:ph type="ftr" sz="quarter" idx="2"/>
          </p:nvPr>
        </p:nvSpPr>
        <p:spPr>
          <a:xfrm>
            <a:off x="2" y="6456325"/>
            <a:ext cx="4302624" cy="340263"/>
          </a:xfrm>
          <a:prstGeom prst="rect">
            <a:avLst/>
          </a:prstGeom>
        </p:spPr>
        <p:txBody>
          <a:bodyPr vert="horz" lIns="91436" tIns="45718" rIns="91436" bIns="45718"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5621698" y="6456325"/>
            <a:ext cx="4302624" cy="340263"/>
          </a:xfrm>
          <a:prstGeom prst="rect">
            <a:avLst/>
          </a:prstGeom>
        </p:spPr>
        <p:txBody>
          <a:bodyPr vert="horz" lIns="91436" tIns="45718" rIns="91436" bIns="45718" rtlCol="0" anchor="b"/>
          <a:lstStyle>
            <a:lvl1pPr algn="r">
              <a:defRPr sz="1200"/>
            </a:lvl1pPr>
          </a:lstStyle>
          <a:p>
            <a:fld id="{FF996FBE-9906-4AE7-BFCB-267708E9C83A}" type="slidenum">
              <a:rPr lang="zh-HK" altLang="en-US" smtClean="0"/>
              <a:pPr/>
              <a:t>‹#›</a:t>
            </a:fld>
            <a:endParaRPr lang="zh-HK" altLang="en-US"/>
          </a:p>
        </p:txBody>
      </p:sp>
    </p:spTree>
    <p:extLst>
      <p:ext uri="{BB962C8B-B14F-4D97-AF65-F5344CB8AC3E}">
        <p14:creationId xmlns:p14="http://schemas.microsoft.com/office/powerpoint/2010/main" val="1066800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2624" cy="340264"/>
          </a:xfrm>
          <a:prstGeom prst="rect">
            <a:avLst/>
          </a:prstGeom>
        </p:spPr>
        <p:txBody>
          <a:bodyPr vert="horz" lIns="91436" tIns="45718" rIns="91436" bIns="45718" rtlCol="0"/>
          <a:lstStyle>
            <a:lvl1pPr algn="l">
              <a:defRPr sz="1200"/>
            </a:lvl1pPr>
          </a:lstStyle>
          <a:p>
            <a:endParaRPr lang="en-US"/>
          </a:p>
        </p:txBody>
      </p:sp>
      <p:sp>
        <p:nvSpPr>
          <p:cNvPr id="3" name="日期版面配置區 2"/>
          <p:cNvSpPr>
            <a:spLocks noGrp="1"/>
          </p:cNvSpPr>
          <p:nvPr>
            <p:ph type="dt" idx="1"/>
          </p:nvPr>
        </p:nvSpPr>
        <p:spPr>
          <a:xfrm>
            <a:off x="5621698" y="0"/>
            <a:ext cx="4302624" cy="340264"/>
          </a:xfrm>
          <a:prstGeom prst="rect">
            <a:avLst/>
          </a:prstGeom>
        </p:spPr>
        <p:txBody>
          <a:bodyPr vert="horz" lIns="91436" tIns="45718" rIns="91436" bIns="45718" rtlCol="0"/>
          <a:lstStyle>
            <a:lvl1pPr algn="r">
              <a:defRPr sz="1200"/>
            </a:lvl1pPr>
          </a:lstStyle>
          <a:p>
            <a:fld id="{CF792D54-95F2-4899-B102-53AA99C94900}" type="datetimeFigureOut">
              <a:rPr lang="en-US" smtClean="0"/>
              <a:pPr/>
              <a:t>4/29/2021</a:t>
            </a:fld>
            <a:endParaRPr lang="en-US"/>
          </a:p>
        </p:txBody>
      </p:sp>
      <p:sp>
        <p:nvSpPr>
          <p:cNvPr id="4" name="投影片圖像版面配置區 3"/>
          <p:cNvSpPr>
            <a:spLocks noGrp="1" noRot="1" noChangeAspect="1"/>
          </p:cNvSpPr>
          <p:nvPr>
            <p:ph type="sldImg" idx="2"/>
          </p:nvPr>
        </p:nvSpPr>
        <p:spPr>
          <a:xfrm>
            <a:off x="4006850" y="509588"/>
            <a:ext cx="1912938" cy="2549525"/>
          </a:xfrm>
          <a:prstGeom prst="rect">
            <a:avLst/>
          </a:prstGeom>
          <a:noFill/>
          <a:ln w="12700">
            <a:solidFill>
              <a:prstClr val="black"/>
            </a:solidFill>
          </a:ln>
        </p:spPr>
        <p:txBody>
          <a:bodyPr vert="horz" lIns="91436" tIns="45718" rIns="91436" bIns="45718" rtlCol="0" anchor="ctr"/>
          <a:lstStyle/>
          <a:p>
            <a:endParaRPr lang="en-US"/>
          </a:p>
        </p:txBody>
      </p:sp>
      <p:sp>
        <p:nvSpPr>
          <p:cNvPr id="5" name="備忘稿版面配置區 4"/>
          <p:cNvSpPr>
            <a:spLocks noGrp="1"/>
          </p:cNvSpPr>
          <p:nvPr>
            <p:ph type="body" sz="quarter" idx="3"/>
          </p:nvPr>
        </p:nvSpPr>
        <p:spPr>
          <a:xfrm>
            <a:off x="992201" y="3228705"/>
            <a:ext cx="7942239" cy="3059116"/>
          </a:xfrm>
          <a:prstGeom prst="rect">
            <a:avLst/>
          </a:prstGeom>
        </p:spPr>
        <p:txBody>
          <a:bodyPr vert="horz" lIns="91436" tIns="45718" rIns="91436" bIns="45718"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2" y="6456325"/>
            <a:ext cx="4302624" cy="340263"/>
          </a:xfrm>
          <a:prstGeom prst="rect">
            <a:avLst/>
          </a:prstGeom>
        </p:spPr>
        <p:txBody>
          <a:bodyPr vert="horz" lIns="91436" tIns="45718" rIns="91436" bIns="45718" rtlCol="0" anchor="b"/>
          <a:lstStyle>
            <a:lvl1pPr algn="l">
              <a:defRPr sz="1200"/>
            </a:lvl1pPr>
          </a:lstStyle>
          <a:p>
            <a:endParaRPr lang="en-US"/>
          </a:p>
        </p:txBody>
      </p:sp>
      <p:sp>
        <p:nvSpPr>
          <p:cNvPr id="7" name="投影片編號版面配置區 6"/>
          <p:cNvSpPr>
            <a:spLocks noGrp="1"/>
          </p:cNvSpPr>
          <p:nvPr>
            <p:ph type="sldNum" sz="quarter" idx="5"/>
          </p:nvPr>
        </p:nvSpPr>
        <p:spPr>
          <a:xfrm>
            <a:off x="5621698" y="6456325"/>
            <a:ext cx="4302624" cy="340263"/>
          </a:xfrm>
          <a:prstGeom prst="rect">
            <a:avLst/>
          </a:prstGeom>
        </p:spPr>
        <p:txBody>
          <a:bodyPr vert="horz" lIns="91436" tIns="45718" rIns="91436" bIns="45718" rtlCol="0" anchor="b"/>
          <a:lstStyle>
            <a:lvl1pPr algn="r">
              <a:defRPr sz="1200"/>
            </a:lvl1pPr>
          </a:lstStyle>
          <a:p>
            <a:fld id="{DD9F81C8-5FD8-4EDD-B270-47A45A3E1BD2}" type="slidenum">
              <a:rPr lang="en-US" smtClean="0"/>
              <a:pPr/>
              <a:t>‹#›</a:t>
            </a:fld>
            <a:endParaRPr lang="en-US"/>
          </a:p>
        </p:txBody>
      </p:sp>
    </p:spTree>
    <p:extLst>
      <p:ext uri="{BB962C8B-B14F-4D97-AF65-F5344CB8AC3E}">
        <p14:creationId xmlns:p14="http://schemas.microsoft.com/office/powerpoint/2010/main" val="31325771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4746315-D192-40F3-80EA-60D96794461A}" type="slidenum">
              <a:rPr lang="zh-HK" altLang="en-US" smtClean="0">
                <a:solidFill>
                  <a:prstClr val="black"/>
                </a:solidFill>
              </a:rPr>
              <a:pPr/>
              <a:t>1</a:t>
            </a:fld>
            <a:endParaRPr lang="zh-HK" altLang="en-US">
              <a:solidFill>
                <a:prstClr val="black"/>
              </a:solidFill>
            </a:endParaRPr>
          </a:p>
        </p:txBody>
      </p:sp>
    </p:spTree>
    <p:extLst>
      <p:ext uri="{BB962C8B-B14F-4D97-AF65-F5344CB8AC3E}">
        <p14:creationId xmlns:p14="http://schemas.microsoft.com/office/powerpoint/2010/main" val="83784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12</a:t>
            </a:fld>
            <a:endParaRPr lang="en-US"/>
          </a:p>
        </p:txBody>
      </p:sp>
    </p:spTree>
    <p:extLst>
      <p:ext uri="{BB962C8B-B14F-4D97-AF65-F5344CB8AC3E}">
        <p14:creationId xmlns:p14="http://schemas.microsoft.com/office/powerpoint/2010/main" val="392935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13</a:t>
            </a:fld>
            <a:endParaRPr lang="en-US"/>
          </a:p>
        </p:txBody>
      </p:sp>
    </p:spTree>
    <p:extLst>
      <p:ext uri="{BB962C8B-B14F-4D97-AF65-F5344CB8AC3E}">
        <p14:creationId xmlns:p14="http://schemas.microsoft.com/office/powerpoint/2010/main" val="396718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14</a:t>
            </a:fld>
            <a:endParaRPr lang="en-US"/>
          </a:p>
        </p:txBody>
      </p:sp>
    </p:spTree>
    <p:extLst>
      <p:ext uri="{BB962C8B-B14F-4D97-AF65-F5344CB8AC3E}">
        <p14:creationId xmlns:p14="http://schemas.microsoft.com/office/powerpoint/2010/main" val="3410903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15</a:t>
            </a:fld>
            <a:endParaRPr lang="en-US"/>
          </a:p>
        </p:txBody>
      </p:sp>
    </p:spTree>
    <p:extLst>
      <p:ext uri="{BB962C8B-B14F-4D97-AF65-F5344CB8AC3E}">
        <p14:creationId xmlns:p14="http://schemas.microsoft.com/office/powerpoint/2010/main" val="86465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16</a:t>
            </a:fld>
            <a:endParaRPr lang="en-US"/>
          </a:p>
        </p:txBody>
      </p:sp>
    </p:spTree>
    <p:extLst>
      <p:ext uri="{BB962C8B-B14F-4D97-AF65-F5344CB8AC3E}">
        <p14:creationId xmlns:p14="http://schemas.microsoft.com/office/powerpoint/2010/main" val="972579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17</a:t>
            </a:fld>
            <a:endParaRPr lang="en-US"/>
          </a:p>
        </p:txBody>
      </p:sp>
    </p:spTree>
    <p:extLst>
      <p:ext uri="{BB962C8B-B14F-4D97-AF65-F5344CB8AC3E}">
        <p14:creationId xmlns:p14="http://schemas.microsoft.com/office/powerpoint/2010/main" val="369006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34</a:t>
            </a:fld>
            <a:endParaRPr lang="en-US"/>
          </a:p>
        </p:txBody>
      </p:sp>
    </p:spTree>
    <p:extLst>
      <p:ext uri="{BB962C8B-B14F-4D97-AF65-F5344CB8AC3E}">
        <p14:creationId xmlns:p14="http://schemas.microsoft.com/office/powerpoint/2010/main" val="376067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35</a:t>
            </a:fld>
            <a:endParaRPr lang="en-US"/>
          </a:p>
        </p:txBody>
      </p:sp>
    </p:spTree>
    <p:extLst>
      <p:ext uri="{BB962C8B-B14F-4D97-AF65-F5344CB8AC3E}">
        <p14:creationId xmlns:p14="http://schemas.microsoft.com/office/powerpoint/2010/main" val="425972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36</a:t>
            </a:fld>
            <a:endParaRPr lang="en-US"/>
          </a:p>
        </p:txBody>
      </p:sp>
    </p:spTree>
    <p:extLst>
      <p:ext uri="{BB962C8B-B14F-4D97-AF65-F5344CB8AC3E}">
        <p14:creationId xmlns:p14="http://schemas.microsoft.com/office/powerpoint/2010/main" val="4124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DD9F81C8-5FD8-4EDD-B270-47A45A3E1BD2}" type="slidenum">
              <a:rPr lang="en-US" smtClean="0"/>
              <a:pPr/>
              <a:t>2</a:t>
            </a:fld>
            <a:endParaRPr lang="en-US"/>
          </a:p>
        </p:txBody>
      </p:sp>
    </p:spTree>
    <p:extLst>
      <p:ext uri="{BB962C8B-B14F-4D97-AF65-F5344CB8AC3E}">
        <p14:creationId xmlns:p14="http://schemas.microsoft.com/office/powerpoint/2010/main" val="112876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DD9F81C8-5FD8-4EDD-B270-47A45A3E1BD2}" type="slidenum">
              <a:rPr lang="en-US" smtClean="0"/>
              <a:pPr/>
              <a:t>3</a:t>
            </a:fld>
            <a:endParaRPr lang="en-US"/>
          </a:p>
        </p:txBody>
      </p:sp>
    </p:spTree>
    <p:extLst>
      <p:ext uri="{BB962C8B-B14F-4D97-AF65-F5344CB8AC3E}">
        <p14:creationId xmlns:p14="http://schemas.microsoft.com/office/powerpoint/2010/main" val="2807495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6</a:t>
            </a:fld>
            <a:endParaRPr lang="en-US"/>
          </a:p>
        </p:txBody>
      </p:sp>
    </p:spTree>
    <p:extLst>
      <p:ext uri="{BB962C8B-B14F-4D97-AF65-F5344CB8AC3E}">
        <p14:creationId xmlns:p14="http://schemas.microsoft.com/office/powerpoint/2010/main" val="96576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7</a:t>
            </a:fld>
            <a:endParaRPr lang="en-US"/>
          </a:p>
        </p:txBody>
      </p:sp>
    </p:spTree>
    <p:extLst>
      <p:ext uri="{BB962C8B-B14F-4D97-AF65-F5344CB8AC3E}">
        <p14:creationId xmlns:p14="http://schemas.microsoft.com/office/powerpoint/2010/main" val="363980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8</a:t>
            </a:fld>
            <a:endParaRPr lang="en-US"/>
          </a:p>
        </p:txBody>
      </p:sp>
    </p:spTree>
    <p:extLst>
      <p:ext uri="{BB962C8B-B14F-4D97-AF65-F5344CB8AC3E}">
        <p14:creationId xmlns:p14="http://schemas.microsoft.com/office/powerpoint/2010/main" val="280880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9</a:t>
            </a:fld>
            <a:endParaRPr lang="en-US"/>
          </a:p>
        </p:txBody>
      </p:sp>
    </p:spTree>
    <p:extLst>
      <p:ext uri="{BB962C8B-B14F-4D97-AF65-F5344CB8AC3E}">
        <p14:creationId xmlns:p14="http://schemas.microsoft.com/office/powerpoint/2010/main" val="56706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10</a:t>
            </a:fld>
            <a:endParaRPr lang="en-US"/>
          </a:p>
        </p:txBody>
      </p:sp>
    </p:spTree>
    <p:extLst>
      <p:ext uri="{BB962C8B-B14F-4D97-AF65-F5344CB8AC3E}">
        <p14:creationId xmlns:p14="http://schemas.microsoft.com/office/powerpoint/2010/main" val="245020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11</a:t>
            </a:fld>
            <a:endParaRPr lang="en-US"/>
          </a:p>
        </p:txBody>
      </p:sp>
    </p:spTree>
    <p:extLst>
      <p:ext uri="{BB962C8B-B14F-4D97-AF65-F5344CB8AC3E}">
        <p14:creationId xmlns:p14="http://schemas.microsoft.com/office/powerpoint/2010/main" val="3056965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514350" y="2840570"/>
            <a:ext cx="5829300" cy="1960033"/>
          </a:xfrm>
        </p:spPr>
        <p:txBody>
          <a:bodyPr/>
          <a:lstStyle/>
          <a:p>
            <a:r>
              <a:rPr lang="zh-TW" altLang="en-US"/>
              <a:t>按一下以編輯母片標題樣式</a:t>
            </a:r>
          </a:p>
        </p:txBody>
      </p:sp>
      <p:sp>
        <p:nvSpPr>
          <p:cNvPr id="3" name="副標題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0349A8C8-4D28-4182-99DB-110D98590E15}" type="datetime1">
              <a:rPr lang="zh-HK" altLang="en-US" smtClean="0"/>
              <a:t>29/4/2021</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D8614F2-B6AE-4362-AFA4-CE0444C830F5}" type="datetime1">
              <a:rPr lang="zh-HK" altLang="en-US" smtClean="0"/>
              <a:t>29/4/2021</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729037" y="488951"/>
            <a:ext cx="1157288" cy="104013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7175" y="488951"/>
            <a:ext cx="3357563" cy="104013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103E867-68BA-4119-8AEC-1F05B6EB91A9}" type="datetime1">
              <a:rPr lang="zh-HK" altLang="en-US" smtClean="0"/>
              <a:t>29/4/2021</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514350" y="2641600"/>
            <a:ext cx="5829300" cy="2501904"/>
          </a:xfrm>
        </p:spPr>
        <p:txBody>
          <a:bodyPr anchor="b">
            <a:sp3d contourW="8890">
              <a:contourClr>
                <a:schemeClr val="accent3">
                  <a:shade val="55000"/>
                </a:schemeClr>
              </a:contourClr>
            </a:sp3d>
          </a:bodyPr>
          <a:lstStyle>
            <a:lvl1pPr algn="ctr">
              <a:defRPr sz="4400"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TW" altLang="en-US"/>
              <a:t>按一下以編輯母片標題樣式</a:t>
            </a:r>
            <a:endParaRPr kumimoji="0" lang="en-US"/>
          </a:p>
        </p:txBody>
      </p:sp>
      <p:sp>
        <p:nvSpPr>
          <p:cNvPr id="3" name="副標題 2"/>
          <p:cNvSpPr>
            <a:spLocks noGrp="1"/>
          </p:cNvSpPr>
          <p:nvPr>
            <p:ph type="subTitle" idx="1"/>
          </p:nvPr>
        </p:nvSpPr>
        <p:spPr>
          <a:xfrm>
            <a:off x="1028700" y="5143504"/>
            <a:ext cx="4800600" cy="2337600"/>
          </a:xfr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a:t>按一下以編輯母片副標題樣式</a:t>
            </a:r>
            <a:endParaRPr kumimoji="0" lang="en-US"/>
          </a:p>
        </p:txBody>
      </p:sp>
      <p:sp>
        <p:nvSpPr>
          <p:cNvPr id="4" name="日期版面配置區 3"/>
          <p:cNvSpPr>
            <a:spLocks noGrp="1"/>
          </p:cNvSpPr>
          <p:nvPr>
            <p:ph type="dt" sz="half" idx="10"/>
          </p:nvPr>
        </p:nvSpPr>
        <p:spPr/>
        <p:txBody>
          <a:bodyPr/>
          <a:lstStyle/>
          <a:p>
            <a:fld id="{18794ABA-A1FC-4D16-953D-DB1E5E5540E2}"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7C343BF8-7A77-4D16-A3EC-85A3EC019219}"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514350" y="5138867"/>
            <a:ext cx="5829300" cy="2481133"/>
          </a:xfrm>
        </p:spPr>
        <p:txBody>
          <a:bodyPr anchor="t"/>
          <a:lstStyle>
            <a:lvl1pPr algn="l">
              <a:defRPr sz="4400" b="1" cap="all"/>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514350" y="3141904"/>
            <a:ext cx="5829300" cy="2001600"/>
          </a:xfrm>
        </p:spPr>
        <p:txBody>
          <a:bodyPr anchor="b"/>
          <a:lstStyle>
            <a:lvl1pPr marL="0" indent="0" algn="l">
              <a:buNone/>
              <a:defRPr sz="2000">
                <a:solidFill>
                  <a:schemeClr val="tx2"/>
                </a:solidFill>
              </a:defRPr>
            </a:lvl1pPr>
            <a:lvl2pPr marL="457200" indent="0" algn="l">
              <a:buNone/>
              <a:defRPr sz="1800">
                <a:solidFill>
                  <a:schemeClr val="tx2"/>
                </a:solidFill>
              </a:defRPr>
            </a:lvl2pPr>
            <a:lvl3pPr marL="914400" indent="0" algn="l">
              <a:buNone/>
              <a:defRPr sz="1600">
                <a:solidFill>
                  <a:schemeClr val="tx2"/>
                </a:solidFill>
              </a:defRPr>
            </a:lvl3pPr>
            <a:lvl4pPr marL="1371600" indent="0" algn="l">
              <a:buNone/>
              <a:defRPr sz="1400">
                <a:solidFill>
                  <a:schemeClr val="tx2"/>
                </a:solidFill>
              </a:defRPr>
            </a:lvl4pPr>
            <a:lvl5pPr marL="1828800" indent="0" algn="l">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D00B018F-5849-4A75-A584-495A5942A1DC}"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內容版面配置區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內容版面配置區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E8EF8A8D-7350-4230-9BAD-044E524DF679}"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6" name="頁尾版面配置區 5"/>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a:t>按一下以編輯母片文字樣式</a:t>
            </a:r>
          </a:p>
        </p:txBody>
      </p:sp>
      <p:sp>
        <p:nvSpPr>
          <p:cNvPr id="4" name="內容版面配置區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文字版面配置區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a:t>按一下以編輯母片文字樣式</a:t>
            </a:r>
          </a:p>
        </p:txBody>
      </p:sp>
      <p:sp>
        <p:nvSpPr>
          <p:cNvPr id="6" name="內容版面配置區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0"/>
          </p:nvPr>
        </p:nvSpPr>
        <p:spPr/>
        <p:txBody>
          <a:bodyPr/>
          <a:lstStyle/>
          <a:p>
            <a:fld id="{FFBEEB15-C0C8-4E63-84DA-A583D1AEEA71}"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8" name="頁尾版面配置區 7"/>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
        <p:nvSpPr>
          <p:cNvPr id="2" name="標題 1"/>
          <p:cNvSpPr>
            <a:spLocks noGrp="1"/>
          </p:cNvSpPr>
          <p:nvPr>
            <p:ph type="title"/>
          </p:nvPr>
        </p:nvSpPr>
        <p:spPr/>
        <p:txBody>
          <a:bodyPr/>
          <a:lstStyle>
            <a:lvl1pPr>
              <a:defRPr/>
            </a:lvl1pPr>
          </a:lstStyle>
          <a:p>
            <a:r>
              <a:rPr kumimoji="0" lang="zh-TW" altLang="en-US"/>
              <a:t>按一下以編輯母片標題樣式</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p:txBody>
          <a:bodyPr/>
          <a:lstStyle/>
          <a:p>
            <a:fld id="{DF6CD2AB-D111-4FE3-816B-01DFC8EDADB1}"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4" name="頁尾版面配置區 3"/>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DF74F6E-6F4C-4D91-B040-97759FF4B74C}"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3" name="頁尾版面配置區 2"/>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244693" y="508000"/>
            <a:ext cx="2000250" cy="2444739"/>
          </a:xfrm>
        </p:spPr>
        <p:txBody>
          <a:bodyPr anchor="ctr">
            <a:scene3d>
              <a:camera prst="orthographicFront"/>
              <a:lightRig rig="soft" dir="tl">
                <a:rot lat="0" lon="0" rev="0"/>
              </a:lightRig>
            </a:scene3d>
            <a:sp3d contourW="8890">
              <a:contourClr>
                <a:schemeClr val="accent3">
                  <a:shade val="55000"/>
                </a:schemeClr>
              </a:contourClr>
            </a:sp3d>
          </a:bodyPr>
          <a:lstStyle>
            <a:lvl1pPr algn="l">
              <a:defRPr sz="3200" b="1" kern="1200" cap="all" spc="50">
                <a:ln w="15875">
                  <a:noFill/>
                </a:ln>
                <a:solidFill>
                  <a:schemeClr val="tx2"/>
                </a:solidFill>
                <a:effectLst/>
                <a:latin typeface="+mj-lt"/>
                <a:ea typeface="+mj-ea"/>
                <a:cs typeface="+mj-cs"/>
              </a:defRPr>
            </a:lvl1pPr>
          </a:lstStyle>
          <a:p>
            <a:r>
              <a:rPr kumimoji="0" lang="zh-TW" altLang="en-US"/>
              <a:t>按一下以編輯母片標題樣式</a:t>
            </a:r>
            <a:endParaRPr kumimoji="0" lang="en-US"/>
          </a:p>
        </p:txBody>
      </p:sp>
      <p:sp>
        <p:nvSpPr>
          <p:cNvPr id="3" name="內容版面配置區 2"/>
          <p:cNvSpPr>
            <a:spLocks noGrp="1"/>
          </p:cNvSpPr>
          <p:nvPr>
            <p:ph idx="1"/>
          </p:nvPr>
        </p:nvSpPr>
        <p:spPr>
          <a:xfrm>
            <a:off x="2514600" y="507999"/>
            <a:ext cx="4057650" cy="76602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文字版面配置區 3"/>
          <p:cNvSpPr>
            <a:spLocks noGrp="1"/>
          </p:cNvSpPr>
          <p:nvPr>
            <p:ph type="body" sz="half" idx="2"/>
          </p:nvPr>
        </p:nvSpPr>
        <p:spPr>
          <a:xfrm>
            <a:off x="244693" y="2952739"/>
            <a:ext cx="2000250" cy="52162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DB2FC0D1-5CD3-4B4C-9D76-CBE146E41521}"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6" name="頁尾版面配置區 5"/>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592C653-EC3D-4451-BAFA-007759C19CCC}" type="datetime1">
              <a:rPr lang="zh-HK" altLang="en-US" smtClean="0"/>
              <a:t>29/4/2021</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8" name="群組 7"/>
          <p:cNvGrpSpPr/>
          <p:nvPr/>
        </p:nvGrpSpPr>
        <p:grpSpPr>
          <a:xfrm>
            <a:off x="1185355" y="738313"/>
            <a:ext cx="5511933" cy="6322041"/>
            <a:chOff x="428596" y="553734"/>
            <a:chExt cx="7349244" cy="4741531"/>
          </a:xfrm>
        </p:grpSpPr>
        <p:sp>
          <p:nvSpPr>
            <p:cNvPr id="16" name="矩形 15"/>
            <p:cNvSpPr/>
            <p:nvPr userDrawn="1"/>
          </p:nvSpPr>
          <p:spPr>
            <a:xfrm rot="21480000">
              <a:off x="428596" y="580356"/>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7" name="矩形 16"/>
            <p:cNvSpPr/>
            <p:nvPr userDrawn="1"/>
          </p:nvSpPr>
          <p:spPr>
            <a:xfrm rot="21540000">
              <a:off x="437473" y="571479"/>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8" name="矩形 17"/>
            <p:cNvSpPr/>
            <p:nvPr userDrawn="1"/>
          </p:nvSpPr>
          <p:spPr>
            <a:xfrm>
              <a:off x="437481" y="553734"/>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grpSp>
      <p:sp>
        <p:nvSpPr>
          <p:cNvPr id="3" name="圖片版面配置區 2"/>
          <p:cNvSpPr>
            <a:spLocks noGrp="1"/>
          </p:cNvSpPr>
          <p:nvPr>
            <p:ph type="pic" idx="1"/>
          </p:nvPr>
        </p:nvSpPr>
        <p:spPr>
          <a:xfrm>
            <a:off x="1238934" y="817035"/>
            <a:ext cx="5411429" cy="6136233"/>
          </a:xfrm>
          <a:solidFill>
            <a:schemeClr val="bg2">
              <a:tint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a:t>按一下圖示以新增圖片</a:t>
            </a:r>
            <a:endParaRPr kumimoji="0" lang="en-US"/>
          </a:p>
        </p:txBody>
      </p:sp>
      <p:sp useBgFill="1">
        <p:nvSpPr>
          <p:cNvPr id="2" name="標題 1"/>
          <p:cNvSpPr>
            <a:spLocks noGrp="1"/>
          </p:cNvSpPr>
          <p:nvPr>
            <p:ph type="title"/>
          </p:nvPr>
        </p:nvSpPr>
        <p:spPr>
          <a:xfrm>
            <a:off x="0" y="793727"/>
            <a:ext cx="1017968" cy="7588303"/>
          </a:xfrm>
          <a:noFill/>
        </p:spPr>
        <p:txBody>
          <a:bodyPr vert="eaVert" anchor="ctr">
            <a:noAutofit/>
          </a:bodyPr>
          <a:lstStyle>
            <a:lvl1pPr algn="l">
              <a:defRPr lang="zh-CN" altLang="en-US" sz="320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defRPr>
            </a:lvl1pPr>
          </a:lstStyle>
          <a:p>
            <a:r>
              <a:rPr kumimoji="0" lang="zh-TW" altLang="en-US"/>
              <a:t>按一下以編輯母片標題樣式</a:t>
            </a:r>
            <a:endParaRPr kumimoji="0" lang="en-US"/>
          </a:p>
        </p:txBody>
      </p:sp>
      <p:sp>
        <p:nvSpPr>
          <p:cNvPr id="4" name="文字版面配置區 3"/>
          <p:cNvSpPr>
            <a:spLocks noGrp="1"/>
          </p:cNvSpPr>
          <p:nvPr>
            <p:ph type="body" sz="half" idx="2"/>
          </p:nvPr>
        </p:nvSpPr>
        <p:spPr>
          <a:xfrm>
            <a:off x="1285860" y="7308878"/>
            <a:ext cx="5411429" cy="1073149"/>
          </a:xfrm>
        </p:spPr>
        <p:txBody>
          <a:bodyPr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9CF44D89-BE07-4BE9-AB39-6B223137DA22}"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6" name="頁尾版面配置區 5"/>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9A93A9F0-097C-47E3-8732-9E1DC062139F}"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464983" y="366187"/>
            <a:ext cx="1050117" cy="7802033"/>
          </a:xfrm>
        </p:spPr>
        <p:txBody>
          <a:bodyPr vert="eaVert"/>
          <a:lstStyle>
            <a:lvl1pPr>
              <a:defRPr lang="zh-CN" altLang="en-US"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342900" y="366187"/>
            <a:ext cx="5122083" cy="7802033"/>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76578C45-059E-4A08-B298-AE20F3E35769}" type="datetime1">
              <a:rPr lang="zh-HK" altLang="en-US" smtClean="0">
                <a:solidFill>
                  <a:prstClr val="black">
                    <a:lumMod val="65000"/>
                    <a:lumOff val="35000"/>
                  </a:prstClr>
                </a:solidFill>
              </a:rPr>
              <a:t>29/4/2021</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541735" y="5875867"/>
            <a:ext cx="5829300" cy="1816100"/>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4D679D4-60B1-45B5-A6BF-86F65B9657A3}" type="datetime1">
              <a:rPr lang="zh-HK" altLang="en-US" smtClean="0"/>
              <a:t>29/4/2021</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7176"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2628902"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B3273DF-409D-4E00-A27E-C9DF9CA498AC}" type="datetime1">
              <a:rPr lang="zh-HK" altLang="en-US" smtClean="0"/>
              <a:t>29/4/2021</a:t>
            </a:fld>
            <a:endParaRPr lang="zh-HK" altLang="en-US"/>
          </a:p>
        </p:txBody>
      </p:sp>
      <p:sp>
        <p:nvSpPr>
          <p:cNvPr id="6" name="頁尾版面配置區 5"/>
          <p:cNvSpPr>
            <a:spLocks noGrp="1"/>
          </p:cNvSpPr>
          <p:nvPr>
            <p:ph type="ftr" sz="quarter" idx="11"/>
          </p:nvPr>
        </p:nvSpPr>
        <p:spPr/>
        <p:txBody>
          <a:bodyPr/>
          <a:lstStyle/>
          <a:p>
            <a:r>
              <a:rPr lang="en-US" altLang="zh-HK"/>
              <a:t>4</a:t>
            </a:r>
            <a:endParaRPr lang="zh-HK" altLang="en-US"/>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42900" y="366184"/>
            <a:ext cx="6172200" cy="1524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0AA5C49-37DE-4701-BECD-84D71E00CE5E}" type="datetime1">
              <a:rPr lang="zh-HK" altLang="en-US" smtClean="0"/>
              <a:t>29/4/2021</a:t>
            </a:fld>
            <a:endParaRPr lang="zh-HK" altLang="en-US"/>
          </a:p>
        </p:txBody>
      </p:sp>
      <p:sp>
        <p:nvSpPr>
          <p:cNvPr id="8" name="頁尾版面配置區 7"/>
          <p:cNvSpPr>
            <a:spLocks noGrp="1"/>
          </p:cNvSpPr>
          <p:nvPr>
            <p:ph type="ftr" sz="quarter" idx="11"/>
          </p:nvPr>
        </p:nvSpPr>
        <p:spPr/>
        <p:txBody>
          <a:bodyPr/>
          <a:lstStyle/>
          <a:p>
            <a:r>
              <a:rPr lang="en-US" altLang="zh-HK"/>
              <a:t>4</a:t>
            </a:r>
            <a:endParaRPr lang="zh-HK" altLang="en-US"/>
          </a:p>
        </p:txBody>
      </p:sp>
      <p:sp>
        <p:nvSpPr>
          <p:cNvPr id="9" name="投影片編號版面配置區 8"/>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C7A549A-E1FC-4024-A766-73BB3F3253D8}" type="datetime1">
              <a:rPr lang="zh-HK" altLang="en-US" smtClean="0"/>
              <a:t>29/4/2021</a:t>
            </a:fld>
            <a:endParaRPr lang="zh-HK" altLang="en-US"/>
          </a:p>
        </p:txBody>
      </p:sp>
      <p:sp>
        <p:nvSpPr>
          <p:cNvPr id="4" name="頁尾版面配置區 3"/>
          <p:cNvSpPr>
            <a:spLocks noGrp="1"/>
          </p:cNvSpPr>
          <p:nvPr>
            <p:ph type="ftr" sz="quarter" idx="11"/>
          </p:nvPr>
        </p:nvSpPr>
        <p:spPr/>
        <p:txBody>
          <a:bodyPr/>
          <a:lstStyle/>
          <a:p>
            <a:r>
              <a:rPr lang="en-US" altLang="zh-HK"/>
              <a:t>4</a:t>
            </a:r>
            <a:endParaRPr lang="zh-HK" altLang="en-US"/>
          </a:p>
        </p:txBody>
      </p:sp>
      <p:sp>
        <p:nvSpPr>
          <p:cNvPr id="5" name="投影片編號版面配置區 4"/>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D9A22F6-5F46-4110-B6A9-DE936696E7B7}" type="datetime1">
              <a:rPr lang="zh-HK" altLang="en-US" smtClean="0"/>
              <a:t>29/4/2021</a:t>
            </a:fld>
            <a:endParaRPr lang="zh-HK" altLang="en-US"/>
          </a:p>
        </p:txBody>
      </p:sp>
      <p:sp>
        <p:nvSpPr>
          <p:cNvPr id="3" name="頁尾版面配置區 2"/>
          <p:cNvSpPr>
            <a:spLocks noGrp="1"/>
          </p:cNvSpPr>
          <p:nvPr>
            <p:ph type="ftr" sz="quarter" idx="11"/>
          </p:nvPr>
        </p:nvSpPr>
        <p:spPr/>
        <p:txBody>
          <a:bodyPr/>
          <a:lstStyle/>
          <a:p>
            <a:r>
              <a:rPr lang="en-US" altLang="zh-HK"/>
              <a:t>4</a:t>
            </a:r>
            <a:endParaRPr lang="zh-HK" altLang="en-US"/>
          </a:p>
        </p:txBody>
      </p:sp>
      <p:sp>
        <p:nvSpPr>
          <p:cNvPr id="4" name="投影片編號版面配置區 3"/>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342902" y="364067"/>
            <a:ext cx="2256235" cy="154940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012792B-D656-41AD-A026-2C4B7EEA0F8B}" type="datetime1">
              <a:rPr lang="zh-HK" altLang="en-US" smtClean="0"/>
              <a:t>29/4/2021</a:t>
            </a:fld>
            <a:endParaRPr lang="zh-HK" altLang="en-US"/>
          </a:p>
        </p:txBody>
      </p:sp>
      <p:sp>
        <p:nvSpPr>
          <p:cNvPr id="6" name="頁尾版面配置區 5"/>
          <p:cNvSpPr>
            <a:spLocks noGrp="1"/>
          </p:cNvSpPr>
          <p:nvPr>
            <p:ph type="ftr" sz="quarter" idx="11"/>
          </p:nvPr>
        </p:nvSpPr>
        <p:spPr/>
        <p:txBody>
          <a:bodyPr/>
          <a:lstStyle/>
          <a:p>
            <a:r>
              <a:rPr lang="en-US" altLang="zh-HK"/>
              <a:t>4</a:t>
            </a:r>
            <a:endParaRPr lang="zh-HK" altLang="en-US"/>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344216" y="6400801"/>
            <a:ext cx="4114800" cy="755651"/>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147A4A14-2ED1-458A-B734-0A6482746EEE}" type="datetime1">
              <a:rPr lang="zh-HK" altLang="en-US" smtClean="0"/>
              <a:t>29/4/2021</a:t>
            </a:fld>
            <a:endParaRPr lang="zh-HK" altLang="en-US"/>
          </a:p>
        </p:txBody>
      </p:sp>
      <p:sp>
        <p:nvSpPr>
          <p:cNvPr id="6" name="頁尾版面配置區 5"/>
          <p:cNvSpPr>
            <a:spLocks noGrp="1"/>
          </p:cNvSpPr>
          <p:nvPr>
            <p:ph type="ftr" sz="quarter" idx="11"/>
          </p:nvPr>
        </p:nvSpPr>
        <p:spPr/>
        <p:txBody>
          <a:bodyPr/>
          <a:lstStyle/>
          <a:p>
            <a:r>
              <a:rPr lang="en-US" altLang="zh-HK"/>
              <a:t>4</a:t>
            </a:r>
            <a:endParaRPr lang="zh-HK" altLang="en-US"/>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1F8AC99-0258-49DA-A35B-95C76E4343B1}" type="datetime1">
              <a:rPr lang="zh-HK" altLang="en-US" smtClean="0"/>
              <a:t>29/4/2021</a:t>
            </a:fld>
            <a:endParaRPr lang="zh-HK" altLang="en-US"/>
          </a:p>
        </p:txBody>
      </p:sp>
      <p:sp>
        <p:nvSpPr>
          <p:cNvPr id="5" name="頁尾版面配置區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HK"/>
              <a:t>4</a:t>
            </a:r>
            <a:endParaRPr lang="zh-HK" altLang="en-US"/>
          </a:p>
        </p:txBody>
      </p:sp>
      <p:sp>
        <p:nvSpPr>
          <p:cNvPr id="6" name="投影片編號版面配置區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B127B2A-2C29-40FB-ADFA-04F7040A959F}" type="slidenum">
              <a:rPr lang="zh-HK" altLang="en-US" smtClean="0"/>
              <a:pPr/>
              <a:t>‹#›</a:t>
            </a:fld>
            <a:endParaRPr lang="zh-HK" alt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42900" y="366184"/>
            <a:ext cx="6172200" cy="1524000"/>
          </a:xfrm>
          <a:prstGeom prst="rect">
            <a:avLst/>
          </a:prstGeom>
        </p:spPr>
        <p:txBody>
          <a:bodyPr vert="horz" rtlCol="0" anchor="ctr">
            <a:noAutofit/>
            <a:scene3d>
              <a:camera prst="orthographicFront"/>
              <a:lightRig rig="soft" dir="tl">
                <a:rot lat="0" lon="0" rev="0"/>
              </a:lightRig>
            </a:scene3d>
            <a:sp3d contourW="8890">
              <a:contourClr>
                <a:schemeClr val="accent3">
                  <a:shade val="55000"/>
                </a:schemeClr>
              </a:contourClr>
            </a:sp3d>
          </a:body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342900" y="2133600"/>
            <a:ext cx="6172200" cy="6299200"/>
          </a:xfrm>
          <a:prstGeom prst="rect">
            <a:avLst/>
          </a:prstGeom>
        </p:spPr>
        <p:txBody>
          <a:bodyPr vert="horz" rtlCol="0">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4" name="日期版面配置區 3"/>
          <p:cNvSpPr>
            <a:spLocks noGrp="1"/>
          </p:cNvSpPr>
          <p:nvPr>
            <p:ph type="dt" sz="half" idx="2"/>
          </p:nvPr>
        </p:nvSpPr>
        <p:spPr>
          <a:xfrm>
            <a:off x="6659" y="8645330"/>
            <a:ext cx="1600200" cy="486833"/>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4A46702F-D3AF-4248-81E3-FF68F95E287B}" type="datetime1">
              <a:rPr lang="zh-HK" altLang="en-US" smtClean="0"/>
              <a:t>29/4/2021</a:t>
            </a:fld>
            <a:endParaRPr lang="zh-HK" altLang="en-US"/>
          </a:p>
        </p:txBody>
      </p:sp>
      <p:sp>
        <p:nvSpPr>
          <p:cNvPr id="5" name="頁尾版面配置區 4"/>
          <p:cNvSpPr>
            <a:spLocks noGrp="1"/>
          </p:cNvSpPr>
          <p:nvPr>
            <p:ph type="ftr" sz="quarter" idx="3"/>
          </p:nvPr>
        </p:nvSpPr>
        <p:spPr>
          <a:xfrm>
            <a:off x="2343150" y="8645330"/>
            <a:ext cx="2171700" cy="486833"/>
          </a:xfrm>
          <a:prstGeom prst="rect">
            <a:avLst/>
          </a:prstGeom>
        </p:spPr>
        <p:txBody>
          <a:bodyPr vert="horz" rtlCol="0" anchor="ctr"/>
          <a:lstStyle>
            <a:lvl1pPr algn="ctr" eaLnBrk="1" latinLnBrk="0" hangingPunct="1">
              <a:defRPr kumimoji="0" sz="1200">
                <a:solidFill>
                  <a:schemeClr val="tx1">
                    <a:tint val="75000"/>
                  </a:schemeClr>
                </a:solidFill>
              </a:defRPr>
            </a:lvl1pPr>
          </a:lstStyle>
          <a:p>
            <a:r>
              <a:rPr lang="en-US" altLang="zh-HK"/>
              <a:t>4</a:t>
            </a:r>
            <a:endParaRPr lang="zh-HK" altLang="en-US"/>
          </a:p>
        </p:txBody>
      </p:sp>
      <p:sp>
        <p:nvSpPr>
          <p:cNvPr id="6" name="投影片編號版面配置區 5"/>
          <p:cNvSpPr>
            <a:spLocks noGrp="1"/>
          </p:cNvSpPr>
          <p:nvPr>
            <p:ph type="sldNum" sz="quarter" idx="4"/>
          </p:nvPr>
        </p:nvSpPr>
        <p:spPr>
          <a:xfrm>
            <a:off x="5244483" y="8645330"/>
            <a:ext cx="1600200" cy="486833"/>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0B127B2A-2C29-40FB-ADFA-04F7040A959F}" type="slidenum">
              <a:rPr lang="zh-HK" altLang="en-US" smtClean="0"/>
              <a:pPr/>
              <a:t>‹#›</a:t>
            </a:fld>
            <a:endParaRPr lang="zh-HK" altLang="en-US"/>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hf hdr="0" ftr="0" dt="0"/>
  <p:txStyles>
    <p:titleStyle>
      <a:lvl1pPr algn="ctr" rtl="0" eaLnBrk="1" latinLnBrk="0" hangingPunct="1">
        <a:spcBef>
          <a:spcPct val="0"/>
        </a:spcBef>
        <a:buNone/>
        <a:defRPr kumimoji="0" sz="4000" b="1" kern="1200" cap="all" spc="5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90000"/>
        <a:buFont typeface="Cambria"/>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100000"/>
        <a:buFont typeface="Cambria"/>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a:buChar char="Ï"/>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90000"/>
        <a:buFont typeface="Calibri"/>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100000"/>
        <a:buFont typeface="Cambria"/>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矩形 6"/>
          <p:cNvSpPr/>
          <p:nvPr/>
        </p:nvSpPr>
        <p:spPr>
          <a:xfrm>
            <a:off x="789934" y="1807820"/>
            <a:ext cx="5282215" cy="1107996"/>
          </a:xfrm>
          <a:prstGeom prst="rect">
            <a:avLst/>
          </a:prstGeom>
          <a:noFill/>
          <a:effectLst>
            <a:outerShdw blurRad="50800" dist="50800" dir="5400000" algn="ctr" rotWithShape="0">
              <a:schemeClr val="bg1"/>
            </a:outerShdw>
          </a:effectLst>
        </p:spPr>
        <p:txBody>
          <a:bodyPr wrap="none" lIns="91440" tIns="45720" rIns="91440" bIns="45720">
            <a:spAutoFit/>
            <a:scene3d>
              <a:camera prst="orthographicFront"/>
              <a:lightRig rig="threePt" dir="t"/>
            </a:scene3d>
            <a:sp3d extrusionH="57150">
              <a:bevelT w="38100" h="38100" prst="relaxedInset"/>
            </a:sp3d>
          </a:bodyPr>
          <a:lstStyle/>
          <a:p>
            <a:pPr algn="ctr"/>
            <a:r>
              <a:rPr lang="zh-TW" altLang="en-US" sz="6600" b="1" dirty="0">
                <a:ln w="6350" cmpd="sng">
                  <a:solidFill>
                    <a:schemeClr val="bg2">
                      <a:lumMod val="10000"/>
                    </a:schemeClr>
                  </a:solidFill>
                  <a:prstDash val="solid"/>
                </a:ln>
                <a:solidFill>
                  <a:srgbClr val="FF0000"/>
                </a:solidFill>
                <a:effectLst>
                  <a:outerShdw blurRad="50800" dist="76200" dir="5400000" algn="t" rotWithShape="0">
                    <a:prstClr val="black">
                      <a:alpha val="40000"/>
                    </a:prstClr>
                  </a:outerShdw>
                </a:effectLst>
                <a:latin typeface="+mj-ea"/>
                <a:ea typeface="+mj-ea"/>
              </a:rPr>
              <a:t>職安健雙月刊</a:t>
            </a:r>
            <a:endParaRPr lang="zh-HK" altLang="en-US" sz="6600" b="1" dirty="0">
              <a:ln w="6350" cmpd="sng">
                <a:solidFill>
                  <a:schemeClr val="bg2">
                    <a:lumMod val="10000"/>
                  </a:schemeClr>
                </a:solidFill>
                <a:prstDash val="solid"/>
              </a:ln>
              <a:solidFill>
                <a:srgbClr val="FF0000"/>
              </a:solidFill>
              <a:effectLst>
                <a:outerShdw blurRad="50800" dist="76200" dir="5400000" algn="t" rotWithShape="0">
                  <a:prstClr val="black">
                    <a:alpha val="40000"/>
                  </a:prstClr>
                </a:outerShdw>
              </a:effectLst>
              <a:latin typeface="+mj-ea"/>
              <a:ea typeface="+mj-ea"/>
            </a:endParaRPr>
          </a:p>
        </p:txBody>
      </p:sp>
      <p:sp>
        <p:nvSpPr>
          <p:cNvPr id="10" name="文字方塊 9"/>
          <p:cNvSpPr txBox="1"/>
          <p:nvPr/>
        </p:nvSpPr>
        <p:spPr>
          <a:xfrm>
            <a:off x="51833" y="7408027"/>
            <a:ext cx="6754334" cy="1569660"/>
          </a:xfrm>
          <a:prstGeom prst="rect">
            <a:avLst/>
          </a:prstGeom>
          <a:noFill/>
          <a:ln>
            <a:noFill/>
          </a:ln>
          <a:effectLst>
            <a:innerShdw blurRad="63500" dist="50800" dir="13500000">
              <a:schemeClr val="bg2">
                <a:lumMod val="50000"/>
                <a:alpha val="16000"/>
              </a:schemeClr>
            </a:innerShdw>
            <a:reflection blurRad="6350" stA="50000" endA="295" endPos="92000" dist="101600" dir="5400000" sy="-100000" algn="bl" rotWithShape="0"/>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zh-TW" altLang="en-US" sz="4800" b="1" spc="150" dirty="0">
                <a:ln w="11430"/>
                <a:solidFill>
                  <a:schemeClr val="tx2">
                    <a:lumMod val="50000"/>
                    <a:lumOff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LG Display-Regular" pitchFamily="34" charset="-127"/>
              </a:rPr>
              <a:t>同心抗疫</a:t>
            </a:r>
          </a:p>
          <a:p>
            <a:pPr algn="ctr"/>
            <a:r>
              <a:rPr lang="zh-TW" altLang="en-US" sz="4800" b="1" spc="150" dirty="0">
                <a:ln w="11430"/>
                <a:solidFill>
                  <a:schemeClr val="tx2">
                    <a:lumMod val="50000"/>
                    <a:lumOff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LG Display-Regular" pitchFamily="34" charset="-127"/>
              </a:rPr>
              <a:t>護己護人</a:t>
            </a:r>
          </a:p>
        </p:txBody>
      </p:sp>
      <p:sp>
        <p:nvSpPr>
          <p:cNvPr id="11" name="文字方塊 10"/>
          <p:cNvSpPr txBox="1"/>
          <p:nvPr/>
        </p:nvSpPr>
        <p:spPr>
          <a:xfrm>
            <a:off x="5540763" y="6961038"/>
            <a:ext cx="1303920" cy="923330"/>
          </a:xfrm>
          <a:prstGeom prst="rect">
            <a:avLst/>
          </a:prstGeom>
          <a:noFill/>
        </p:spPr>
        <p:txBody>
          <a:bodyPr wrap="square" rtlCol="0">
            <a:spAutoFit/>
          </a:bodyPr>
          <a:lstStyle/>
          <a:p>
            <a:r>
              <a:rPr lang="zh-TW" altLang="en-US"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rPr>
              <a:t>雙月刊 </a:t>
            </a:r>
            <a:r>
              <a:rPr lang="en-US" altLang="zh-TW"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rPr>
              <a:t/>
            </a:r>
            <a:br>
              <a:rPr lang="en-US" altLang="zh-TW"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rPr>
            </a:br>
            <a:r>
              <a:rPr lang="en-US" altLang="zh-TW" b="1" dirty="0" smtClean="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rPr>
              <a:t>2021/05</a:t>
            </a:r>
            <a:endParaRPr lang="zh-HK" altLang="en-US"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endParaRPr>
          </a:p>
          <a:p>
            <a:endParaRPr lang="zh-HK" altLang="en-US" dirty="0">
              <a:solidFill>
                <a:prstClr val="black"/>
              </a:solidFill>
            </a:endParaRPr>
          </a:p>
        </p:txBody>
      </p:sp>
      <p:sp>
        <p:nvSpPr>
          <p:cNvPr id="13" name="投影片編號版面配置區 12"/>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1</a:t>
            </a:fld>
            <a:endParaRPr lang="zh-TW" altLang="en-US">
              <a:solidFill>
                <a:prstClr val="black">
                  <a:lumMod val="65000"/>
                  <a:lumOff val="35000"/>
                </a:prstClr>
              </a:solidFill>
            </a:endParaRPr>
          </a:p>
        </p:txBody>
      </p:sp>
      <p:pic>
        <p:nvPicPr>
          <p:cNvPr id="14" name="圖片 13">
            <a:extLst>
              <a:ext uri="{FF2B5EF4-FFF2-40B4-BE49-F238E27FC236}">
                <a16:creationId xmlns:a16="http://schemas.microsoft.com/office/drawing/2014/main" xmlns="" id="{3F0E1AD9-2416-4CA2-A2F7-755D2B1AE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0458" y="0"/>
            <a:ext cx="5897084" cy="1043609"/>
          </a:xfrm>
          <a:prstGeom prst="rect">
            <a:avLst/>
          </a:prstGeom>
          <a:noFill/>
          <a:ln>
            <a:noFill/>
          </a:ln>
          <a:effectLst/>
        </p:spPr>
      </p:pic>
      <p:pic>
        <p:nvPicPr>
          <p:cNvPr id="2" name="圖片 1"/>
          <p:cNvPicPr>
            <a:picLocks noChangeAspect="1"/>
          </p:cNvPicPr>
          <p:nvPr/>
        </p:nvPicPr>
        <p:blipFill>
          <a:blip r:embed="rId4"/>
          <a:stretch>
            <a:fillRect/>
          </a:stretch>
        </p:blipFill>
        <p:spPr>
          <a:xfrm>
            <a:off x="692696" y="3258863"/>
            <a:ext cx="5474682" cy="3596952"/>
          </a:xfrm>
          <a:prstGeom prst="rect">
            <a:avLst/>
          </a:prstGeom>
        </p:spPr>
      </p:pic>
    </p:spTree>
    <p:extLst>
      <p:ext uri="{BB962C8B-B14F-4D97-AF65-F5344CB8AC3E}">
        <p14:creationId xmlns:p14="http://schemas.microsoft.com/office/powerpoint/2010/main" val="427097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3635896"/>
            <a:ext cx="6172200" cy="4100277"/>
          </a:xfrm>
        </p:spPr>
        <p:txBody>
          <a:bodyPr>
            <a:normAutofit/>
          </a:bodyPr>
          <a:lstStyle/>
          <a:p>
            <a:pPr marL="0" indent="0" algn="ctr">
              <a:buNone/>
            </a:pPr>
            <a:r>
              <a:rPr lang="zh-TW" altLang="en-US" dirty="0"/>
              <a:t>優先接種組別</a:t>
            </a:r>
          </a:p>
          <a:p>
            <a:pPr marL="0" indent="0" algn="ctr">
              <a:buNone/>
            </a:pPr>
            <a:endParaRPr lang="en-US" altLang="zh-TW" dirty="0" smtClean="0"/>
          </a:p>
          <a:p>
            <a:r>
              <a:rPr lang="zh-TW" altLang="en-US" dirty="0" smtClean="0"/>
              <a:t>現時</a:t>
            </a:r>
            <a:r>
              <a:rPr lang="zh-TW" altLang="en-US" dirty="0"/>
              <a:t>優先接種疫苗組別共</a:t>
            </a:r>
            <a:r>
              <a:rPr lang="en-US" altLang="zh-TW" dirty="0"/>
              <a:t>15</a:t>
            </a:r>
            <a:r>
              <a:rPr lang="zh-TW" altLang="en-US" dirty="0"/>
              <a:t>個，包括有較高風險接觸病毒和感染後死亡率較高的高危人士，如醫護人員、長者、</a:t>
            </a:r>
            <a:r>
              <a:rPr lang="zh-TW" altLang="en-US" dirty="0" smtClean="0"/>
              <a:t>和</a:t>
            </a:r>
            <a:r>
              <a:rPr lang="zh-TW" altLang="en-US" b="1" dirty="0" smtClean="0">
                <a:solidFill>
                  <a:srgbClr val="0070C0"/>
                </a:solidFill>
                <a:effectLst>
                  <a:outerShdw blurRad="38100" dist="38100" dir="2700000" algn="tl">
                    <a:srgbClr val="000000">
                      <a:alpha val="43137"/>
                    </a:srgbClr>
                  </a:outerShdw>
                </a:effectLst>
              </a:rPr>
              <a:t>註冊</a:t>
            </a:r>
            <a:r>
              <a:rPr lang="zh-TW" altLang="en-US" b="1" dirty="0">
                <a:solidFill>
                  <a:srgbClr val="0070C0"/>
                </a:solidFill>
                <a:effectLst>
                  <a:outerShdw blurRad="38100" dist="38100" dir="2700000" algn="tl">
                    <a:srgbClr val="000000">
                      <a:alpha val="43137"/>
                    </a:srgbClr>
                  </a:outerShdw>
                </a:effectLst>
              </a:rPr>
              <a:t>建築工人及其他常駐工地人員</a:t>
            </a:r>
            <a:r>
              <a:rPr lang="zh-TW" altLang="en-US" b="1" dirty="0">
                <a:effectLst>
                  <a:outerShdw blurRad="38100" dist="38100" dir="2700000" algn="tl">
                    <a:srgbClr val="000000">
                      <a:alpha val="43137"/>
                    </a:srgbClr>
                  </a:outerShdw>
                </a:effectLst>
              </a:rPr>
              <a:t>。</a:t>
            </a:r>
          </a:p>
          <a:p>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10</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2708919" y="1944686"/>
            <a:ext cx="3384376"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3284984" y="2552042"/>
            <a:ext cx="2232248" cy="369332"/>
          </a:xfrm>
          <a:prstGeom prst="rect">
            <a:avLst/>
          </a:prstGeom>
        </p:spPr>
        <p:txBody>
          <a:bodyPr wrap="square">
            <a:spAutoFit/>
          </a:bodyPr>
          <a:lstStyle/>
          <a:p>
            <a:r>
              <a:rPr lang="zh-TW" altLang="en-US" dirty="0">
                <a:solidFill>
                  <a:srgbClr val="FFFF00"/>
                </a:solidFill>
              </a:rPr>
              <a:t>誰是優先接種組</a:t>
            </a:r>
            <a:r>
              <a:rPr lang="zh-TW" altLang="en-US" dirty="0" smtClean="0">
                <a:solidFill>
                  <a:srgbClr val="FFFF00"/>
                </a:solidFill>
              </a:rPr>
              <a:t>別？</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134888" y="1692923"/>
            <a:ext cx="2456901" cy="2456901"/>
          </a:xfrm>
          <a:prstGeom prst="rect">
            <a:avLst/>
          </a:prstGeom>
        </p:spPr>
      </p:pic>
      <p:pic>
        <p:nvPicPr>
          <p:cNvPr id="8" name="圖片 7"/>
          <p:cNvPicPr>
            <a:picLocks noChangeAspect="1"/>
          </p:cNvPicPr>
          <p:nvPr/>
        </p:nvPicPr>
        <p:blipFill>
          <a:blip r:embed="rId4"/>
          <a:stretch>
            <a:fillRect/>
          </a:stretch>
        </p:blipFill>
        <p:spPr>
          <a:xfrm>
            <a:off x="2286931" y="7311926"/>
            <a:ext cx="2523963" cy="1816765"/>
          </a:xfrm>
          <a:prstGeom prst="rect">
            <a:avLst/>
          </a:prstGeom>
        </p:spPr>
      </p:pic>
    </p:spTree>
    <p:extLst>
      <p:ext uri="{BB962C8B-B14F-4D97-AF65-F5344CB8AC3E}">
        <p14:creationId xmlns:p14="http://schemas.microsoft.com/office/powerpoint/2010/main" val="926824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4882722"/>
            <a:ext cx="6172200" cy="3937750"/>
          </a:xfrm>
        </p:spPr>
        <p:txBody>
          <a:bodyPr>
            <a:normAutofit fontScale="85000" lnSpcReduction="20000"/>
          </a:bodyPr>
          <a:lstStyle/>
          <a:p>
            <a:pPr marL="0" indent="0" algn="ctr">
              <a:buNone/>
            </a:pPr>
            <a:r>
              <a:rPr lang="zh-TW" altLang="en-US" dirty="0"/>
              <a:t>優先接種組</a:t>
            </a:r>
            <a:r>
              <a:rPr lang="zh-TW" altLang="en-US" dirty="0" smtClean="0"/>
              <a:t>別</a:t>
            </a:r>
            <a:endParaRPr lang="en-US" altLang="zh-TW" dirty="0" smtClean="0"/>
          </a:p>
          <a:p>
            <a:pPr marL="0" indent="0" algn="ctr">
              <a:buNone/>
            </a:pPr>
            <a:endParaRPr lang="zh-TW" altLang="en-US" dirty="0"/>
          </a:p>
          <a:p>
            <a:r>
              <a:rPr lang="zh-TW" altLang="en-US" dirty="0" smtClean="0"/>
              <a:t>政府</a:t>
            </a:r>
            <a:r>
              <a:rPr lang="zh-TW" altLang="en-US" dirty="0"/>
              <a:t>於全港</a:t>
            </a:r>
            <a:r>
              <a:rPr lang="en-US" altLang="zh-TW" dirty="0"/>
              <a:t>18</a:t>
            </a:r>
            <a:r>
              <a:rPr lang="zh-TW" altLang="en-US" dirty="0"/>
              <a:t>區</a:t>
            </a:r>
            <a:r>
              <a:rPr lang="zh-TW" altLang="en-US" dirty="0" smtClean="0"/>
              <a:t>設立</a:t>
            </a:r>
            <a:r>
              <a:rPr lang="en-US" altLang="zh-TW" dirty="0" smtClean="0"/>
              <a:t>29</a:t>
            </a:r>
            <a:r>
              <a:rPr lang="zh-TW" altLang="en-US" dirty="0"/>
              <a:t>間社區疫苗接種中心，每日早上</a:t>
            </a:r>
            <a:r>
              <a:rPr lang="en-US" altLang="zh-TW" dirty="0"/>
              <a:t>8</a:t>
            </a:r>
            <a:r>
              <a:rPr lang="zh-TW" altLang="en-US" dirty="0"/>
              <a:t>時至晚上</a:t>
            </a:r>
            <a:r>
              <a:rPr lang="en-US" altLang="zh-TW" dirty="0"/>
              <a:t>8</a:t>
            </a:r>
            <a:r>
              <a:rPr lang="zh-TW" altLang="en-US" dirty="0"/>
              <a:t>時運作</a:t>
            </a:r>
            <a:r>
              <a:rPr lang="zh-TW" altLang="en-US" dirty="0" smtClean="0"/>
              <a:t>，每</a:t>
            </a:r>
            <a:r>
              <a:rPr lang="zh-TW" altLang="en-US" dirty="0"/>
              <a:t>間接種中心只提供一款疫苗</a:t>
            </a:r>
            <a:r>
              <a:rPr lang="zh-TW" altLang="en-US" dirty="0" smtClean="0"/>
              <a:t>。</a:t>
            </a:r>
            <a:endParaRPr lang="en-US" altLang="zh-TW" dirty="0" smtClean="0"/>
          </a:p>
          <a:p>
            <a:endParaRPr lang="en-US" altLang="zh-TW" dirty="0" smtClean="0"/>
          </a:p>
          <a:p>
            <a:r>
              <a:rPr lang="zh-TW" altLang="en-US" dirty="0"/>
              <a:t>合資格人士可透過</a:t>
            </a:r>
            <a:r>
              <a:rPr lang="en-US" altLang="zh-TW" dirty="0"/>
              <a:t>24</a:t>
            </a:r>
            <a:r>
              <a:rPr lang="zh-TW" altLang="en-US" dirty="0"/>
              <a:t>小時網上預約</a:t>
            </a:r>
            <a:r>
              <a:rPr lang="zh-TW" altLang="en-US" dirty="0" smtClean="0"/>
              <a:t>系統 </a:t>
            </a:r>
            <a:r>
              <a:rPr lang="en-US" altLang="zh-TW" dirty="0" smtClean="0">
                <a:solidFill>
                  <a:srgbClr val="0070C0"/>
                </a:solidFill>
              </a:rPr>
              <a:t>https</a:t>
            </a:r>
            <a:r>
              <a:rPr lang="en-US" altLang="zh-TW" dirty="0">
                <a:solidFill>
                  <a:srgbClr val="0070C0"/>
                </a:solidFill>
              </a:rPr>
              <a:t>://www.covidvaccine.gov.hk/zh-HK/</a:t>
            </a:r>
            <a:r>
              <a:rPr lang="zh-TW" altLang="en-US" dirty="0" smtClean="0"/>
              <a:t>，</a:t>
            </a:r>
            <a:r>
              <a:rPr lang="zh-TW" altLang="en-US" dirty="0"/>
              <a:t>揀選接種的疫苗，並預約接種第一劑和第二劑疫苗的時間和地點</a:t>
            </a:r>
            <a:r>
              <a:rPr lang="zh-TW" altLang="en-US" dirty="0" smtClean="0"/>
              <a:t>。</a:t>
            </a:r>
            <a:endParaRPr lang="zh-TW" altLang="en-US" dirty="0"/>
          </a:p>
          <a:p>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11</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6" name="圖片 5"/>
          <p:cNvPicPr>
            <a:picLocks noChangeAspect="1"/>
          </p:cNvPicPr>
          <p:nvPr/>
        </p:nvPicPr>
        <p:blipFill>
          <a:blip r:embed="rId3"/>
          <a:stretch>
            <a:fillRect/>
          </a:stretch>
        </p:blipFill>
        <p:spPr>
          <a:xfrm>
            <a:off x="1321715" y="2451008"/>
            <a:ext cx="4511431" cy="2334970"/>
          </a:xfrm>
          <a:prstGeom prst="rect">
            <a:avLst/>
          </a:prstGeom>
        </p:spPr>
      </p:pic>
      <p:sp>
        <p:nvSpPr>
          <p:cNvPr id="10" name="爆炸 2 9"/>
          <p:cNvSpPr/>
          <p:nvPr/>
        </p:nvSpPr>
        <p:spPr>
          <a:xfrm rot="20155619">
            <a:off x="-112553" y="1877591"/>
            <a:ext cx="2634634" cy="125828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p:cNvSpPr/>
          <p:nvPr/>
        </p:nvSpPr>
        <p:spPr>
          <a:xfrm rot="20318596">
            <a:off x="545287" y="2155862"/>
            <a:ext cx="2232248" cy="369332"/>
          </a:xfrm>
          <a:prstGeom prst="rect">
            <a:avLst/>
          </a:prstGeom>
        </p:spPr>
        <p:txBody>
          <a:bodyPr wrap="square">
            <a:spAutoFit/>
          </a:bodyPr>
          <a:lstStyle/>
          <a:p>
            <a:r>
              <a:rPr lang="zh-TW" altLang="en-US" dirty="0">
                <a:solidFill>
                  <a:srgbClr val="FFFF00"/>
                </a:solidFill>
              </a:rPr>
              <a:t>如何</a:t>
            </a:r>
            <a:r>
              <a:rPr lang="zh-TW" altLang="en-US" dirty="0" smtClean="0">
                <a:solidFill>
                  <a:srgbClr val="FFFF00"/>
                </a:solidFill>
              </a:rPr>
              <a:t>接種？</a:t>
            </a:r>
            <a:endParaRPr lang="zh-HK" altLang="en-US" dirty="0">
              <a:solidFill>
                <a:srgbClr val="FFFF00"/>
              </a:solidFill>
            </a:endParaRPr>
          </a:p>
        </p:txBody>
      </p:sp>
    </p:spTree>
    <p:extLst>
      <p:ext uri="{BB962C8B-B14F-4D97-AF65-F5344CB8AC3E}">
        <p14:creationId xmlns:p14="http://schemas.microsoft.com/office/powerpoint/2010/main" val="3915781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4067944"/>
            <a:ext cx="6172200" cy="4100277"/>
          </a:xfrm>
        </p:spPr>
        <p:txBody>
          <a:bodyPr>
            <a:normAutofit fontScale="92500" lnSpcReduction="20000"/>
          </a:bodyPr>
          <a:lstStyle/>
          <a:p>
            <a:pPr marL="0" indent="0" algn="ctr">
              <a:buNone/>
            </a:pPr>
            <a:r>
              <a:rPr lang="zh-TW" altLang="en-US" dirty="0"/>
              <a:t>須帶備之文件</a:t>
            </a:r>
          </a:p>
          <a:p>
            <a:pPr marL="0" indent="0" algn="ctr">
              <a:buNone/>
            </a:pPr>
            <a:endParaRPr lang="en-US" altLang="zh-TW" dirty="0" smtClean="0"/>
          </a:p>
          <a:p>
            <a:r>
              <a:rPr lang="zh-TW" altLang="en-US" dirty="0" smtClean="0"/>
              <a:t>身分</a:t>
            </a:r>
            <a:r>
              <a:rPr lang="zh-TW" altLang="en-US" dirty="0"/>
              <a:t>證明文件</a:t>
            </a:r>
          </a:p>
          <a:p>
            <a:r>
              <a:rPr lang="zh-TW" altLang="en-US" dirty="0"/>
              <a:t>優先接種組別證明（如適用；包括：僱員證、委任證、政府部門或其合約承辦商發出的身份證明信件、牌照、僱主信 </a:t>
            </a:r>
            <a:r>
              <a:rPr lang="en-US" altLang="zh-TW" dirty="0"/>
              <a:t>[</a:t>
            </a:r>
            <a:r>
              <a:rPr lang="zh-TW" altLang="en-US" dirty="0"/>
              <a:t>按此下載僱主信範本</a:t>
            </a:r>
            <a:r>
              <a:rPr lang="en-US" altLang="zh-TW" dirty="0"/>
              <a:t>]</a:t>
            </a:r>
            <a:r>
              <a:rPr lang="zh-TW" altLang="en-US" dirty="0"/>
              <a:t>）</a:t>
            </a:r>
          </a:p>
          <a:p>
            <a:r>
              <a:rPr lang="zh-TW" altLang="en-US" dirty="0"/>
              <a:t>預約確認短訊或確認登記影印本</a:t>
            </a:r>
          </a:p>
          <a:p>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12</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2708919" y="1944686"/>
            <a:ext cx="3384376"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3798776" y="2552042"/>
            <a:ext cx="2232248" cy="369332"/>
          </a:xfrm>
          <a:prstGeom prst="rect">
            <a:avLst/>
          </a:prstGeom>
        </p:spPr>
        <p:txBody>
          <a:bodyPr wrap="square">
            <a:spAutoFit/>
          </a:bodyPr>
          <a:lstStyle/>
          <a:p>
            <a:r>
              <a:rPr lang="zh-TW" altLang="en-US" dirty="0">
                <a:solidFill>
                  <a:srgbClr val="FFFF00"/>
                </a:solidFill>
              </a:rPr>
              <a:t>如何</a:t>
            </a:r>
            <a:r>
              <a:rPr lang="zh-TW" altLang="en-US" dirty="0" smtClean="0">
                <a:solidFill>
                  <a:srgbClr val="FFFF00"/>
                </a:solidFill>
              </a:rPr>
              <a:t>接種？</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320185" y="2249890"/>
            <a:ext cx="2304488" cy="1481456"/>
          </a:xfrm>
          <a:prstGeom prst="rect">
            <a:avLst/>
          </a:prstGeom>
        </p:spPr>
      </p:pic>
    </p:spTree>
    <p:extLst>
      <p:ext uri="{BB962C8B-B14F-4D97-AF65-F5344CB8AC3E}">
        <p14:creationId xmlns:p14="http://schemas.microsoft.com/office/powerpoint/2010/main" val="860783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3709226"/>
            <a:ext cx="6172200" cy="4100277"/>
          </a:xfrm>
        </p:spPr>
        <p:txBody>
          <a:bodyPr>
            <a:normAutofit fontScale="92500" lnSpcReduction="10000"/>
          </a:bodyPr>
          <a:lstStyle/>
          <a:p>
            <a:pPr marL="0" indent="0" algn="ctr">
              <a:buNone/>
            </a:pPr>
            <a:r>
              <a:rPr lang="zh-TW" altLang="en-US" dirty="0"/>
              <a:t>紀錄接種後的</a:t>
            </a:r>
            <a:r>
              <a:rPr lang="zh-TW" altLang="en-US" dirty="0" smtClean="0"/>
              <a:t>副作用</a:t>
            </a:r>
            <a:endParaRPr lang="en-US" altLang="zh-TW" dirty="0" smtClean="0"/>
          </a:p>
          <a:p>
            <a:pPr marL="0" indent="0" algn="ctr">
              <a:buNone/>
            </a:pPr>
            <a:endParaRPr lang="en-US" altLang="zh-TW" dirty="0" smtClean="0"/>
          </a:p>
          <a:p>
            <a:r>
              <a:rPr lang="zh-TW" altLang="en-US" dirty="0"/>
              <a:t>在打疫苗後，有時會出現輕微的副作用，也是相當正常的。這些副作用包括局部紅腫、痕癢、輕度發燒或是疲倦等，大家不用過份擔心。但如果這些副作用持續超過兩天，或是情況加劇，就應該尋求醫護人員協助。</a:t>
            </a:r>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13</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908720" y="1944686"/>
            <a:ext cx="5184575"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1700808" y="2552042"/>
            <a:ext cx="4042184" cy="369332"/>
          </a:xfrm>
          <a:prstGeom prst="rect">
            <a:avLst/>
          </a:prstGeom>
        </p:spPr>
        <p:txBody>
          <a:bodyPr wrap="square">
            <a:spAutoFit/>
          </a:bodyPr>
          <a:lstStyle/>
          <a:p>
            <a:r>
              <a:rPr lang="zh-TW" altLang="en-US" dirty="0">
                <a:solidFill>
                  <a:srgbClr val="FFFF00"/>
                </a:solidFill>
              </a:rPr>
              <a:t>疫苗注射後要留意的</a:t>
            </a:r>
            <a:r>
              <a:rPr lang="en-US" altLang="zh-TW" dirty="0">
                <a:solidFill>
                  <a:srgbClr val="FFFF00"/>
                </a:solidFill>
              </a:rPr>
              <a:t>5</a:t>
            </a:r>
            <a:r>
              <a:rPr lang="zh-TW" altLang="en-US" dirty="0">
                <a:solidFill>
                  <a:srgbClr val="FFFF00"/>
                </a:solidFill>
              </a:rPr>
              <a:t>個小</a:t>
            </a:r>
            <a:r>
              <a:rPr lang="zh-TW" altLang="en-US" dirty="0" smtClean="0">
                <a:solidFill>
                  <a:srgbClr val="FFFF00"/>
                </a:solidFill>
              </a:rPr>
              <a:t>細節</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4365104" y="7162628"/>
            <a:ext cx="1981372" cy="1981372"/>
          </a:xfrm>
          <a:prstGeom prst="rect">
            <a:avLst/>
          </a:prstGeom>
        </p:spPr>
      </p:pic>
    </p:spTree>
    <p:extLst>
      <p:ext uri="{BB962C8B-B14F-4D97-AF65-F5344CB8AC3E}">
        <p14:creationId xmlns:p14="http://schemas.microsoft.com/office/powerpoint/2010/main" val="2677955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4067944"/>
            <a:ext cx="6172200" cy="4100277"/>
          </a:xfrm>
        </p:spPr>
        <p:txBody>
          <a:bodyPr>
            <a:normAutofit/>
          </a:bodyPr>
          <a:lstStyle/>
          <a:p>
            <a:pPr marL="0" indent="0" algn="ctr">
              <a:buNone/>
            </a:pPr>
            <a:r>
              <a:rPr lang="zh-TW" altLang="en-US" dirty="0"/>
              <a:t>注意長者注射後</a:t>
            </a:r>
            <a:r>
              <a:rPr lang="zh-TW" altLang="en-US" dirty="0" smtClean="0"/>
              <a:t>反應</a:t>
            </a:r>
            <a:endParaRPr lang="en-US" altLang="zh-TW" dirty="0" smtClean="0"/>
          </a:p>
          <a:p>
            <a:pPr marL="0" indent="0" algn="ctr">
              <a:buNone/>
            </a:pPr>
            <a:endParaRPr lang="en-US" altLang="zh-TW" dirty="0" smtClean="0"/>
          </a:p>
          <a:p>
            <a:r>
              <a:rPr lang="zh-TW" altLang="en-US" dirty="0"/>
              <a:t>如果家中有長者接種疫苗，就應在注射後的首兩天，加倍留意他們的情況，因為新冠肺炎疫苗有機會對長者產生較大的副作用</a:t>
            </a:r>
            <a:r>
              <a:rPr lang="zh-TW" altLang="en-US" dirty="0" smtClean="0"/>
              <a:t>。</a:t>
            </a:r>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14</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908720" y="1944686"/>
            <a:ext cx="5184575"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1700808" y="2552042"/>
            <a:ext cx="4042184" cy="369332"/>
          </a:xfrm>
          <a:prstGeom prst="rect">
            <a:avLst/>
          </a:prstGeom>
        </p:spPr>
        <p:txBody>
          <a:bodyPr wrap="square">
            <a:spAutoFit/>
          </a:bodyPr>
          <a:lstStyle/>
          <a:p>
            <a:r>
              <a:rPr lang="zh-TW" altLang="en-US" dirty="0">
                <a:solidFill>
                  <a:srgbClr val="FFFF00"/>
                </a:solidFill>
              </a:rPr>
              <a:t>疫苗注射後要留意的</a:t>
            </a:r>
            <a:r>
              <a:rPr lang="en-US" altLang="zh-TW" dirty="0">
                <a:solidFill>
                  <a:srgbClr val="FFFF00"/>
                </a:solidFill>
              </a:rPr>
              <a:t>5</a:t>
            </a:r>
            <a:r>
              <a:rPr lang="zh-TW" altLang="en-US" dirty="0">
                <a:solidFill>
                  <a:srgbClr val="FFFF00"/>
                </a:solidFill>
              </a:rPr>
              <a:t>個小</a:t>
            </a:r>
            <a:r>
              <a:rPr lang="zh-TW" altLang="en-US" dirty="0" smtClean="0">
                <a:solidFill>
                  <a:srgbClr val="FFFF00"/>
                </a:solidFill>
              </a:rPr>
              <a:t>細節</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21433" y="3347864"/>
            <a:ext cx="1554615" cy="1725318"/>
          </a:xfrm>
          <a:prstGeom prst="rect">
            <a:avLst/>
          </a:prstGeom>
        </p:spPr>
      </p:pic>
      <p:pic>
        <p:nvPicPr>
          <p:cNvPr id="8" name="圖片 7"/>
          <p:cNvPicPr>
            <a:picLocks noChangeAspect="1"/>
          </p:cNvPicPr>
          <p:nvPr/>
        </p:nvPicPr>
        <p:blipFill>
          <a:blip r:embed="rId3"/>
          <a:stretch>
            <a:fillRect/>
          </a:stretch>
        </p:blipFill>
        <p:spPr>
          <a:xfrm>
            <a:off x="5168497" y="3347864"/>
            <a:ext cx="1554615" cy="1725318"/>
          </a:xfrm>
          <a:prstGeom prst="rect">
            <a:avLst/>
          </a:prstGeom>
        </p:spPr>
      </p:pic>
    </p:spTree>
    <p:extLst>
      <p:ext uri="{BB962C8B-B14F-4D97-AF65-F5344CB8AC3E}">
        <p14:creationId xmlns:p14="http://schemas.microsoft.com/office/powerpoint/2010/main" val="4058953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3563888"/>
            <a:ext cx="6172200" cy="4100277"/>
          </a:xfrm>
        </p:spPr>
        <p:txBody>
          <a:bodyPr>
            <a:normAutofit lnSpcReduction="10000"/>
          </a:bodyPr>
          <a:lstStyle/>
          <a:p>
            <a:pPr marL="0" indent="0" algn="ctr">
              <a:buNone/>
            </a:pPr>
            <a:r>
              <a:rPr lang="zh-TW" altLang="en-US" dirty="0"/>
              <a:t>疫苗接種紀錄需存</a:t>
            </a:r>
            <a:r>
              <a:rPr lang="zh-TW" altLang="en-US" dirty="0" smtClean="0"/>
              <a:t>底</a:t>
            </a:r>
            <a:endParaRPr lang="en-US" altLang="zh-TW" dirty="0" smtClean="0"/>
          </a:p>
          <a:p>
            <a:pPr marL="0" indent="0" algn="ctr">
              <a:buNone/>
            </a:pPr>
            <a:endParaRPr lang="en-US" altLang="zh-TW" dirty="0" smtClean="0"/>
          </a:p>
          <a:p>
            <a:r>
              <a:rPr lang="zh-TW" altLang="en-US" dirty="0"/>
              <a:t>政府雖然會為每一位接種者製作電子紀錄，並存放於他們的手機中，但若手機壞了或遺失了，紀錄也會同時失去。所以最好將紀錄列印出來備份，以備不時之需</a:t>
            </a:r>
            <a:r>
              <a:rPr lang="zh-TW" altLang="en-US" dirty="0" smtClean="0"/>
              <a:t>。</a:t>
            </a:r>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15</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908720" y="1944686"/>
            <a:ext cx="5184575"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1700808" y="2552042"/>
            <a:ext cx="4042184" cy="369332"/>
          </a:xfrm>
          <a:prstGeom prst="rect">
            <a:avLst/>
          </a:prstGeom>
        </p:spPr>
        <p:txBody>
          <a:bodyPr wrap="square">
            <a:spAutoFit/>
          </a:bodyPr>
          <a:lstStyle/>
          <a:p>
            <a:r>
              <a:rPr lang="zh-TW" altLang="en-US" dirty="0">
                <a:solidFill>
                  <a:srgbClr val="FFFF00"/>
                </a:solidFill>
              </a:rPr>
              <a:t>疫苗注射後要留意的</a:t>
            </a:r>
            <a:r>
              <a:rPr lang="en-US" altLang="zh-TW" dirty="0">
                <a:solidFill>
                  <a:srgbClr val="FFFF00"/>
                </a:solidFill>
              </a:rPr>
              <a:t>5</a:t>
            </a:r>
            <a:r>
              <a:rPr lang="zh-TW" altLang="en-US" dirty="0">
                <a:solidFill>
                  <a:srgbClr val="FFFF00"/>
                </a:solidFill>
              </a:rPr>
              <a:t>個小</a:t>
            </a:r>
            <a:r>
              <a:rPr lang="zh-TW" altLang="en-US" dirty="0" smtClean="0">
                <a:solidFill>
                  <a:srgbClr val="FFFF00"/>
                </a:solidFill>
              </a:rPr>
              <a:t>細節</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3080461" y="6916823"/>
            <a:ext cx="3084843" cy="2188654"/>
          </a:xfrm>
          <a:prstGeom prst="rect">
            <a:avLst/>
          </a:prstGeom>
        </p:spPr>
      </p:pic>
    </p:spTree>
    <p:extLst>
      <p:ext uri="{BB962C8B-B14F-4D97-AF65-F5344CB8AC3E}">
        <p14:creationId xmlns:p14="http://schemas.microsoft.com/office/powerpoint/2010/main" val="1544728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899" y="4571526"/>
            <a:ext cx="6172200" cy="4100277"/>
          </a:xfrm>
        </p:spPr>
        <p:txBody>
          <a:bodyPr>
            <a:normAutofit lnSpcReduction="10000"/>
          </a:bodyPr>
          <a:lstStyle/>
          <a:p>
            <a:pPr marL="0" indent="0" algn="ctr">
              <a:buNone/>
            </a:pPr>
            <a:r>
              <a:rPr lang="zh-TW" altLang="en-US" dirty="0"/>
              <a:t>不要錯過第二次接種的</a:t>
            </a:r>
            <a:r>
              <a:rPr lang="zh-TW" altLang="en-US" dirty="0" smtClean="0"/>
              <a:t>日子</a:t>
            </a:r>
            <a:endParaRPr lang="en-US" altLang="zh-TW" dirty="0" smtClean="0"/>
          </a:p>
          <a:p>
            <a:pPr marL="0" indent="0" algn="ctr">
              <a:buNone/>
            </a:pPr>
            <a:endParaRPr lang="en-US" altLang="zh-TW" dirty="0" smtClean="0"/>
          </a:p>
          <a:p>
            <a:r>
              <a:rPr lang="zh-TW" altLang="en-US" dirty="0"/>
              <a:t>疫苗接種需要分開兩次進行，雖然在第二次接種前，政府的電話應用程式會作出提示，但你也應該自行在日曆上記低第二次疫苗接種的日期和時間，以確保自己完成整個接種程序</a:t>
            </a:r>
            <a:r>
              <a:rPr lang="zh-TW" altLang="en-US" dirty="0" smtClean="0"/>
              <a:t>。</a:t>
            </a:r>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16</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6" name="圖片 5"/>
          <p:cNvPicPr>
            <a:picLocks noChangeAspect="1"/>
          </p:cNvPicPr>
          <p:nvPr/>
        </p:nvPicPr>
        <p:blipFill>
          <a:blip r:embed="rId3"/>
          <a:stretch>
            <a:fillRect/>
          </a:stretch>
        </p:blipFill>
        <p:spPr>
          <a:xfrm>
            <a:off x="4937692" y="2730661"/>
            <a:ext cx="1554615" cy="1700931"/>
          </a:xfrm>
          <a:prstGeom prst="rect">
            <a:avLst/>
          </a:prstGeom>
        </p:spPr>
      </p:pic>
      <p:sp>
        <p:nvSpPr>
          <p:cNvPr id="10" name="爆炸 2 9"/>
          <p:cNvSpPr/>
          <p:nvPr/>
        </p:nvSpPr>
        <p:spPr>
          <a:xfrm>
            <a:off x="74726" y="1793493"/>
            <a:ext cx="5184575"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p:cNvSpPr/>
          <p:nvPr/>
        </p:nvSpPr>
        <p:spPr>
          <a:xfrm rot="21056426">
            <a:off x="893520" y="2374314"/>
            <a:ext cx="4042184" cy="369332"/>
          </a:xfrm>
          <a:prstGeom prst="rect">
            <a:avLst/>
          </a:prstGeom>
        </p:spPr>
        <p:txBody>
          <a:bodyPr wrap="square">
            <a:spAutoFit/>
          </a:bodyPr>
          <a:lstStyle/>
          <a:p>
            <a:r>
              <a:rPr lang="zh-TW" altLang="en-US" dirty="0">
                <a:solidFill>
                  <a:srgbClr val="FFFF00"/>
                </a:solidFill>
              </a:rPr>
              <a:t>疫苗注射後要留意的</a:t>
            </a:r>
            <a:r>
              <a:rPr lang="en-US" altLang="zh-TW" dirty="0">
                <a:solidFill>
                  <a:srgbClr val="FFFF00"/>
                </a:solidFill>
              </a:rPr>
              <a:t>5</a:t>
            </a:r>
            <a:r>
              <a:rPr lang="zh-TW" altLang="en-US" dirty="0">
                <a:solidFill>
                  <a:srgbClr val="FFFF00"/>
                </a:solidFill>
              </a:rPr>
              <a:t>個小</a:t>
            </a:r>
            <a:r>
              <a:rPr lang="zh-TW" altLang="en-US" dirty="0" smtClean="0">
                <a:solidFill>
                  <a:srgbClr val="FFFF00"/>
                </a:solidFill>
              </a:rPr>
              <a:t>細節</a:t>
            </a:r>
            <a:endParaRPr lang="zh-HK" altLang="en-US" dirty="0">
              <a:solidFill>
                <a:srgbClr val="FFFF00"/>
              </a:solidFill>
            </a:endParaRPr>
          </a:p>
        </p:txBody>
      </p:sp>
    </p:spTree>
    <p:extLst>
      <p:ext uri="{BB962C8B-B14F-4D97-AF65-F5344CB8AC3E}">
        <p14:creationId xmlns:p14="http://schemas.microsoft.com/office/powerpoint/2010/main" val="996262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4067944"/>
            <a:ext cx="6172200" cy="4100277"/>
          </a:xfrm>
        </p:spPr>
        <p:txBody>
          <a:bodyPr>
            <a:normAutofit fontScale="92500" lnSpcReduction="10000"/>
          </a:bodyPr>
          <a:lstStyle/>
          <a:p>
            <a:pPr marL="0" indent="0" algn="ctr">
              <a:buNone/>
            </a:pPr>
            <a:r>
              <a:rPr lang="zh-TW" altLang="en-US" dirty="0"/>
              <a:t>別誤信</a:t>
            </a:r>
            <a:r>
              <a:rPr lang="zh-TW" altLang="en-US" dirty="0" smtClean="0"/>
              <a:t>傳言</a:t>
            </a:r>
            <a:endParaRPr lang="en-US" altLang="zh-TW" dirty="0" smtClean="0"/>
          </a:p>
          <a:p>
            <a:pPr marL="0" indent="0" algn="ctr">
              <a:buNone/>
            </a:pPr>
            <a:endParaRPr lang="en-US" altLang="zh-TW" dirty="0" smtClean="0"/>
          </a:p>
          <a:p>
            <a:r>
              <a:rPr lang="zh-TW" altLang="en-US" dirty="0"/>
              <a:t>坊間有說法指接種疫苗後不能洗澡，以免傷口濕水；其實在注射數個小時後，遮蓋針口的藥水膠布已經可以拿掉，針口也不必額外的護理。也有傳言指接種疫苗後需要戒口，這種說法也沒有根據</a:t>
            </a:r>
            <a:r>
              <a:rPr lang="zh-TW" altLang="en-US" dirty="0" smtClean="0"/>
              <a:t>。</a:t>
            </a:r>
            <a:endParaRPr lang="en-HK" altLang="zh-TW" b="1" dirty="0">
              <a:solidFill>
                <a:srgbClr val="0070C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17</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908720" y="1944686"/>
            <a:ext cx="5184575"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1700808" y="2552042"/>
            <a:ext cx="4042184" cy="369332"/>
          </a:xfrm>
          <a:prstGeom prst="rect">
            <a:avLst/>
          </a:prstGeom>
        </p:spPr>
        <p:txBody>
          <a:bodyPr wrap="square">
            <a:spAutoFit/>
          </a:bodyPr>
          <a:lstStyle/>
          <a:p>
            <a:r>
              <a:rPr lang="zh-TW" altLang="en-US" dirty="0">
                <a:solidFill>
                  <a:srgbClr val="FFFF00"/>
                </a:solidFill>
              </a:rPr>
              <a:t>疫苗注射後要留意的</a:t>
            </a:r>
            <a:r>
              <a:rPr lang="en-US" altLang="zh-TW" dirty="0">
                <a:solidFill>
                  <a:srgbClr val="FFFF00"/>
                </a:solidFill>
              </a:rPr>
              <a:t>5</a:t>
            </a:r>
            <a:r>
              <a:rPr lang="zh-TW" altLang="en-US" dirty="0">
                <a:solidFill>
                  <a:srgbClr val="FFFF00"/>
                </a:solidFill>
              </a:rPr>
              <a:t>個小</a:t>
            </a:r>
            <a:r>
              <a:rPr lang="zh-TW" altLang="en-US" dirty="0" smtClean="0">
                <a:solidFill>
                  <a:srgbClr val="FFFF00"/>
                </a:solidFill>
              </a:rPr>
              <a:t>細節</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329851" y="3520133"/>
            <a:ext cx="1579001" cy="1579001"/>
          </a:xfrm>
          <a:prstGeom prst="rect">
            <a:avLst/>
          </a:prstGeom>
        </p:spPr>
      </p:pic>
    </p:spTree>
    <p:extLst>
      <p:ext uri="{BB962C8B-B14F-4D97-AF65-F5344CB8AC3E}">
        <p14:creationId xmlns:p14="http://schemas.microsoft.com/office/powerpoint/2010/main" val="1452429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980728" y="916169"/>
            <a:ext cx="4856402" cy="1200329"/>
          </a:xfrm>
          <a:prstGeom prst="rect">
            <a:avLst/>
          </a:prstGeom>
          <a:solidFill>
            <a:schemeClr val="accent1">
              <a:lumMod val="40000"/>
              <a:lumOff val="60000"/>
            </a:schemeClr>
          </a:solidFill>
          <a:effectLst/>
        </p:spPr>
        <p:txBody>
          <a:bodyPr wrap="square">
            <a:spAutoFit/>
          </a:bodyPr>
          <a:lstStyle/>
          <a:p>
            <a:pPr marL="0" lvl="1" algn="ctr"/>
            <a:r>
              <a:rPr lang="zh-TW" altLang="en-US" sz="3600" b="1" dirty="0" smtClean="0">
                <a:solidFill>
                  <a:schemeClr val="accent2">
                    <a:lumMod val="75000"/>
                  </a:schemeClr>
                </a:solidFill>
                <a:latin typeface="+mn-ea"/>
              </a:rPr>
              <a:t>第十九</a:t>
            </a:r>
            <a:r>
              <a:rPr lang="zh-TW" altLang="en-US" sz="3600" b="1" dirty="0">
                <a:solidFill>
                  <a:schemeClr val="accent2">
                    <a:lumMod val="75000"/>
                  </a:schemeClr>
                </a:solidFill>
                <a:latin typeface="+mn-ea"/>
              </a:rPr>
              <a:t>屆香港職業安全健康大獎</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18</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2" name="圖片 1"/>
          <p:cNvPicPr>
            <a:picLocks noChangeAspect="1"/>
          </p:cNvPicPr>
          <p:nvPr/>
        </p:nvPicPr>
        <p:blipFill>
          <a:blip r:embed="rId2"/>
          <a:stretch>
            <a:fillRect/>
          </a:stretch>
        </p:blipFill>
        <p:spPr>
          <a:xfrm>
            <a:off x="1488577" y="2627784"/>
            <a:ext cx="3956647" cy="2194750"/>
          </a:xfrm>
          <a:prstGeom prst="rect">
            <a:avLst/>
          </a:prstGeom>
        </p:spPr>
      </p:pic>
      <p:sp>
        <p:nvSpPr>
          <p:cNvPr id="6"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1340768" y="4981475"/>
            <a:ext cx="4174577" cy="886669"/>
          </a:xfrm>
        </p:spPr>
        <p:txBody>
          <a:bodyPr>
            <a:normAutofit/>
          </a:bodyPr>
          <a:lstStyle/>
          <a:p>
            <a:pPr marL="0" indent="0" algn="ctr">
              <a:buNone/>
            </a:pPr>
            <a:r>
              <a:rPr lang="zh-TW" altLang="en-US" sz="1600" dirty="0" smtClean="0"/>
              <a:t>安</a:t>
            </a:r>
            <a:r>
              <a:rPr lang="zh-TW" altLang="en-US" sz="1600" dirty="0"/>
              <a:t>全表現大</a:t>
            </a:r>
            <a:r>
              <a:rPr lang="zh-TW" altLang="en-US" sz="1600" dirty="0" smtClean="0"/>
              <a:t>獎為表</a:t>
            </a:r>
            <a:r>
              <a:rPr lang="zh-TW" altLang="en-US" sz="1600" dirty="0"/>
              <a:t>揚機構在所屬行業有卓越的職安健表現，而參賽機構必須於評審結果公布前擁有良好的安全紀錄。</a:t>
            </a:r>
            <a:endParaRPr lang="en-US" altLang="zh-TW" sz="1600" dirty="0" smtClean="0"/>
          </a:p>
        </p:txBody>
      </p:sp>
      <p:pic>
        <p:nvPicPr>
          <p:cNvPr id="3" name="圖片 2"/>
          <p:cNvPicPr>
            <a:picLocks noChangeAspect="1"/>
          </p:cNvPicPr>
          <p:nvPr/>
        </p:nvPicPr>
        <p:blipFill>
          <a:blip r:embed="rId3"/>
          <a:stretch>
            <a:fillRect/>
          </a:stretch>
        </p:blipFill>
        <p:spPr>
          <a:xfrm>
            <a:off x="602181" y="6804248"/>
            <a:ext cx="1491593" cy="1699283"/>
          </a:xfrm>
          <a:prstGeom prst="rect">
            <a:avLst/>
          </a:prstGeom>
        </p:spPr>
      </p:pic>
    </p:spTree>
    <p:extLst>
      <p:ext uri="{BB962C8B-B14F-4D97-AF65-F5344CB8AC3E}">
        <p14:creationId xmlns:p14="http://schemas.microsoft.com/office/powerpoint/2010/main" val="623690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980728" y="885950"/>
            <a:ext cx="4814236" cy="1200329"/>
          </a:xfrm>
          <a:prstGeom prst="rect">
            <a:avLst/>
          </a:prstGeom>
          <a:solidFill>
            <a:schemeClr val="accent1">
              <a:lumMod val="40000"/>
              <a:lumOff val="60000"/>
            </a:schemeClr>
          </a:solidFill>
          <a:effectLst/>
        </p:spPr>
        <p:txBody>
          <a:bodyPr wrap="square">
            <a:spAutoFit/>
          </a:bodyPr>
          <a:lstStyle/>
          <a:p>
            <a:pPr marL="0" lvl="1" algn="ctr"/>
            <a:r>
              <a:rPr lang="en-US" altLang="zh-TW" sz="3600" b="1" dirty="0" smtClean="0">
                <a:solidFill>
                  <a:schemeClr val="accent2">
                    <a:lumMod val="75000"/>
                  </a:schemeClr>
                </a:solidFill>
                <a:latin typeface="+mn-ea"/>
              </a:rPr>
              <a:t>2019/ 2020 </a:t>
            </a:r>
            <a:r>
              <a:rPr lang="zh-HK" altLang="en-US" sz="3600" b="1" dirty="0" smtClean="0">
                <a:solidFill>
                  <a:schemeClr val="accent2">
                    <a:lumMod val="75000"/>
                  </a:schemeClr>
                </a:solidFill>
                <a:latin typeface="+mn-ea"/>
              </a:rPr>
              <a:t>年度</a:t>
            </a:r>
            <a:r>
              <a:rPr lang="zh-TW" altLang="en-US" sz="3600" b="1" dirty="0" smtClean="0">
                <a:solidFill>
                  <a:schemeClr val="accent2">
                    <a:lumMod val="75000"/>
                  </a:schemeClr>
                </a:solidFill>
                <a:latin typeface="+mn-ea"/>
              </a:rPr>
              <a:t>承</a:t>
            </a:r>
            <a:r>
              <a:rPr lang="zh-TW" altLang="en-US" sz="3600" b="1" dirty="0">
                <a:solidFill>
                  <a:schemeClr val="accent2">
                    <a:lumMod val="75000"/>
                  </a:schemeClr>
                </a:solidFill>
                <a:latin typeface="+mn-ea"/>
              </a:rPr>
              <a:t>建商安全表現獎 </a:t>
            </a:r>
            <a:r>
              <a:rPr lang="en-US" altLang="zh-TW" sz="3600" b="1" dirty="0">
                <a:solidFill>
                  <a:schemeClr val="accent2">
                    <a:lumMod val="75000"/>
                  </a:schemeClr>
                </a:solidFill>
                <a:latin typeface="+mn-ea"/>
              </a:rPr>
              <a:t>- MTR</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19</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4" name="圖片 3"/>
          <p:cNvPicPr>
            <a:picLocks noChangeAspect="1"/>
          </p:cNvPicPr>
          <p:nvPr/>
        </p:nvPicPr>
        <p:blipFill>
          <a:blip r:embed="rId2"/>
          <a:stretch>
            <a:fillRect/>
          </a:stretch>
        </p:blipFill>
        <p:spPr>
          <a:xfrm>
            <a:off x="3448881" y="2617245"/>
            <a:ext cx="3024336" cy="4030554"/>
          </a:xfrm>
          <a:prstGeom prst="rect">
            <a:avLst/>
          </a:prstGeom>
        </p:spPr>
      </p:pic>
      <p:pic>
        <p:nvPicPr>
          <p:cNvPr id="6" name="圖片 5"/>
          <p:cNvPicPr>
            <a:picLocks noChangeAspect="1"/>
          </p:cNvPicPr>
          <p:nvPr/>
        </p:nvPicPr>
        <p:blipFill>
          <a:blip r:embed="rId3"/>
          <a:stretch>
            <a:fillRect/>
          </a:stretch>
        </p:blipFill>
        <p:spPr>
          <a:xfrm>
            <a:off x="331561" y="3563887"/>
            <a:ext cx="2981324" cy="2233071"/>
          </a:xfrm>
          <a:prstGeom prst="rect">
            <a:avLst/>
          </a:prstGeom>
        </p:spPr>
      </p:pic>
      <p:sp>
        <p:nvSpPr>
          <p:cNvPr id="2" name="矩形 1"/>
          <p:cNvSpPr/>
          <p:nvPr/>
        </p:nvSpPr>
        <p:spPr>
          <a:xfrm>
            <a:off x="304042" y="5808588"/>
            <a:ext cx="2664296" cy="1477328"/>
          </a:xfrm>
          <a:prstGeom prst="rect">
            <a:avLst/>
          </a:prstGeom>
        </p:spPr>
        <p:txBody>
          <a:bodyPr wrap="square">
            <a:spAutoFit/>
          </a:bodyPr>
          <a:lstStyle/>
          <a:p>
            <a:r>
              <a:rPr lang="zh-TW" altLang="en-US" dirty="0"/>
              <a:t>恭喜東鐵綫斜坡改善工程第五期</a:t>
            </a:r>
            <a:r>
              <a:rPr lang="zh-TW" altLang="en-US" dirty="0" smtClean="0"/>
              <a:t>乙合約獲得</a:t>
            </a:r>
            <a:r>
              <a:rPr lang="en-US" altLang="zh-TW" dirty="0"/>
              <a:t>2019/2020</a:t>
            </a:r>
            <a:r>
              <a:rPr lang="zh-TW" altLang="en-US" dirty="0"/>
              <a:t>年度承包商安全表現獎</a:t>
            </a:r>
            <a:r>
              <a:rPr lang="en-US" altLang="zh-TW" dirty="0"/>
              <a:t>-</a:t>
            </a:r>
            <a:r>
              <a:rPr lang="zh-TW" altLang="en-US" dirty="0"/>
              <a:t>土木和建築翻新工程項目（安全等級</a:t>
            </a:r>
            <a:r>
              <a:rPr lang="en-US" altLang="zh-TW" dirty="0"/>
              <a:t>1</a:t>
            </a:r>
            <a:r>
              <a:rPr lang="zh-TW" altLang="en-US" dirty="0"/>
              <a:t>）</a:t>
            </a:r>
          </a:p>
        </p:txBody>
      </p:sp>
      <p:pic>
        <p:nvPicPr>
          <p:cNvPr id="3" name="圖片 2"/>
          <p:cNvPicPr>
            <a:picLocks noChangeAspect="1"/>
          </p:cNvPicPr>
          <p:nvPr/>
        </p:nvPicPr>
        <p:blipFill>
          <a:blip r:embed="rId4"/>
          <a:stretch>
            <a:fillRect/>
          </a:stretch>
        </p:blipFill>
        <p:spPr>
          <a:xfrm>
            <a:off x="3113881" y="6996033"/>
            <a:ext cx="2619375" cy="1743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0749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0000">
                <a:lumMod val="5000"/>
                <a:lumOff val="95000"/>
              </a:srgbClr>
            </a:gs>
            <a:gs pos="2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矩形 5"/>
          <p:cNvSpPr/>
          <p:nvPr/>
        </p:nvSpPr>
        <p:spPr>
          <a:xfrm>
            <a:off x="548681" y="611560"/>
            <a:ext cx="5760640" cy="7973491"/>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0" tIns="90000" rIns="0" bIns="90000">
            <a:noAutofit/>
          </a:bodyPr>
          <a:lstStyle/>
          <a:p>
            <a:pPr algn="ctr">
              <a:lnSpc>
                <a:spcPct val="150000"/>
              </a:lnSpc>
              <a:buSzPts val="1400"/>
            </a:pPr>
            <a:r>
              <a:rPr lang="zh-TW" altLang="en-US" sz="1900" b="1" u="sng" dirty="0">
                <a:solidFill>
                  <a:schemeClr val="tx1">
                    <a:lumMod val="85000"/>
                    <a:lumOff val="15000"/>
                  </a:schemeClr>
                </a:solidFill>
                <a:latin typeface="Times New Roman" pitchFamily="18" charset="0"/>
                <a:ea typeface="標楷體" pitchFamily="65" charset="-120"/>
                <a:cs typeface="Times New Roman" pitchFamily="18" charset="0"/>
              </a:rPr>
              <a:t>目 錄</a:t>
            </a:r>
          </a:p>
          <a:p>
            <a:pPr marL="540000" lvl="1" indent="-342900">
              <a:lnSpc>
                <a:spcPct val="150000"/>
              </a:lnSpc>
              <a:buSzPts val="1400"/>
              <a:buFont typeface="Wingdings" panose="05000000000000000000" pitchFamily="2" charset="2"/>
              <a:buChar char="l"/>
            </a:pPr>
            <a:r>
              <a:rPr lang="zh-TW" altLang="en-US" sz="1900" dirty="0">
                <a:solidFill>
                  <a:schemeClr val="accent6">
                    <a:lumMod val="75000"/>
                  </a:schemeClr>
                </a:solidFill>
                <a:latin typeface="Times New Roman" pitchFamily="18" charset="0"/>
                <a:ea typeface="標楷體" pitchFamily="65" charset="-120"/>
                <a:cs typeface="Times New Roman" pitchFamily="18" charset="0"/>
              </a:rPr>
              <a:t>序言</a:t>
            </a:r>
            <a:endParaRPr lang="en-US" altLang="zh-TW" sz="1900" dirty="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a:solidFill>
                  <a:schemeClr val="accent6">
                    <a:lumMod val="75000"/>
                  </a:schemeClr>
                </a:solidFill>
                <a:latin typeface="Times New Roman" pitchFamily="18" charset="0"/>
                <a:ea typeface="標楷體" pitchFamily="65" charset="-120"/>
                <a:cs typeface="Times New Roman" pitchFamily="18" charset="0"/>
              </a:rPr>
              <a:t>疫苗接種  安心上班</a:t>
            </a:r>
          </a:p>
          <a:p>
            <a:pPr marL="540000" lvl="1" indent="-342900">
              <a:lnSpc>
                <a:spcPct val="150000"/>
              </a:lnSpc>
              <a:buSzPts val="1400"/>
              <a:buFont typeface="Wingdings" panose="05000000000000000000" pitchFamily="2" charset="2"/>
              <a:buChar char="l"/>
            </a:pPr>
            <a:r>
              <a:rPr lang="en-US" altLang="zh-TW" sz="1900" dirty="0">
                <a:solidFill>
                  <a:schemeClr val="accent6">
                    <a:lumMod val="75000"/>
                  </a:schemeClr>
                </a:solidFill>
                <a:latin typeface="Times New Roman" pitchFamily="18" charset="0"/>
                <a:ea typeface="標楷體" pitchFamily="65" charset="-120"/>
                <a:cs typeface="Times New Roman" pitchFamily="18" charset="0"/>
              </a:rPr>
              <a:t>2019</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冠狀病毒</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病疫苗</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接種懶人</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包</a:t>
            </a:r>
            <a:endParaRPr lang="en-US" altLang="zh-TW" sz="1900" dirty="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第</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十九屆香港職業安全健康大獎</a:t>
            </a:r>
          </a:p>
          <a:p>
            <a:pPr marL="540000" lvl="1" indent="-342900">
              <a:lnSpc>
                <a:spcPct val="150000"/>
              </a:lnSpc>
              <a:buSzPts val="1400"/>
              <a:buFont typeface="Wingdings" panose="05000000000000000000" pitchFamily="2" charset="2"/>
              <a:buChar char="l"/>
            </a:pPr>
            <a:r>
              <a:rPr lang="en-US" altLang="zh-TW" sz="1900" dirty="0" smtClean="0">
                <a:solidFill>
                  <a:schemeClr val="accent6">
                    <a:lumMod val="75000"/>
                  </a:schemeClr>
                </a:solidFill>
                <a:latin typeface="Times New Roman" pitchFamily="18" charset="0"/>
                <a:ea typeface="標楷體" pitchFamily="65" charset="-120"/>
                <a:cs typeface="Times New Roman" pitchFamily="18" charset="0"/>
              </a:rPr>
              <a:t>2019/2020 </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年度承建商安全表現獎 </a:t>
            </a:r>
            <a:r>
              <a:rPr lang="en-US" altLang="zh-TW" sz="1900" dirty="0">
                <a:solidFill>
                  <a:schemeClr val="accent6">
                    <a:lumMod val="75000"/>
                  </a:schemeClr>
                </a:solidFill>
                <a:latin typeface="Times New Roman" pitchFamily="18" charset="0"/>
                <a:ea typeface="標楷體" pitchFamily="65" charset="-120"/>
                <a:cs typeface="Times New Roman" pitchFamily="18" charset="0"/>
              </a:rPr>
              <a:t>- MTR</a:t>
            </a:r>
          </a:p>
          <a:p>
            <a:pPr marL="540000" lvl="1" indent="-342900">
              <a:lnSpc>
                <a:spcPct val="150000"/>
              </a:lnSpc>
              <a:buSzPts val="1400"/>
              <a:buFont typeface="Wingdings" panose="05000000000000000000" pitchFamily="2" charset="2"/>
              <a:buChar char="l"/>
            </a:pP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防疫</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海報加強</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版</a:t>
            </a:r>
            <a:endParaRPr lang="en-US" altLang="zh-TW" sz="1900" dirty="0" smtClean="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安全</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設備實地</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測試</a:t>
            </a:r>
            <a:endParaRPr lang="en-US" altLang="zh-TW" sz="1900" dirty="0" smtClean="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職</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安局安全設備資助</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項目</a:t>
            </a:r>
            <a:endParaRPr lang="zh-TW" altLang="en-US" sz="1900" dirty="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a:solidFill>
                  <a:schemeClr val="accent6">
                    <a:lumMod val="75000"/>
                  </a:schemeClr>
                </a:solidFill>
                <a:latin typeface="Times New Roman" pitchFamily="18" charset="0"/>
                <a:ea typeface="標楷體" pitchFamily="65" charset="-120"/>
                <a:cs typeface="Times New Roman" pitchFamily="18" charset="0"/>
              </a:rPr>
              <a:t>法</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庭案</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例</a:t>
            </a:r>
            <a:endParaRPr lang="en-US" altLang="zh-TW" sz="1900" dirty="0" smtClean="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a:solidFill>
                  <a:schemeClr val="accent6">
                    <a:lumMod val="75000"/>
                  </a:schemeClr>
                </a:solidFill>
                <a:latin typeface="Times New Roman" pitchFamily="18" charset="0"/>
                <a:ea typeface="標楷體" pitchFamily="65" charset="-120"/>
                <a:cs typeface="Times New Roman" pitchFamily="18" charset="0"/>
              </a:rPr>
              <a:t>預防被貨車尾板夾傷的安全指</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引 </a:t>
            </a:r>
            <a:r>
              <a:rPr lang="en-US" altLang="zh-TW" sz="1900" dirty="0" smtClean="0">
                <a:solidFill>
                  <a:schemeClr val="accent6">
                    <a:lumMod val="75000"/>
                  </a:schemeClr>
                </a:solidFill>
                <a:latin typeface="Times New Roman" pitchFamily="18" charset="0"/>
                <a:ea typeface="標楷體" pitchFamily="65" charset="-120"/>
                <a:cs typeface="Times New Roman" pitchFamily="18" charset="0"/>
              </a:rPr>
              <a:t>(</a:t>
            </a:r>
            <a:r>
              <a:rPr lang="en-US" altLang="zh-TW" sz="1900" dirty="0">
                <a:solidFill>
                  <a:schemeClr val="accent6">
                    <a:lumMod val="75000"/>
                  </a:schemeClr>
                </a:solidFill>
                <a:latin typeface="Times New Roman" pitchFamily="18" charset="0"/>
                <a:ea typeface="標楷體" pitchFamily="65" charset="-120"/>
                <a:cs typeface="Times New Roman" pitchFamily="18" charset="0"/>
              </a:rPr>
              <a:t>2021 </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年 </a:t>
            </a:r>
            <a:r>
              <a:rPr lang="en-US" altLang="zh-TW" sz="1900" dirty="0">
                <a:solidFill>
                  <a:schemeClr val="accent6">
                    <a:lumMod val="75000"/>
                  </a:schemeClr>
                </a:solidFill>
                <a:latin typeface="Times New Roman" pitchFamily="18" charset="0"/>
                <a:ea typeface="標楷體" pitchFamily="65" charset="-120"/>
                <a:cs typeface="Times New Roman" pitchFamily="18" charset="0"/>
              </a:rPr>
              <a:t>3 </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月</a:t>
            </a:r>
            <a:endParaRPr lang="en-US" altLang="zh-TW" sz="1900" dirty="0" smtClean="0">
              <a:solidFill>
                <a:schemeClr val="accent6">
                  <a:lumMod val="75000"/>
                </a:schemeClr>
              </a:solidFill>
              <a:latin typeface="Times New Roman" pitchFamily="18" charset="0"/>
              <a:ea typeface="標楷體" pitchFamily="65" charset="-120"/>
              <a:cs typeface="Times New Roman" pitchFamily="18" charset="0"/>
            </a:endParaRPr>
          </a:p>
          <a:p>
            <a:pPr marL="197100" lvl="1">
              <a:lnSpc>
                <a:spcPct val="150000"/>
              </a:lnSpc>
              <a:buSzPts val="1400"/>
            </a:pPr>
            <a:r>
              <a:rPr lang="en-US" altLang="zh-TW" sz="1900" dirty="0">
                <a:solidFill>
                  <a:schemeClr val="accent6">
                    <a:lumMod val="75000"/>
                  </a:schemeClr>
                </a:solidFill>
                <a:latin typeface="Times New Roman" pitchFamily="18" charset="0"/>
                <a:ea typeface="標楷體" pitchFamily="65" charset="-120"/>
                <a:cs typeface="Times New Roman" pitchFamily="18" charset="0"/>
              </a:rPr>
              <a:t> </a:t>
            </a:r>
            <a:r>
              <a:rPr lang="en-US" altLang="zh-TW" sz="1900" dirty="0" smtClean="0">
                <a:solidFill>
                  <a:schemeClr val="accent6">
                    <a:lumMod val="75000"/>
                  </a:schemeClr>
                </a:solidFill>
                <a:latin typeface="Times New Roman" pitchFamily="18" charset="0"/>
                <a:ea typeface="標楷體" pitchFamily="65" charset="-120"/>
                <a:cs typeface="Times New Roman" pitchFamily="18" charset="0"/>
              </a:rPr>
              <a:t>     </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第</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三</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版</a:t>
            </a:r>
            <a:r>
              <a:rPr lang="en-US" altLang="zh-TW" sz="1900" dirty="0" smtClean="0">
                <a:solidFill>
                  <a:schemeClr val="accent6">
                    <a:lumMod val="75000"/>
                  </a:schemeClr>
                </a:solidFill>
                <a:latin typeface="Times New Roman" pitchFamily="18" charset="0"/>
                <a:ea typeface="標楷體" pitchFamily="65" charset="-120"/>
                <a:cs typeface="Times New Roman" pitchFamily="18" charset="0"/>
              </a:rPr>
              <a:t>)</a:t>
            </a:r>
            <a:endParaRPr lang="zh-TW" altLang="en-US" sz="1900" dirty="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HK" altLang="en-US" sz="1900" dirty="0" smtClean="0">
                <a:solidFill>
                  <a:schemeClr val="accent6">
                    <a:lumMod val="75000"/>
                  </a:schemeClr>
                </a:solidFill>
                <a:latin typeface="Times New Roman" pitchFamily="18" charset="0"/>
                <a:ea typeface="標楷體" pitchFamily="65" charset="-120"/>
                <a:cs typeface="Times New Roman" pitchFamily="18" charset="0"/>
              </a:rPr>
              <a:t>安</a:t>
            </a:r>
            <a:r>
              <a:rPr lang="zh-HK" altLang="en-US" sz="1900" dirty="0">
                <a:solidFill>
                  <a:schemeClr val="accent6">
                    <a:lumMod val="75000"/>
                  </a:schemeClr>
                </a:solidFill>
                <a:latin typeface="Times New Roman" pitchFamily="18" charset="0"/>
                <a:ea typeface="標楷體" pitchFamily="65" charset="-120"/>
                <a:cs typeface="Times New Roman" pitchFamily="18" charset="0"/>
              </a:rPr>
              <a:t>全訊息</a:t>
            </a:r>
            <a:r>
              <a:rPr lang="en-US" altLang="zh-HK" sz="1900" dirty="0">
                <a:solidFill>
                  <a:schemeClr val="accent6">
                    <a:lumMod val="75000"/>
                  </a:schemeClr>
                </a:solidFill>
                <a:latin typeface="Times New Roman" pitchFamily="18" charset="0"/>
                <a:ea typeface="標楷體" pitchFamily="65" charset="-120"/>
                <a:cs typeface="Times New Roman" pitchFamily="18" charset="0"/>
              </a:rPr>
              <a:t>(</a:t>
            </a:r>
            <a:r>
              <a:rPr lang="en-US" altLang="zh-TW" sz="1900" dirty="0">
                <a:solidFill>
                  <a:schemeClr val="accent6">
                    <a:lumMod val="75000"/>
                  </a:schemeClr>
                </a:solidFill>
                <a:latin typeface="Times New Roman" pitchFamily="18" charset="0"/>
                <a:ea typeface="標楷體" pitchFamily="65" charset="-120"/>
                <a:cs typeface="Times New Roman" pitchFamily="18" charset="0"/>
              </a:rPr>
              <a:t>CIC)</a:t>
            </a:r>
          </a:p>
          <a:p>
            <a:pPr marL="540000" lvl="1" indent="-342900">
              <a:lnSpc>
                <a:spcPct val="150000"/>
              </a:lnSpc>
              <a:buSzPts val="1400"/>
              <a:buFont typeface="Wingdings" panose="05000000000000000000" pitchFamily="2" charset="2"/>
              <a:buChar char="l"/>
            </a:pPr>
            <a:r>
              <a:rPr lang="zh-HK" altLang="en-US" sz="1900" dirty="0">
                <a:solidFill>
                  <a:schemeClr val="accent6">
                    <a:lumMod val="75000"/>
                  </a:schemeClr>
                </a:solidFill>
                <a:latin typeface="Times New Roman" pitchFamily="18" charset="0"/>
                <a:ea typeface="標楷體" pitchFamily="65" charset="-120"/>
                <a:cs typeface="Times New Roman" pitchFamily="18" charset="0"/>
              </a:rPr>
              <a:t>中地安全警</a:t>
            </a:r>
            <a:r>
              <a:rPr lang="zh-HK" altLang="en-US" sz="1900" dirty="0" smtClean="0">
                <a:solidFill>
                  <a:schemeClr val="accent6">
                    <a:lumMod val="75000"/>
                  </a:schemeClr>
                </a:solidFill>
                <a:latin typeface="Times New Roman" pitchFamily="18" charset="0"/>
                <a:ea typeface="標楷體" pitchFamily="65" charset="-120"/>
                <a:cs typeface="Times New Roman" pitchFamily="18" charset="0"/>
              </a:rPr>
              <a:t>示</a:t>
            </a:r>
            <a:endParaRPr lang="en-US" altLang="zh-TW" sz="1900" dirty="0" smtClean="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搭建</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臨時鐵台的實</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務守則</a:t>
            </a:r>
            <a:endParaRPr lang="zh-TW" altLang="en-US" sz="1900" dirty="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a:solidFill>
                  <a:schemeClr val="accent6">
                    <a:lumMod val="75000"/>
                  </a:schemeClr>
                </a:solidFill>
                <a:latin typeface="Times New Roman" pitchFamily="18" charset="0"/>
                <a:ea typeface="標楷體" pitchFamily="65" charset="-120"/>
                <a:cs typeface="Times New Roman" pitchFamily="18" charset="0"/>
              </a:rPr>
              <a:t>安全吊運的實</a:t>
            </a: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務守則</a:t>
            </a:r>
            <a:endParaRPr lang="en-US" altLang="zh-TW" sz="1900" dirty="0" smtClean="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工業</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意外分享</a:t>
            </a:r>
            <a:r>
              <a:rPr lang="en-US" altLang="zh-TW" sz="1900" dirty="0">
                <a:solidFill>
                  <a:schemeClr val="accent6">
                    <a:lumMod val="75000"/>
                  </a:schemeClr>
                </a:solidFill>
                <a:latin typeface="Times New Roman" pitchFamily="18" charset="0"/>
                <a:ea typeface="標楷體" pitchFamily="65" charset="-120"/>
                <a:cs typeface="Times New Roman" pitchFamily="18" charset="0"/>
              </a:rPr>
              <a:t>〈</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非中地</a:t>
            </a:r>
            <a:r>
              <a:rPr lang="en-US" altLang="zh-TW" sz="1900" dirty="0" smtClean="0">
                <a:solidFill>
                  <a:schemeClr val="accent6">
                    <a:lumMod val="75000"/>
                  </a:schemeClr>
                </a:solidFill>
                <a:latin typeface="Times New Roman" pitchFamily="18" charset="0"/>
                <a:ea typeface="標楷體" pitchFamily="65" charset="-120"/>
                <a:cs typeface="Times New Roman" pitchFamily="18" charset="0"/>
              </a:rPr>
              <a:t>〉</a:t>
            </a:r>
            <a:endParaRPr lang="en-US" altLang="zh-TW" sz="1900" dirty="0">
              <a:solidFill>
                <a:schemeClr val="accent6">
                  <a:lumMod val="75000"/>
                </a:schemeClr>
              </a:solidFill>
              <a:latin typeface="Times New Roman" pitchFamily="18" charset="0"/>
              <a:ea typeface="標楷體" pitchFamily="65" charset="-120"/>
              <a:cs typeface="Times New Roman" pitchFamily="18" charset="0"/>
            </a:endParaRPr>
          </a:p>
          <a:p>
            <a:pPr marL="540000" lvl="1" indent="-342900">
              <a:lnSpc>
                <a:spcPct val="150000"/>
              </a:lnSpc>
              <a:buSzPts val="1400"/>
              <a:buFont typeface="Wingdings" panose="05000000000000000000" pitchFamily="2" charset="2"/>
              <a:buChar char="l"/>
            </a:pPr>
            <a:r>
              <a:rPr lang="zh-TW" altLang="en-US" sz="1900" dirty="0" smtClean="0">
                <a:solidFill>
                  <a:schemeClr val="accent6">
                    <a:lumMod val="75000"/>
                  </a:schemeClr>
                </a:solidFill>
                <a:latin typeface="Times New Roman" pitchFamily="18" charset="0"/>
                <a:ea typeface="標楷體" pitchFamily="65" charset="-120"/>
                <a:cs typeface="Times New Roman" pitchFamily="18" charset="0"/>
              </a:rPr>
              <a:t>有</a:t>
            </a:r>
            <a:r>
              <a:rPr lang="zh-TW" altLang="en-US" sz="1900" dirty="0">
                <a:solidFill>
                  <a:schemeClr val="accent6">
                    <a:lumMod val="75000"/>
                  </a:schemeClr>
                </a:solidFill>
                <a:latin typeface="Times New Roman" pitchFamily="18" charset="0"/>
                <a:ea typeface="標楷體" pitchFamily="65" charset="-120"/>
                <a:cs typeface="Times New Roman" pitchFamily="18" charset="0"/>
              </a:rPr>
              <a:t>獎問答環節</a:t>
            </a:r>
            <a:endParaRPr lang="en-US" sz="1900" b="1" dirty="0">
              <a:solidFill>
                <a:schemeClr val="accent6">
                  <a:lumMod val="75000"/>
                </a:schemeClr>
              </a:solidFill>
              <a:latin typeface="Times New Roman" pitchFamily="18" charset="0"/>
              <a:ea typeface="標楷體" pitchFamily="65" charset="-120"/>
              <a:cs typeface="Times New Roman" pitchFamily="18" charset="0"/>
            </a:endParaRPr>
          </a:p>
        </p:txBody>
      </p:sp>
      <p:sp>
        <p:nvSpPr>
          <p:cNvPr id="11" name="矩形 10"/>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2</a:t>
            </a:fld>
            <a:endParaRPr lang="zh-HK" altLang="en-US" dirty="0"/>
          </a:p>
        </p:txBody>
      </p:sp>
    </p:spTree>
    <p:extLst>
      <p:ext uri="{BB962C8B-B14F-4D97-AF65-F5344CB8AC3E}">
        <p14:creationId xmlns:p14="http://schemas.microsoft.com/office/powerpoint/2010/main" val="425289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1C2E28-2A63-064E-880B-8DB544B40733}"/>
              </a:ext>
            </a:extLst>
          </p:cNvPr>
          <p:cNvSpPr>
            <a:spLocks noGrp="1"/>
          </p:cNvSpPr>
          <p:nvPr>
            <p:ph type="title"/>
          </p:nvPr>
        </p:nvSpPr>
        <p:spPr/>
        <p:txBody>
          <a:bodyPr>
            <a:normAutofit/>
          </a:bodyPr>
          <a:lstStyle/>
          <a:p>
            <a:r>
              <a:rPr lang="ja-JP" altLang="en-US" sz="4000" dirty="0">
                <a:solidFill>
                  <a:schemeClr val="accent2">
                    <a:lumMod val="75000"/>
                  </a:schemeClr>
                </a:solidFill>
                <a:latin typeface="細明體" panose="02020509000000000000" pitchFamily="49" charset="-120"/>
                <a:ea typeface="細明體" panose="02020509000000000000" pitchFamily="49" charset="-120"/>
              </a:rPr>
              <a:t>防疫海報加強版</a:t>
            </a:r>
            <a:endParaRPr lang="en-US" sz="4000"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485A0BBD-A90B-C542-993F-8524EA92BE3D}"/>
              </a:ext>
            </a:extLst>
          </p:cNvPr>
          <p:cNvSpPr>
            <a:spLocks noGrp="1"/>
          </p:cNvSpPr>
          <p:nvPr>
            <p:ph idx="1"/>
          </p:nvPr>
        </p:nvSpPr>
        <p:spPr>
          <a:xfrm>
            <a:off x="342900" y="2133604"/>
            <a:ext cx="6172200" cy="2306447"/>
          </a:xfrm>
        </p:spPr>
        <p:txBody>
          <a:bodyPr/>
          <a:lstStyle/>
          <a:p>
            <a:r>
              <a:rPr lang="zh-TW" altLang="en-US" dirty="0"/>
              <a:t>為了令工友更清晰知道不同的個人衛生小貼</a:t>
            </a:r>
            <a:r>
              <a:rPr lang="zh-TW" altLang="en-US" dirty="0" smtClean="0"/>
              <a:t>示</a:t>
            </a:r>
            <a:r>
              <a:rPr lang="zh-TW" altLang="en-US" dirty="0"/>
              <a:t>，加強版已經推出再強化大家的抗疫意識。</a:t>
            </a:r>
          </a:p>
        </p:txBody>
      </p:sp>
      <p:sp>
        <p:nvSpPr>
          <p:cNvPr id="4" name="Slide Number Placeholder 3">
            <a:extLst>
              <a:ext uri="{FF2B5EF4-FFF2-40B4-BE49-F238E27FC236}">
                <a16:creationId xmlns:a16="http://schemas.microsoft.com/office/drawing/2014/main" xmlns="" id="{390DA655-892A-E649-9F50-2ED421ABAEA6}"/>
              </a:ext>
            </a:extLst>
          </p:cNvPr>
          <p:cNvSpPr>
            <a:spLocks noGrp="1"/>
          </p:cNvSpPr>
          <p:nvPr>
            <p:ph type="sldNum" sz="quarter" idx="12"/>
          </p:nvPr>
        </p:nvSpPr>
        <p:spPr/>
        <p:txBody>
          <a:bodyPr/>
          <a:lstStyle/>
          <a:p>
            <a:fld id="{0B127B2A-2C29-40FB-ADFA-04F7040A959F}" type="slidenum">
              <a:rPr lang="zh-HK" altLang="en-US" smtClean="0"/>
              <a:pPr/>
              <a:t>20</a:t>
            </a:fld>
            <a:endParaRPr lang="zh-HK" altLang="en-US"/>
          </a:p>
        </p:txBody>
      </p:sp>
      <p:sp>
        <p:nvSpPr>
          <p:cNvPr id="5" name="矩形 4">
            <a:extLst>
              <a:ext uri="{FF2B5EF4-FFF2-40B4-BE49-F238E27FC236}">
                <a16:creationId xmlns:a16="http://schemas.microsoft.com/office/drawing/2014/main" xmlns="" id="{CC5C47AA-C999-466F-BB44-A399E83F19E7}"/>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6" name="圖片 5"/>
          <p:cNvPicPr>
            <a:picLocks noChangeAspect="1"/>
          </p:cNvPicPr>
          <p:nvPr/>
        </p:nvPicPr>
        <p:blipFill>
          <a:blip r:embed="rId2"/>
          <a:stretch>
            <a:fillRect/>
          </a:stretch>
        </p:blipFill>
        <p:spPr>
          <a:xfrm>
            <a:off x="0" y="4683471"/>
            <a:ext cx="6858000" cy="2587752"/>
          </a:xfrm>
          <a:prstGeom prst="rect">
            <a:avLst/>
          </a:prstGeom>
        </p:spPr>
      </p:pic>
    </p:spTree>
    <p:extLst>
      <p:ext uri="{BB962C8B-B14F-4D97-AF65-F5344CB8AC3E}">
        <p14:creationId xmlns:p14="http://schemas.microsoft.com/office/powerpoint/2010/main" val="1532754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965807" y="1043608"/>
            <a:ext cx="4814236"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安全設備實地測試</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21</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10" name="TextBox 20"/>
          <p:cNvSpPr txBox="1"/>
          <p:nvPr/>
        </p:nvSpPr>
        <p:spPr>
          <a:xfrm>
            <a:off x="1052736" y="7082388"/>
            <a:ext cx="4640378" cy="1077218"/>
          </a:xfrm>
          <a:prstGeom prst="rect">
            <a:avLst/>
          </a:prstGeom>
          <a:noFill/>
        </p:spPr>
        <p:txBody>
          <a:bodyPr wrap="square" rtlCol="0">
            <a:spAutoFit/>
          </a:bodyPr>
          <a:lstStyle/>
          <a:p>
            <a:pPr algn="ctr"/>
            <a:r>
              <a:rPr lang="zh-TW" alt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實地測試扶手上落通道，</a:t>
            </a:r>
            <a:r>
              <a:rPr lang="zh-TW" altLang="en-US"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以強化安</a:t>
            </a:r>
            <a:r>
              <a:rPr lang="zh-TW" alt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全施工環境</a:t>
            </a:r>
            <a:endPar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圖片 1"/>
          <p:cNvPicPr>
            <a:picLocks noChangeAspect="1"/>
          </p:cNvPicPr>
          <p:nvPr/>
        </p:nvPicPr>
        <p:blipFill>
          <a:blip r:embed="rId2"/>
          <a:stretch>
            <a:fillRect/>
          </a:stretch>
        </p:blipFill>
        <p:spPr>
          <a:xfrm>
            <a:off x="333739" y="2791549"/>
            <a:ext cx="3048594" cy="4059581"/>
          </a:xfrm>
          <a:prstGeom prst="rect">
            <a:avLst/>
          </a:prstGeom>
        </p:spPr>
      </p:pic>
      <p:pic>
        <p:nvPicPr>
          <p:cNvPr id="3" name="圖片 2"/>
          <p:cNvPicPr>
            <a:picLocks noChangeAspect="1"/>
          </p:cNvPicPr>
          <p:nvPr/>
        </p:nvPicPr>
        <p:blipFill>
          <a:blip r:embed="rId3"/>
          <a:stretch>
            <a:fillRect/>
          </a:stretch>
        </p:blipFill>
        <p:spPr>
          <a:xfrm>
            <a:off x="3472642" y="2791077"/>
            <a:ext cx="3042457" cy="4060054"/>
          </a:xfrm>
          <a:prstGeom prst="rect">
            <a:avLst/>
          </a:prstGeom>
        </p:spPr>
      </p:pic>
    </p:spTree>
    <p:extLst>
      <p:ext uri="{BB962C8B-B14F-4D97-AF65-F5344CB8AC3E}">
        <p14:creationId xmlns:p14="http://schemas.microsoft.com/office/powerpoint/2010/main" val="2106598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756748"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職安局安全設備資助項目</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22</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10" name="TextBox 20"/>
          <p:cNvSpPr txBox="1"/>
          <p:nvPr/>
        </p:nvSpPr>
        <p:spPr>
          <a:xfrm>
            <a:off x="1007593" y="5832483"/>
            <a:ext cx="4797671" cy="2308324"/>
          </a:xfrm>
          <a:prstGeom prst="rect">
            <a:avLst/>
          </a:prstGeom>
          <a:noFill/>
        </p:spPr>
        <p:txBody>
          <a:bodyPr wrap="square" rtlCol="0">
            <a:spAutoFit/>
          </a:bodyPr>
          <a:lstStyle/>
          <a:p>
            <a:pPr algn="ct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資助項目及費用</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t>
            </a:r>
            <a:b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獲資助機構可以優惠價每套港幣</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10</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元以換購一套掛腰風扇套裝包括</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個掛腰風扇連電池、</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2</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個額外風扇電池及</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個充電器。</a:t>
            </a:r>
            <a:b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申請企業在資助計劃下選購的產品數量須不多於或等於該企業在港僱用人數。</a:t>
            </a:r>
            <a:b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一間中小企最多可獲資助</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12</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套掛腰風扇套裝，即共付</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120</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元。</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(12</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套</a:t>
            </a:r>
            <a:r>
              <a:rPr lang="en-US" altLang="zh-TW"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X $10)</a:t>
            </a:r>
          </a:p>
        </p:txBody>
      </p:sp>
      <p:pic>
        <p:nvPicPr>
          <p:cNvPr id="4" name="圖片 3"/>
          <p:cNvPicPr>
            <a:picLocks noChangeAspect="1"/>
          </p:cNvPicPr>
          <p:nvPr/>
        </p:nvPicPr>
        <p:blipFill>
          <a:blip r:embed="rId2"/>
          <a:stretch>
            <a:fillRect/>
          </a:stretch>
        </p:blipFill>
        <p:spPr>
          <a:xfrm>
            <a:off x="1836868" y="1691680"/>
            <a:ext cx="3032292" cy="3981404"/>
          </a:xfrm>
          <a:prstGeom prst="rect">
            <a:avLst/>
          </a:prstGeom>
        </p:spPr>
      </p:pic>
    </p:spTree>
    <p:extLst>
      <p:ext uri="{BB962C8B-B14F-4D97-AF65-F5344CB8AC3E}">
        <p14:creationId xmlns:p14="http://schemas.microsoft.com/office/powerpoint/2010/main" val="3912489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1C2E28-2A63-064E-880B-8DB544B40733}"/>
              </a:ext>
            </a:extLst>
          </p:cNvPr>
          <p:cNvSpPr>
            <a:spLocks noGrp="1"/>
          </p:cNvSpPr>
          <p:nvPr>
            <p:ph type="title"/>
          </p:nvPr>
        </p:nvSpPr>
        <p:spPr/>
        <p:txBody>
          <a:bodyPr>
            <a:normAutofit/>
          </a:bodyPr>
          <a:lstStyle/>
          <a:p>
            <a:r>
              <a:rPr lang="ja-JP" altLang="en-US" sz="4000" dirty="0">
                <a:solidFill>
                  <a:schemeClr val="accent2">
                    <a:lumMod val="75000"/>
                  </a:schemeClr>
                </a:solidFill>
                <a:latin typeface="細明體" panose="02020509000000000000" pitchFamily="49" charset="-120"/>
                <a:ea typeface="細明體" panose="02020509000000000000" pitchFamily="49" charset="-120"/>
              </a:rPr>
              <a:t>法庭案例</a:t>
            </a:r>
            <a:endParaRPr lang="en-US" sz="4000"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485A0BBD-A90B-C542-993F-8524EA92BE3D}"/>
              </a:ext>
            </a:extLst>
          </p:cNvPr>
          <p:cNvSpPr>
            <a:spLocks noGrp="1"/>
          </p:cNvSpPr>
          <p:nvPr>
            <p:ph idx="1"/>
          </p:nvPr>
        </p:nvSpPr>
        <p:spPr>
          <a:xfrm>
            <a:off x="342900" y="1907704"/>
            <a:ext cx="6172200" cy="6686868"/>
          </a:xfrm>
        </p:spPr>
        <p:txBody>
          <a:bodyPr>
            <a:normAutofit fontScale="62500" lnSpcReduction="20000"/>
          </a:bodyPr>
          <a:lstStyle/>
          <a:p>
            <a:r>
              <a:rPr lang="zh-TW" altLang="en-US" dirty="0"/>
              <a:t>僱員因違反安全法例被判監禁</a:t>
            </a:r>
          </a:p>
          <a:p>
            <a:r>
              <a:rPr lang="zh-TW" altLang="en-US" dirty="0"/>
              <a:t>＊＊＊＊＊＊＊＊＊＊＊＊＊</a:t>
            </a:r>
          </a:p>
          <a:p>
            <a:r>
              <a:rPr lang="zh-TW" altLang="en-US" dirty="0"/>
              <a:t>　　​一名僱員因違反</a:t>
            </a:r>
            <a:r>
              <a:rPr lang="en-US" altLang="zh-TW" dirty="0"/>
              <a:t>《</a:t>
            </a:r>
            <a:r>
              <a:rPr lang="zh-TW" altLang="en-US" dirty="0"/>
              <a:t>職業安全及健康條例</a:t>
            </a:r>
            <a:r>
              <a:rPr lang="en-US" altLang="zh-TW" dirty="0"/>
              <a:t>》</a:t>
            </a:r>
            <a:r>
              <a:rPr lang="zh-TW" altLang="en-US" dirty="0"/>
              <a:t>的規定，被勞工處檢控，今日（四月九日）在沙田裁判法院被判監禁兩星期，檢控涉及一宗二○一九年二月十日的致命意外。有關條文規定，工作中的僱員須在合理地切實可行範圍內，照顧在其工作地點並有可能因其在工作中的作為或不作為而受影響的人。該監禁刑期與該名僱員因在同一宗致命意外被定罪的危險駕駛引致他人死亡控罪的監禁刑期同期執行。</a:t>
            </a:r>
            <a:br>
              <a:rPr lang="zh-TW" altLang="en-US" dirty="0"/>
            </a:br>
            <a:r>
              <a:rPr lang="zh-TW" altLang="en-US" dirty="0"/>
              <a:t>　　 </a:t>
            </a:r>
            <a:br>
              <a:rPr lang="zh-TW" altLang="en-US" dirty="0"/>
            </a:br>
            <a:r>
              <a:rPr lang="zh-TW" altLang="en-US" dirty="0"/>
              <a:t>　　該致命意外發生於大埔南華莆一條鄉村道路。一部裝有升降工作台的貨車沿着該鄉村道路行駛以進行街燈清潔工作，工作台保持在升起的位置，期間工作台碰撞到附近的架空電纜而變形。一名逗留在該工作台上的工人被變形的工作台夾着，頭部嚴重受傷，並於同日死亡。</a:t>
            </a:r>
            <a:br>
              <a:rPr lang="zh-TW" altLang="en-US" dirty="0"/>
            </a:br>
            <a:r>
              <a:rPr lang="zh-TW" altLang="en-US" dirty="0"/>
              <a:t>　　 </a:t>
            </a:r>
            <a:br>
              <a:rPr lang="zh-TW" altLang="en-US" dirty="0"/>
            </a:br>
            <a:r>
              <a:rPr lang="zh-TW" altLang="en-US" dirty="0"/>
              <a:t>　　勞工處發言人說：「我們絕不容忍任何不遵從</a:t>
            </a:r>
            <a:r>
              <a:rPr lang="en-US" altLang="zh-TW" dirty="0"/>
              <a:t>《</a:t>
            </a:r>
            <a:r>
              <a:rPr lang="zh-TW" altLang="en-US" dirty="0"/>
              <a:t>職業安全及健康條例</a:t>
            </a:r>
            <a:r>
              <a:rPr lang="en-US" altLang="zh-TW" dirty="0"/>
              <a:t>》</a:t>
            </a:r>
            <a:r>
              <a:rPr lang="zh-TW" altLang="en-US" dirty="0"/>
              <a:t>規定所作出的違法行為，並會竭盡所能將違例者繩之於法。」</a:t>
            </a:r>
            <a:br>
              <a:rPr lang="zh-TW" altLang="en-US" dirty="0"/>
            </a:br>
            <a:r>
              <a:rPr lang="zh-TW" altLang="en-US" dirty="0"/>
              <a:t> </a:t>
            </a:r>
          </a:p>
          <a:p>
            <a:r>
              <a:rPr lang="zh-TW" altLang="en-US" dirty="0"/>
              <a:t>完</a:t>
            </a:r>
          </a:p>
          <a:p>
            <a:r>
              <a:rPr lang="en-US" altLang="zh-TW" dirty="0"/>
              <a:t>2021</a:t>
            </a:r>
            <a:r>
              <a:rPr lang="zh-TW" altLang="en-US" dirty="0"/>
              <a:t>年</a:t>
            </a:r>
            <a:r>
              <a:rPr lang="en-US" altLang="zh-TW" dirty="0"/>
              <a:t>4</a:t>
            </a:r>
            <a:r>
              <a:rPr lang="zh-TW" altLang="en-US" dirty="0"/>
              <a:t>月</a:t>
            </a:r>
            <a:r>
              <a:rPr lang="en-US" altLang="zh-TW" dirty="0"/>
              <a:t>9</a:t>
            </a:r>
            <a:r>
              <a:rPr lang="zh-TW" altLang="en-US" dirty="0"/>
              <a:t>日（星期五）</a:t>
            </a:r>
            <a:br>
              <a:rPr lang="zh-TW" altLang="en-US" dirty="0"/>
            </a:br>
            <a:r>
              <a:rPr lang="zh-TW" altLang="en-US" dirty="0"/>
              <a:t>香港時間</a:t>
            </a:r>
            <a:r>
              <a:rPr lang="en-US" altLang="zh-TW" dirty="0"/>
              <a:t>18</a:t>
            </a:r>
            <a:r>
              <a:rPr lang="zh-TW" altLang="en-US" dirty="0"/>
              <a:t>時</a:t>
            </a:r>
            <a:r>
              <a:rPr lang="en-US" altLang="zh-TW" dirty="0"/>
              <a:t>45</a:t>
            </a:r>
            <a:r>
              <a:rPr lang="zh-TW" altLang="en-US" dirty="0"/>
              <a:t>分</a:t>
            </a:r>
          </a:p>
        </p:txBody>
      </p:sp>
      <p:sp>
        <p:nvSpPr>
          <p:cNvPr id="4" name="Slide Number Placeholder 3">
            <a:extLst>
              <a:ext uri="{FF2B5EF4-FFF2-40B4-BE49-F238E27FC236}">
                <a16:creationId xmlns:a16="http://schemas.microsoft.com/office/drawing/2014/main" xmlns="" id="{390DA655-892A-E649-9F50-2ED421ABAEA6}"/>
              </a:ext>
            </a:extLst>
          </p:cNvPr>
          <p:cNvSpPr>
            <a:spLocks noGrp="1"/>
          </p:cNvSpPr>
          <p:nvPr>
            <p:ph type="sldNum" sz="quarter" idx="12"/>
          </p:nvPr>
        </p:nvSpPr>
        <p:spPr/>
        <p:txBody>
          <a:bodyPr/>
          <a:lstStyle/>
          <a:p>
            <a:fld id="{0B127B2A-2C29-40FB-ADFA-04F7040A959F}" type="slidenum">
              <a:rPr lang="zh-HK" altLang="en-US" smtClean="0"/>
              <a:pPr/>
              <a:t>23</a:t>
            </a:fld>
            <a:endParaRPr lang="zh-HK" altLang="en-US"/>
          </a:p>
        </p:txBody>
      </p:sp>
      <p:sp>
        <p:nvSpPr>
          <p:cNvPr id="6"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Tree>
    <p:extLst>
      <p:ext uri="{BB962C8B-B14F-4D97-AF65-F5344CB8AC3E}">
        <p14:creationId xmlns:p14="http://schemas.microsoft.com/office/powerpoint/2010/main" val="1830187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332657" y="852809"/>
            <a:ext cx="6271344" cy="584775"/>
          </a:xfrm>
          <a:prstGeom prst="rect">
            <a:avLst/>
          </a:prstGeom>
          <a:solidFill>
            <a:schemeClr val="accent1">
              <a:lumMod val="40000"/>
              <a:lumOff val="60000"/>
            </a:schemeClr>
          </a:solidFill>
          <a:effectLst/>
        </p:spPr>
        <p:txBody>
          <a:bodyPr wrap="square">
            <a:spAutoFit/>
          </a:bodyPr>
          <a:lstStyle/>
          <a:p>
            <a:pPr marL="0" lvl="1" algn="ctr"/>
            <a:r>
              <a:rPr lang="zh-TW" altLang="en-US" sz="3200" b="1" dirty="0">
                <a:solidFill>
                  <a:schemeClr val="accent2">
                    <a:lumMod val="75000"/>
                  </a:schemeClr>
                </a:solidFill>
                <a:latin typeface="+mn-ea"/>
              </a:rPr>
              <a:t>預防被貨車尾</a:t>
            </a:r>
            <a:r>
              <a:rPr lang="zh-TW" altLang="en-US" sz="3200" b="1" dirty="0" smtClean="0">
                <a:solidFill>
                  <a:schemeClr val="accent2">
                    <a:lumMod val="75000"/>
                  </a:schemeClr>
                </a:solidFill>
                <a:latin typeface="+mn-ea"/>
              </a:rPr>
              <a:t>板夾傷的安</a:t>
            </a:r>
            <a:r>
              <a:rPr lang="zh-TW" altLang="en-US" sz="3200" b="1" dirty="0">
                <a:solidFill>
                  <a:schemeClr val="accent2">
                    <a:lumMod val="75000"/>
                  </a:schemeClr>
                </a:solidFill>
                <a:latin typeface="+mn-ea"/>
              </a:rPr>
              <a:t>全指</a:t>
            </a:r>
            <a:r>
              <a:rPr lang="zh-TW" altLang="en-US" sz="3200" b="1" dirty="0" smtClean="0">
                <a:solidFill>
                  <a:schemeClr val="accent2">
                    <a:lumMod val="75000"/>
                  </a:schemeClr>
                </a:solidFill>
                <a:latin typeface="+mn-ea"/>
              </a:rPr>
              <a:t>引</a:t>
            </a:r>
            <a:endParaRPr lang="en-US" altLang="zh-TW" sz="3200" b="1" dirty="0">
              <a:solidFill>
                <a:schemeClr val="accent2">
                  <a:lumMod val="75000"/>
                </a:schemeClr>
              </a:solidFill>
              <a:latin typeface="+mn-ea"/>
            </a:endParaRP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24</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795" t="7854" r="32891" b="5565"/>
          <a:stretch/>
        </p:blipFill>
        <p:spPr bwMode="auto">
          <a:xfrm>
            <a:off x="188640" y="1763687"/>
            <a:ext cx="3331029" cy="459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904" t="11978" r="38924" b="4288"/>
          <a:stretch/>
        </p:blipFill>
        <p:spPr bwMode="auto">
          <a:xfrm>
            <a:off x="3322250" y="3707904"/>
            <a:ext cx="334711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0"/>
          <p:cNvSpPr txBox="1"/>
          <p:nvPr/>
        </p:nvSpPr>
        <p:spPr>
          <a:xfrm>
            <a:off x="120384" y="6386600"/>
            <a:ext cx="3236608" cy="646331"/>
          </a:xfrm>
          <a:prstGeom prst="rect">
            <a:avLst/>
          </a:prstGeom>
          <a:noFill/>
        </p:spPr>
        <p:txBody>
          <a:bodyPr wrap="square" rtlCol="0">
            <a:spAutoFit/>
          </a:bodyPr>
          <a:lstStyle/>
          <a:p>
            <a:pPr algn="ctr"/>
            <a:r>
              <a:rPr lang="zh-TW" altLang="en-US"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本修訂版主要加入線控裝置的要求及其他補充</a:t>
            </a:r>
            <a:r>
              <a:rPr lang="zh-TW" alt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資料</a:t>
            </a:r>
            <a:r>
              <a:rPr lang="zh-TW" altLang="en-US"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及修訂</a:t>
            </a:r>
            <a:endPar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828064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756748"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安全訊息</a:t>
            </a:r>
            <a:r>
              <a:rPr lang="en-US" altLang="zh-TW" sz="3600" b="1" dirty="0">
                <a:solidFill>
                  <a:schemeClr val="accent2">
                    <a:lumMod val="75000"/>
                  </a:schemeClr>
                </a:solidFill>
                <a:latin typeface="+mn-ea"/>
              </a:rPr>
              <a:t>(CIC)</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25</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2" name="圖片 1"/>
          <p:cNvPicPr>
            <a:picLocks noChangeAspect="1"/>
          </p:cNvPicPr>
          <p:nvPr/>
        </p:nvPicPr>
        <p:blipFill>
          <a:blip r:embed="rId2"/>
          <a:stretch>
            <a:fillRect/>
          </a:stretch>
        </p:blipFill>
        <p:spPr>
          <a:xfrm>
            <a:off x="883352" y="1814234"/>
            <a:ext cx="5065928" cy="7151387"/>
          </a:xfrm>
          <a:prstGeom prst="rect">
            <a:avLst/>
          </a:prstGeom>
        </p:spPr>
      </p:pic>
    </p:spTree>
    <p:extLst>
      <p:ext uri="{BB962C8B-B14F-4D97-AF65-F5344CB8AC3E}">
        <p14:creationId xmlns:p14="http://schemas.microsoft.com/office/powerpoint/2010/main" val="873256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828756"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安全訊息</a:t>
            </a:r>
            <a:r>
              <a:rPr lang="en-US" altLang="zh-TW" sz="3600" b="1" dirty="0">
                <a:solidFill>
                  <a:schemeClr val="accent2">
                    <a:lumMod val="75000"/>
                  </a:schemeClr>
                </a:solidFill>
                <a:latin typeface="+mn-ea"/>
              </a:rPr>
              <a:t>(CIC)</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26</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3" name="圖片 2"/>
          <p:cNvPicPr>
            <a:picLocks noChangeAspect="1"/>
          </p:cNvPicPr>
          <p:nvPr/>
        </p:nvPicPr>
        <p:blipFill>
          <a:blip r:embed="rId2"/>
          <a:stretch>
            <a:fillRect/>
          </a:stretch>
        </p:blipFill>
        <p:spPr>
          <a:xfrm>
            <a:off x="908720" y="1809713"/>
            <a:ext cx="5065928" cy="7139140"/>
          </a:xfrm>
          <a:prstGeom prst="rect">
            <a:avLst/>
          </a:prstGeom>
        </p:spPr>
      </p:pic>
    </p:spTree>
    <p:extLst>
      <p:ext uri="{BB962C8B-B14F-4D97-AF65-F5344CB8AC3E}">
        <p14:creationId xmlns:p14="http://schemas.microsoft.com/office/powerpoint/2010/main" val="2478784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828756"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安全訊息</a:t>
            </a:r>
            <a:r>
              <a:rPr lang="en-US" altLang="zh-TW" sz="3600" b="1" dirty="0">
                <a:solidFill>
                  <a:schemeClr val="accent2">
                    <a:lumMod val="75000"/>
                  </a:schemeClr>
                </a:solidFill>
                <a:latin typeface="+mn-ea"/>
              </a:rPr>
              <a:t>(CIC)</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27</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4" name="圖片 3"/>
          <p:cNvPicPr>
            <a:picLocks noChangeAspect="1"/>
          </p:cNvPicPr>
          <p:nvPr/>
        </p:nvPicPr>
        <p:blipFill>
          <a:blip r:embed="rId2"/>
          <a:stretch>
            <a:fillRect/>
          </a:stretch>
        </p:blipFill>
        <p:spPr>
          <a:xfrm>
            <a:off x="980728" y="1763688"/>
            <a:ext cx="4993920" cy="7095921"/>
          </a:xfrm>
          <a:prstGeom prst="rect">
            <a:avLst/>
          </a:prstGeom>
        </p:spPr>
      </p:pic>
    </p:spTree>
    <p:extLst>
      <p:ext uri="{BB962C8B-B14F-4D97-AF65-F5344CB8AC3E}">
        <p14:creationId xmlns:p14="http://schemas.microsoft.com/office/powerpoint/2010/main" val="4145672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667328"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安全訊息</a:t>
            </a:r>
            <a:r>
              <a:rPr lang="en-US" altLang="zh-TW" sz="3600" b="1" dirty="0">
                <a:solidFill>
                  <a:schemeClr val="accent2">
                    <a:lumMod val="75000"/>
                  </a:schemeClr>
                </a:solidFill>
                <a:latin typeface="+mn-ea"/>
              </a:rPr>
              <a:t>(CIC)</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28</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2" name="圖片 1"/>
          <p:cNvPicPr>
            <a:picLocks noChangeAspect="1"/>
          </p:cNvPicPr>
          <p:nvPr/>
        </p:nvPicPr>
        <p:blipFill>
          <a:blip r:embed="rId2"/>
          <a:stretch>
            <a:fillRect/>
          </a:stretch>
        </p:blipFill>
        <p:spPr>
          <a:xfrm>
            <a:off x="779318" y="1763688"/>
            <a:ext cx="5040559" cy="7119586"/>
          </a:xfrm>
          <a:prstGeom prst="rect">
            <a:avLst/>
          </a:prstGeom>
        </p:spPr>
      </p:pic>
    </p:spTree>
    <p:extLst>
      <p:ext uri="{BB962C8B-B14F-4D97-AF65-F5344CB8AC3E}">
        <p14:creationId xmlns:p14="http://schemas.microsoft.com/office/powerpoint/2010/main" val="21003652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667328"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安全訊息</a:t>
            </a:r>
            <a:r>
              <a:rPr lang="en-US" altLang="zh-TW" sz="3600" b="1" dirty="0">
                <a:solidFill>
                  <a:schemeClr val="accent2">
                    <a:lumMod val="75000"/>
                  </a:schemeClr>
                </a:solidFill>
                <a:latin typeface="+mn-ea"/>
              </a:rPr>
              <a:t>(CIC)</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29</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3" name="圖片 2"/>
          <p:cNvPicPr>
            <a:picLocks noChangeAspect="1"/>
          </p:cNvPicPr>
          <p:nvPr/>
        </p:nvPicPr>
        <p:blipFill>
          <a:blip r:embed="rId2"/>
          <a:stretch>
            <a:fillRect/>
          </a:stretch>
        </p:blipFill>
        <p:spPr>
          <a:xfrm>
            <a:off x="814951" y="1854552"/>
            <a:ext cx="4969294" cy="7107418"/>
          </a:xfrm>
          <a:prstGeom prst="rect">
            <a:avLst/>
          </a:prstGeom>
        </p:spPr>
      </p:pic>
    </p:spTree>
    <p:extLst>
      <p:ext uri="{BB962C8B-B14F-4D97-AF65-F5344CB8AC3E}">
        <p14:creationId xmlns:p14="http://schemas.microsoft.com/office/powerpoint/2010/main" val="926306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矩形 10"/>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3</a:t>
            </a:fld>
            <a:endParaRPr lang="zh-HK" altLang="en-US" dirty="0"/>
          </a:p>
        </p:txBody>
      </p:sp>
      <p:sp>
        <p:nvSpPr>
          <p:cNvPr id="5" name="標題 1">
            <a:extLst>
              <a:ext uri="{FF2B5EF4-FFF2-40B4-BE49-F238E27FC236}">
                <a16:creationId xmlns:a16="http://schemas.microsoft.com/office/drawing/2014/main" xmlns="" id="{D196DD97-D290-4E5B-AC9C-4C000803F36B}"/>
              </a:ext>
            </a:extLst>
          </p:cNvPr>
          <p:cNvSpPr txBox="1">
            <a:spLocks/>
          </p:cNvSpPr>
          <p:nvPr/>
        </p:nvSpPr>
        <p:spPr>
          <a:xfrm>
            <a:off x="342900" y="623430"/>
            <a:ext cx="6172200" cy="924233"/>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solidFill>
                  <a:schemeClr val="accent2">
                    <a:lumMod val="75000"/>
                  </a:schemeClr>
                </a:solidFill>
                <a:latin typeface="+mj-ea"/>
                <a:cs typeface="Times New Roman"/>
              </a:rPr>
              <a:t>序言</a:t>
            </a:r>
            <a:r>
              <a:rPr lang="en-US" altLang="zh-TW" b="1" dirty="0">
                <a:solidFill>
                  <a:schemeClr val="accent2">
                    <a:lumMod val="75000"/>
                  </a:schemeClr>
                </a:solidFill>
                <a:latin typeface="+mj-ea"/>
                <a:cs typeface="Times New Roman"/>
              </a:rPr>
              <a:t/>
            </a:r>
            <a:br>
              <a:rPr lang="en-US" altLang="zh-TW" b="1" dirty="0">
                <a:solidFill>
                  <a:schemeClr val="accent2">
                    <a:lumMod val="75000"/>
                  </a:schemeClr>
                </a:solidFill>
                <a:latin typeface="+mj-ea"/>
                <a:cs typeface="Times New Roman"/>
              </a:rPr>
            </a:br>
            <a:endParaRPr lang="zh-HK" altLang="en-US" dirty="0"/>
          </a:p>
        </p:txBody>
      </p:sp>
      <p:sp>
        <p:nvSpPr>
          <p:cNvPr id="6" name="內容版面配置區 2">
            <a:extLst>
              <a:ext uri="{FF2B5EF4-FFF2-40B4-BE49-F238E27FC236}">
                <a16:creationId xmlns:a16="http://schemas.microsoft.com/office/drawing/2014/main" xmlns="" id="{A36BA567-8F65-B143-A2EB-0E1749231DD8}"/>
              </a:ext>
            </a:extLst>
          </p:cNvPr>
          <p:cNvSpPr txBox="1">
            <a:spLocks/>
          </p:cNvSpPr>
          <p:nvPr/>
        </p:nvSpPr>
        <p:spPr>
          <a:xfrm>
            <a:off x="342900" y="1331640"/>
            <a:ext cx="6172200" cy="7143497"/>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zh-TW" altLang="en-US" dirty="0">
                <a:solidFill>
                  <a:schemeClr val="tx1"/>
                </a:solidFill>
                <a:latin typeface="+mn-ea"/>
              </a:rPr>
              <a:t>香港建造業在疫情的陰霾下亦持續堅守，中地不斷增強防禦措施，其中包括</a:t>
            </a:r>
            <a:r>
              <a:rPr lang="zh-TW" altLang="en-US" dirty="0" smtClean="0">
                <a:solidFill>
                  <a:schemeClr val="tx1"/>
                </a:solidFill>
                <a:latin typeface="+mn-ea"/>
              </a:rPr>
              <a:t>；持續</a:t>
            </a:r>
            <a:r>
              <a:rPr lang="zh-TW" altLang="en-US" dirty="0">
                <a:solidFill>
                  <a:schemeClr val="tx1"/>
                </a:solidFill>
                <a:latin typeface="+mn-ea"/>
              </a:rPr>
              <a:t>測試工友體溫、致力為工友們提供潔淨的休息區</a:t>
            </a:r>
            <a:r>
              <a:rPr lang="zh-TW" altLang="en-US" dirty="0" smtClean="0">
                <a:solidFill>
                  <a:schemeClr val="tx1"/>
                </a:solidFill>
                <a:latin typeface="+mn-ea"/>
              </a:rPr>
              <a:t>、保持</a:t>
            </a:r>
            <a:r>
              <a:rPr lang="zh-TW" altLang="en-US" dirty="0">
                <a:solidFill>
                  <a:schemeClr val="tx1"/>
                </a:solidFill>
                <a:latin typeface="+mn-ea"/>
              </a:rPr>
              <a:t>社交距離</a:t>
            </a:r>
            <a:r>
              <a:rPr lang="zh-TW" altLang="en-US" dirty="0" smtClean="0">
                <a:solidFill>
                  <a:schemeClr val="tx1"/>
                </a:solidFill>
                <a:latin typeface="+mn-ea"/>
              </a:rPr>
              <a:t>、</a:t>
            </a:r>
            <a:r>
              <a:rPr lang="en-US" altLang="zh-TW" dirty="0" smtClean="0">
                <a:solidFill>
                  <a:schemeClr val="tx1"/>
                </a:solidFill>
                <a:latin typeface="+mn-ea"/>
              </a:rPr>
              <a:t> </a:t>
            </a:r>
            <a:r>
              <a:rPr lang="zh-TW" altLang="en-US" dirty="0">
                <a:solidFill>
                  <a:schemeClr val="tx1"/>
                </a:solidFill>
                <a:latin typeface="+mn-ea"/>
              </a:rPr>
              <a:t>提供充足防疫資訊 、預備充足抗疫用品、持續消毒地盤使用的工具及設施、進入地盤須出示檢測報告、掃瞄安心出行二維</a:t>
            </a:r>
            <a:r>
              <a:rPr lang="zh-TW" altLang="en-US" dirty="0" smtClean="0">
                <a:solidFill>
                  <a:schemeClr val="tx1"/>
                </a:solidFill>
                <a:latin typeface="+mn-ea"/>
              </a:rPr>
              <a:t>碼</a:t>
            </a:r>
            <a:r>
              <a:rPr lang="zh-TW" altLang="en-US" dirty="0">
                <a:solidFill>
                  <a:schemeClr val="tx1"/>
                </a:solidFill>
                <a:latin typeface="+mn-ea"/>
              </a:rPr>
              <a:t>、</a:t>
            </a:r>
            <a:r>
              <a:rPr lang="zh-TW" altLang="en-US" dirty="0" smtClean="0">
                <a:solidFill>
                  <a:schemeClr val="tx1"/>
                </a:solidFill>
                <a:latin typeface="+mn-ea"/>
              </a:rPr>
              <a:t>工友</a:t>
            </a:r>
            <a:r>
              <a:rPr lang="zh-TW" altLang="en-US" dirty="0">
                <a:solidFill>
                  <a:schemeClr val="tx1"/>
                </a:solidFill>
                <a:latin typeface="+mn-ea"/>
              </a:rPr>
              <a:t>進入地盤時填寫“健康申報表</a:t>
            </a:r>
            <a:r>
              <a:rPr lang="zh-TW" altLang="en-US" dirty="0" smtClean="0">
                <a:solidFill>
                  <a:schemeClr val="tx1"/>
                </a:solidFill>
                <a:latin typeface="+mn-ea"/>
              </a:rPr>
              <a:t>”，</a:t>
            </a:r>
            <a:r>
              <a:rPr lang="zh-TW" altLang="en-US" dirty="0">
                <a:solidFill>
                  <a:schemeClr val="tx1"/>
                </a:solidFill>
                <a:latin typeface="+mn-ea"/>
              </a:rPr>
              <a:t>以加強管理及行政措施使地盤能保持運作</a:t>
            </a:r>
            <a:r>
              <a:rPr lang="zh-TW" altLang="en-US" dirty="0" smtClean="0">
                <a:solidFill>
                  <a:schemeClr val="tx1"/>
                </a:solidFill>
                <a:latin typeface="+mn-ea"/>
              </a:rPr>
              <a:t>，香港</a:t>
            </a:r>
            <a:r>
              <a:rPr lang="zh-TW" altLang="en-US" dirty="0">
                <a:solidFill>
                  <a:schemeClr val="tx1"/>
                </a:solidFill>
                <a:latin typeface="+mn-ea"/>
              </a:rPr>
              <a:t>各界不斷同心抗疫，現在疫苗面世使得漸露曙光。</a:t>
            </a:r>
          </a:p>
          <a:p>
            <a:pPr algn="l"/>
            <a:endParaRPr lang="zh-TW" altLang="en-US" dirty="0">
              <a:solidFill>
                <a:schemeClr val="tx1"/>
              </a:solidFill>
              <a:latin typeface="+mn-ea"/>
            </a:endParaRPr>
          </a:p>
          <a:p>
            <a:pPr algn="l"/>
            <a:r>
              <a:rPr lang="zh-TW" altLang="en-US" dirty="0">
                <a:solidFill>
                  <a:schemeClr val="tx1"/>
                </a:solidFill>
                <a:latin typeface="+mn-ea"/>
              </a:rPr>
              <a:t>而在完成接種</a:t>
            </a:r>
            <a:r>
              <a:rPr lang="en-US" altLang="zh-TW" dirty="0">
                <a:solidFill>
                  <a:schemeClr val="tx1"/>
                </a:solidFill>
                <a:latin typeface="+mn-ea"/>
              </a:rPr>
              <a:t>2019</a:t>
            </a:r>
            <a:r>
              <a:rPr lang="zh-TW" altLang="en-US" dirty="0">
                <a:solidFill>
                  <a:schemeClr val="tx1"/>
                </a:solidFill>
                <a:latin typeface="+mn-ea"/>
              </a:rPr>
              <a:t>冠狀病毒病第二劑</a:t>
            </a:r>
            <a:r>
              <a:rPr lang="zh-TW" altLang="en-US" dirty="0" smtClean="0">
                <a:solidFill>
                  <a:schemeClr val="tx1"/>
                </a:solidFill>
                <a:latin typeface="+mn-ea"/>
              </a:rPr>
              <a:t>疫苗，</a:t>
            </a:r>
            <a:r>
              <a:rPr lang="zh-TW" altLang="en-US" dirty="0">
                <a:solidFill>
                  <a:schemeClr val="tx1"/>
                </a:solidFill>
                <a:latin typeface="+mn-ea"/>
              </a:rPr>
              <a:t>再過兩星期</a:t>
            </a:r>
            <a:r>
              <a:rPr lang="zh-TW" altLang="en-US" dirty="0" smtClean="0">
                <a:solidFill>
                  <a:schemeClr val="tx1"/>
                </a:solidFill>
                <a:latin typeface="+mn-ea"/>
              </a:rPr>
              <a:t>後可</a:t>
            </a:r>
            <a:r>
              <a:rPr lang="zh-TW" altLang="en-US" dirty="0">
                <a:solidFill>
                  <a:schemeClr val="tx1"/>
                </a:solidFill>
                <a:latin typeface="+mn-ea"/>
              </a:rPr>
              <a:t>被視為已符合工地定期檢測的要求，使工友可以安心</a:t>
            </a:r>
            <a:r>
              <a:rPr lang="zh-TW" altLang="en-US" dirty="0" smtClean="0">
                <a:solidFill>
                  <a:schemeClr val="tx1"/>
                </a:solidFill>
                <a:latin typeface="+mn-ea"/>
              </a:rPr>
              <a:t>進入地盤</a:t>
            </a:r>
            <a:r>
              <a:rPr lang="zh-TW" altLang="en-US" dirty="0">
                <a:solidFill>
                  <a:schemeClr val="tx1"/>
                </a:solidFill>
                <a:latin typeface="+mn-ea"/>
              </a:rPr>
              <a:t>上班，繼續堅持，緊守崗位</a:t>
            </a:r>
            <a:r>
              <a:rPr lang="zh-TW" altLang="en-US" dirty="0" smtClean="0">
                <a:solidFill>
                  <a:schemeClr val="tx1"/>
                </a:solidFill>
                <a:latin typeface="+mn-ea"/>
              </a:rPr>
              <a:t>！</a:t>
            </a:r>
            <a:endParaRPr lang="zh-TW" altLang="en-US" dirty="0">
              <a:solidFill>
                <a:schemeClr val="tx1"/>
              </a:solidFill>
              <a:latin typeface="+mn-ea"/>
            </a:endParaRPr>
          </a:p>
          <a:p>
            <a:endParaRPr lang="zh-TW" altLang="en-US" dirty="0">
              <a:solidFill>
                <a:schemeClr val="tx1"/>
              </a:solidFill>
              <a:latin typeface="+mn-ea"/>
            </a:endParaRPr>
          </a:p>
        </p:txBody>
      </p:sp>
    </p:spTree>
    <p:extLst>
      <p:ext uri="{BB962C8B-B14F-4D97-AF65-F5344CB8AC3E}">
        <p14:creationId xmlns:p14="http://schemas.microsoft.com/office/powerpoint/2010/main" val="2336617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828756"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安全訊息</a:t>
            </a:r>
            <a:r>
              <a:rPr lang="en-US" altLang="zh-TW" sz="3600" b="1" dirty="0">
                <a:solidFill>
                  <a:schemeClr val="accent2">
                    <a:lumMod val="75000"/>
                  </a:schemeClr>
                </a:solidFill>
                <a:latin typeface="+mn-ea"/>
              </a:rPr>
              <a:t>(CIC)</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30</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2" name="圖片 1"/>
          <p:cNvPicPr>
            <a:picLocks noChangeAspect="1"/>
          </p:cNvPicPr>
          <p:nvPr/>
        </p:nvPicPr>
        <p:blipFill>
          <a:blip r:embed="rId2"/>
          <a:stretch>
            <a:fillRect/>
          </a:stretch>
        </p:blipFill>
        <p:spPr>
          <a:xfrm>
            <a:off x="915757" y="1835696"/>
            <a:ext cx="5033523" cy="7109649"/>
          </a:xfrm>
          <a:prstGeom prst="rect">
            <a:avLst/>
          </a:prstGeom>
        </p:spPr>
      </p:pic>
    </p:spTree>
    <p:extLst>
      <p:ext uri="{BB962C8B-B14F-4D97-AF65-F5344CB8AC3E}">
        <p14:creationId xmlns:p14="http://schemas.microsoft.com/office/powerpoint/2010/main" val="3210935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764704" y="1117357"/>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中地安全警示</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31</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4" name="圖片 3"/>
          <p:cNvPicPr>
            <a:picLocks noChangeAspect="1"/>
          </p:cNvPicPr>
          <p:nvPr/>
        </p:nvPicPr>
        <p:blipFill>
          <a:blip r:embed="rId2"/>
          <a:stretch>
            <a:fillRect/>
          </a:stretch>
        </p:blipFill>
        <p:spPr>
          <a:xfrm>
            <a:off x="309307" y="2700426"/>
            <a:ext cx="2990291" cy="4392488"/>
          </a:xfrm>
          <a:prstGeom prst="rect">
            <a:avLst/>
          </a:prstGeom>
        </p:spPr>
      </p:pic>
      <p:pic>
        <p:nvPicPr>
          <p:cNvPr id="6" name="圖片 5"/>
          <p:cNvPicPr>
            <a:picLocks noChangeAspect="1"/>
          </p:cNvPicPr>
          <p:nvPr/>
        </p:nvPicPr>
        <p:blipFill>
          <a:blip r:embed="rId3"/>
          <a:stretch>
            <a:fillRect/>
          </a:stretch>
        </p:blipFill>
        <p:spPr>
          <a:xfrm>
            <a:off x="3429000" y="2700426"/>
            <a:ext cx="3245928" cy="4400627"/>
          </a:xfrm>
          <a:prstGeom prst="rect">
            <a:avLst/>
          </a:prstGeom>
        </p:spPr>
      </p:pic>
    </p:spTree>
    <p:extLst>
      <p:ext uri="{BB962C8B-B14F-4D97-AF65-F5344CB8AC3E}">
        <p14:creationId xmlns:p14="http://schemas.microsoft.com/office/powerpoint/2010/main" val="2323330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667328"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搭建臨時鐵台的實</a:t>
            </a:r>
            <a:r>
              <a:rPr lang="zh-TW" altLang="en-US" sz="3600" b="1" dirty="0" smtClean="0">
                <a:solidFill>
                  <a:schemeClr val="accent2">
                    <a:lumMod val="75000"/>
                  </a:schemeClr>
                </a:solidFill>
                <a:latin typeface="+mn-ea"/>
              </a:rPr>
              <a:t>務守則</a:t>
            </a:r>
            <a:endParaRPr lang="en-US" altLang="zh-TW" sz="3600" b="1" dirty="0">
              <a:solidFill>
                <a:schemeClr val="accent2">
                  <a:lumMod val="75000"/>
                </a:schemeClr>
              </a:solidFill>
              <a:latin typeface="+mn-ea"/>
            </a:endParaRP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32</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4" name="圖片 3"/>
          <p:cNvPicPr>
            <a:picLocks noChangeAspect="1"/>
          </p:cNvPicPr>
          <p:nvPr/>
        </p:nvPicPr>
        <p:blipFill>
          <a:blip r:embed="rId2"/>
          <a:stretch>
            <a:fillRect/>
          </a:stretch>
        </p:blipFill>
        <p:spPr>
          <a:xfrm>
            <a:off x="257430" y="2129917"/>
            <a:ext cx="3042168" cy="4676037"/>
          </a:xfrm>
          <a:prstGeom prst="rect">
            <a:avLst/>
          </a:prstGeom>
        </p:spPr>
      </p:pic>
      <p:pic>
        <p:nvPicPr>
          <p:cNvPr id="6" name="圖片 5"/>
          <p:cNvPicPr>
            <a:picLocks noChangeAspect="1"/>
          </p:cNvPicPr>
          <p:nvPr/>
        </p:nvPicPr>
        <p:blipFill>
          <a:blip r:embed="rId3"/>
          <a:stretch>
            <a:fillRect/>
          </a:stretch>
        </p:blipFill>
        <p:spPr>
          <a:xfrm>
            <a:off x="3501008" y="2101992"/>
            <a:ext cx="3127519" cy="4676037"/>
          </a:xfrm>
          <a:prstGeom prst="rect">
            <a:avLst/>
          </a:prstGeom>
        </p:spPr>
      </p:pic>
      <p:sp>
        <p:nvSpPr>
          <p:cNvPr id="9" name="TextBox 20"/>
          <p:cNvSpPr txBox="1"/>
          <p:nvPr/>
        </p:nvSpPr>
        <p:spPr>
          <a:xfrm>
            <a:off x="1412776" y="7082388"/>
            <a:ext cx="3982182" cy="1077218"/>
          </a:xfrm>
          <a:prstGeom prst="rect">
            <a:avLst/>
          </a:prstGeom>
          <a:noFill/>
        </p:spPr>
        <p:txBody>
          <a:bodyPr wrap="square" rtlCol="0">
            <a:spAutoFit/>
          </a:bodyPr>
          <a:lstStyle/>
          <a:p>
            <a:pPr algn="ctr"/>
            <a:r>
              <a:rPr lang="zh-TW" alt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為構造安全的臨時鐵台而製定的實</a:t>
            </a:r>
            <a:r>
              <a:rPr lang="zh-TW" altLang="en-US"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務守則</a:t>
            </a:r>
            <a:endPar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494139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667328" y="852809"/>
            <a:ext cx="5264540" cy="646331"/>
          </a:xfrm>
          <a:prstGeom prst="rect">
            <a:avLst/>
          </a:prstGeom>
          <a:solidFill>
            <a:schemeClr val="accent1">
              <a:lumMod val="40000"/>
              <a:lumOff val="60000"/>
            </a:schemeClr>
          </a:solidFill>
          <a:effectLst/>
        </p:spPr>
        <p:txBody>
          <a:bodyPr wrap="square">
            <a:spAutoFit/>
          </a:bodyPr>
          <a:lstStyle/>
          <a:p>
            <a:pPr marL="0" lvl="1" algn="ctr"/>
            <a:r>
              <a:rPr lang="zh-TW" altLang="en-US" sz="3600" b="1" dirty="0">
                <a:solidFill>
                  <a:schemeClr val="accent2">
                    <a:lumMod val="75000"/>
                  </a:schemeClr>
                </a:solidFill>
                <a:latin typeface="+mn-ea"/>
              </a:rPr>
              <a:t>安全吊運的實</a:t>
            </a:r>
            <a:r>
              <a:rPr lang="zh-TW" altLang="en-US" sz="3600" b="1" dirty="0" smtClean="0">
                <a:solidFill>
                  <a:schemeClr val="accent2">
                    <a:lumMod val="75000"/>
                  </a:schemeClr>
                </a:solidFill>
                <a:latin typeface="+mn-ea"/>
              </a:rPr>
              <a:t>務守則</a:t>
            </a:r>
            <a:endParaRPr lang="en-US" altLang="zh-TW" sz="3600" b="1" dirty="0">
              <a:solidFill>
                <a:schemeClr val="accent2">
                  <a:lumMod val="75000"/>
                </a:schemeClr>
              </a:solidFill>
              <a:latin typeface="+mn-ea"/>
            </a:endParaRP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33</a:t>
            </a:fld>
            <a:endParaRPr lang="zh-HK" altLang="en-US"/>
          </a:p>
        </p:txBody>
      </p:sp>
      <p:sp>
        <p:nvSpPr>
          <p:cNvPr id="5" name="矩形 4">
            <a:extLst>
              <a:ext uri="{FF2B5EF4-FFF2-40B4-BE49-F238E27FC236}">
                <a16:creationId xmlns:a16="http://schemas.microsoft.com/office/drawing/2014/main" xmlns=""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9" name="TextBox 20"/>
          <p:cNvSpPr txBox="1"/>
          <p:nvPr/>
        </p:nvSpPr>
        <p:spPr>
          <a:xfrm>
            <a:off x="1514007" y="7067290"/>
            <a:ext cx="3766158" cy="1077218"/>
          </a:xfrm>
          <a:prstGeom prst="rect">
            <a:avLst/>
          </a:prstGeom>
          <a:noFill/>
        </p:spPr>
        <p:txBody>
          <a:bodyPr wrap="square" rtlCol="0">
            <a:spAutoFit/>
          </a:bodyPr>
          <a:lstStyle/>
          <a:p>
            <a:pPr algn="ctr"/>
            <a:r>
              <a:rPr lang="zh-TW" altLang="en-US"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為</a:t>
            </a:r>
            <a:r>
              <a:rPr lang="zh-TW" alt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安全</a:t>
            </a:r>
            <a:r>
              <a:rPr lang="zh-TW" altLang="en-US"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吊運而</a:t>
            </a:r>
            <a:r>
              <a:rPr lang="zh-TW" alt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製定的實</a:t>
            </a:r>
            <a:r>
              <a:rPr lang="zh-TW" altLang="en-US"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務守則</a:t>
            </a:r>
            <a:endPar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圖片 1"/>
          <p:cNvPicPr>
            <a:picLocks noChangeAspect="1"/>
          </p:cNvPicPr>
          <p:nvPr/>
        </p:nvPicPr>
        <p:blipFill>
          <a:blip r:embed="rId2"/>
          <a:stretch>
            <a:fillRect/>
          </a:stretch>
        </p:blipFill>
        <p:spPr>
          <a:xfrm>
            <a:off x="116632" y="2223680"/>
            <a:ext cx="3280454" cy="4414225"/>
          </a:xfrm>
          <a:prstGeom prst="rect">
            <a:avLst/>
          </a:prstGeom>
        </p:spPr>
      </p:pic>
      <p:pic>
        <p:nvPicPr>
          <p:cNvPr id="3" name="圖片 2"/>
          <p:cNvPicPr>
            <a:picLocks noChangeAspect="1"/>
          </p:cNvPicPr>
          <p:nvPr/>
        </p:nvPicPr>
        <p:blipFill>
          <a:blip r:embed="rId3"/>
          <a:stretch>
            <a:fillRect/>
          </a:stretch>
        </p:blipFill>
        <p:spPr>
          <a:xfrm>
            <a:off x="3573016" y="2214465"/>
            <a:ext cx="3086100" cy="4432657"/>
          </a:xfrm>
          <a:prstGeom prst="rect">
            <a:avLst/>
          </a:prstGeom>
        </p:spPr>
      </p:pic>
    </p:spTree>
    <p:extLst>
      <p:ext uri="{BB962C8B-B14F-4D97-AF65-F5344CB8AC3E}">
        <p14:creationId xmlns:p14="http://schemas.microsoft.com/office/powerpoint/2010/main" val="1121608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normAutofit/>
          </a:bodyPr>
          <a:lstStyle/>
          <a:p>
            <a:r>
              <a:rPr lang="zh-TW" altLang="en-US" dirty="0">
                <a:solidFill>
                  <a:schemeClr val="accent2">
                    <a:lumMod val="75000"/>
                  </a:schemeClr>
                </a:solidFill>
                <a:latin typeface="細明體" panose="02020509000000000000" pitchFamily="49" charset="-120"/>
                <a:ea typeface="細明體" panose="02020509000000000000" pitchFamily="49" charset="-120"/>
              </a:rPr>
              <a:t>工業意外分享</a:t>
            </a:r>
            <a:r>
              <a:rPr lang="en-US" altLang="zh-TW" dirty="0">
                <a:solidFill>
                  <a:schemeClr val="accent2">
                    <a:lumMod val="75000"/>
                  </a:schemeClr>
                </a:solidFill>
                <a:latin typeface="細明體" panose="02020509000000000000" pitchFamily="49" charset="-120"/>
                <a:ea typeface="細明體" panose="02020509000000000000" pitchFamily="49" charset="-120"/>
              </a:rPr>
              <a:t>〈</a:t>
            </a:r>
            <a:r>
              <a:rPr lang="zh-TW" altLang="en-US" dirty="0">
                <a:solidFill>
                  <a:schemeClr val="accent2">
                    <a:lumMod val="75000"/>
                  </a:schemeClr>
                </a:solidFill>
                <a:latin typeface="細明體" panose="02020509000000000000" pitchFamily="49" charset="-120"/>
                <a:ea typeface="細明體" panose="02020509000000000000" pitchFamily="49" charset="-120"/>
              </a:rPr>
              <a:t>非中地</a:t>
            </a:r>
            <a:r>
              <a:rPr lang="en-US" altLang="zh-TW" dirty="0">
                <a:solidFill>
                  <a:schemeClr val="accent2">
                    <a:lumMod val="75000"/>
                  </a:schemeClr>
                </a:solidFill>
                <a:latin typeface="細明體" panose="02020509000000000000" pitchFamily="49" charset="-120"/>
                <a:ea typeface="細明體" panose="02020509000000000000" pitchFamily="49" charset="-120"/>
              </a:rPr>
              <a:t>〉</a:t>
            </a: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51419" y="4155680"/>
            <a:ext cx="6172200" cy="4806290"/>
          </a:xfrm>
        </p:spPr>
        <p:txBody>
          <a:bodyPr>
            <a:normAutofit fontScale="62500" lnSpcReduction="20000"/>
          </a:bodyPr>
          <a:lstStyle/>
          <a:p>
            <a:pPr marL="0" indent="0" algn="ctr">
              <a:buNone/>
            </a:pPr>
            <a:r>
              <a:rPr lang="zh-TW" altLang="en-US" dirty="0"/>
              <a:t>露台爬木梯換電燈膽失平衡　</a:t>
            </a:r>
            <a:endParaRPr lang="en-US" altLang="zh-TW" dirty="0" smtClean="0"/>
          </a:p>
          <a:p>
            <a:pPr marL="0" indent="0" algn="ctr">
              <a:buNone/>
            </a:pPr>
            <a:r>
              <a:rPr lang="zh-TW" altLang="en-US" dirty="0" smtClean="0"/>
              <a:t>裝修</a:t>
            </a:r>
            <a:r>
              <a:rPr lang="zh-TW" altLang="en-US" dirty="0"/>
              <a:t>工人墮樓</a:t>
            </a:r>
            <a:r>
              <a:rPr lang="zh-TW" altLang="en-US" dirty="0" smtClean="0"/>
              <a:t>亡 </a:t>
            </a:r>
            <a:r>
              <a:rPr lang="en-US" altLang="zh-TW" dirty="0" smtClean="0"/>
              <a:t>(2021-03-19)</a:t>
            </a:r>
            <a:endParaRPr lang="zh-TW" altLang="en-US" dirty="0"/>
          </a:p>
          <a:p>
            <a:pPr marL="0" indent="0" algn="ctr">
              <a:buNone/>
            </a:pPr>
            <a:endParaRPr lang="en-US" altLang="zh-TW" dirty="0" smtClean="0"/>
          </a:p>
          <a:p>
            <a:r>
              <a:rPr lang="zh-TW" altLang="en-US" dirty="0"/>
              <a:t>洪水橋發生奪命工業意外。今晨</a:t>
            </a:r>
            <a:r>
              <a:rPr lang="en-US" altLang="zh-TW" dirty="0"/>
              <a:t>(19</a:t>
            </a:r>
            <a:r>
              <a:rPr lang="zh-TW" altLang="en-US" dirty="0"/>
              <a:t>日</a:t>
            </a:r>
            <a:r>
              <a:rPr lang="en-US" altLang="zh-TW" dirty="0"/>
              <a:t>)11</a:t>
            </a:r>
            <a:r>
              <a:rPr lang="zh-TW" altLang="en-US" dirty="0"/>
              <a:t>時</a:t>
            </a:r>
            <a:r>
              <a:rPr lang="en-US" altLang="zh-TW" dirty="0"/>
              <a:t>42</a:t>
            </a:r>
            <a:r>
              <a:rPr lang="zh-TW" altLang="en-US" dirty="0"/>
              <a:t>分，洪元路</a:t>
            </a:r>
            <a:r>
              <a:rPr lang="en-US" altLang="zh-TW" dirty="0"/>
              <a:t>88</a:t>
            </a:r>
            <a:r>
              <a:rPr lang="zh-TW" altLang="en-US" dirty="0"/>
              <a:t>號一屋苑</a:t>
            </a:r>
            <a:r>
              <a:rPr lang="en-US" altLang="zh-TW" dirty="0"/>
              <a:t>6</a:t>
            </a:r>
            <a:r>
              <a:rPr lang="zh-TW" altLang="en-US" dirty="0"/>
              <a:t>樓一單位，一名姓黎</a:t>
            </a:r>
            <a:r>
              <a:rPr lang="en-US" altLang="zh-TW" dirty="0"/>
              <a:t>(36</a:t>
            </a:r>
            <a:r>
              <a:rPr lang="zh-TW" altLang="en-US" dirty="0"/>
              <a:t>歲</a:t>
            </a:r>
            <a:r>
              <a:rPr lang="en-US" altLang="zh-TW" dirty="0"/>
              <a:t>)</a:t>
            </a:r>
            <a:r>
              <a:rPr lang="zh-TW" altLang="en-US" dirty="0"/>
              <a:t>裝修工人在露台，爬上木梯更換電燈膽時，懷疑失平衡，身體越過圍欄飛墮地上，當場重創昏迷，奄奄一息。</a:t>
            </a:r>
          </a:p>
          <a:p>
            <a:r>
              <a:rPr lang="zh-TW" altLang="en-US" dirty="0" smtClean="0"/>
              <a:t>勞工</a:t>
            </a:r>
            <a:r>
              <a:rPr lang="zh-TW" altLang="en-US" dirty="0"/>
              <a:t>處回覆，指高度關注今日上午在元朗一個屋苑發生的一宗致命工作意外，意外中一名男工在一幢樓宇高層單位的露台站在梯子上工作期間，從梯子墮下並越過露台圍欄跌至地面，當場證實死亡。對於在意外中有工友身故，勞工處十分難過，並對其家屬致以深切慰問。發言人表示，在得知意外發生後，已即時派員到意外現場展開調查。並已向有關承建商發出「暫時停工通知書」，停止其在該單位內進行任何離地工作，直至信納承建商已採取措施消除有關危害，才可復工。</a:t>
            </a: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34</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8" name="圖片 7"/>
          <p:cNvPicPr>
            <a:picLocks noChangeAspect="1"/>
          </p:cNvPicPr>
          <p:nvPr/>
        </p:nvPicPr>
        <p:blipFill>
          <a:blip r:embed="rId3"/>
          <a:stretch>
            <a:fillRect/>
          </a:stretch>
        </p:blipFill>
        <p:spPr>
          <a:xfrm>
            <a:off x="2074945" y="1979135"/>
            <a:ext cx="2725148" cy="1944793"/>
          </a:xfrm>
          <a:prstGeom prst="rect">
            <a:avLst/>
          </a:prstGeom>
        </p:spPr>
      </p:pic>
    </p:spTree>
    <p:extLst>
      <p:ext uri="{BB962C8B-B14F-4D97-AF65-F5344CB8AC3E}">
        <p14:creationId xmlns:p14="http://schemas.microsoft.com/office/powerpoint/2010/main" val="1031131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normAutofit/>
          </a:bodyPr>
          <a:lstStyle/>
          <a:p>
            <a:r>
              <a:rPr lang="zh-TW" altLang="en-US" dirty="0">
                <a:solidFill>
                  <a:schemeClr val="accent2">
                    <a:lumMod val="75000"/>
                  </a:schemeClr>
                </a:solidFill>
                <a:latin typeface="細明體" panose="02020509000000000000" pitchFamily="49" charset="-120"/>
                <a:ea typeface="細明體" panose="02020509000000000000" pitchFamily="49" charset="-120"/>
              </a:rPr>
              <a:t>工業意外分享</a:t>
            </a:r>
            <a:r>
              <a:rPr lang="en-US" altLang="zh-TW" dirty="0">
                <a:solidFill>
                  <a:schemeClr val="accent2">
                    <a:lumMod val="75000"/>
                  </a:schemeClr>
                </a:solidFill>
                <a:latin typeface="細明體" panose="02020509000000000000" pitchFamily="49" charset="-120"/>
                <a:ea typeface="細明體" panose="02020509000000000000" pitchFamily="49" charset="-120"/>
              </a:rPr>
              <a:t>〈</a:t>
            </a:r>
            <a:r>
              <a:rPr lang="zh-TW" altLang="en-US" dirty="0">
                <a:solidFill>
                  <a:schemeClr val="accent2">
                    <a:lumMod val="75000"/>
                  </a:schemeClr>
                </a:solidFill>
                <a:latin typeface="細明體" panose="02020509000000000000" pitchFamily="49" charset="-120"/>
                <a:ea typeface="細明體" panose="02020509000000000000" pitchFamily="49" charset="-120"/>
              </a:rPr>
              <a:t>非中地</a:t>
            </a:r>
            <a:r>
              <a:rPr lang="en-US" altLang="zh-TW" dirty="0">
                <a:solidFill>
                  <a:schemeClr val="accent2">
                    <a:lumMod val="75000"/>
                  </a:schemeClr>
                </a:solidFill>
                <a:latin typeface="細明體" panose="02020509000000000000" pitchFamily="49" charset="-120"/>
                <a:ea typeface="細明體" panose="02020509000000000000" pitchFamily="49" charset="-120"/>
              </a:rPr>
              <a:t>〉</a:t>
            </a: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51419" y="4155680"/>
            <a:ext cx="6172200" cy="4100277"/>
          </a:xfrm>
        </p:spPr>
        <p:txBody>
          <a:bodyPr>
            <a:normAutofit fontScale="70000" lnSpcReduction="20000"/>
          </a:bodyPr>
          <a:lstStyle/>
          <a:p>
            <a:pPr marL="0" indent="0" algn="ctr">
              <a:buNone/>
            </a:pPr>
            <a:r>
              <a:rPr lang="zh-TW" altLang="en-US" dirty="0"/>
              <a:t>啟德地盤吊臂車鐵鍊鬆脫　</a:t>
            </a:r>
            <a:endParaRPr lang="en-US" altLang="zh-TW" dirty="0" smtClean="0"/>
          </a:p>
          <a:p>
            <a:pPr marL="0" indent="0" algn="ctr">
              <a:buNone/>
            </a:pPr>
            <a:r>
              <a:rPr lang="zh-TW" altLang="en-US" dirty="0" smtClean="0"/>
              <a:t>鐵板</a:t>
            </a:r>
            <a:r>
              <a:rPr lang="zh-TW" altLang="en-US" dirty="0"/>
              <a:t>墮下擊斃五旬男工</a:t>
            </a:r>
            <a:r>
              <a:rPr lang="zh-TW" altLang="en-US" dirty="0" smtClean="0"/>
              <a:t>人 </a:t>
            </a:r>
            <a:r>
              <a:rPr lang="en-US" altLang="zh-TW" dirty="0" smtClean="0"/>
              <a:t>(2021-04-14)</a:t>
            </a:r>
            <a:endParaRPr lang="zh-TW" altLang="en-US" dirty="0"/>
          </a:p>
          <a:p>
            <a:pPr marL="0" indent="0" algn="ctr">
              <a:buNone/>
            </a:pPr>
            <a:endParaRPr lang="en-US" altLang="zh-TW" dirty="0" smtClean="0"/>
          </a:p>
          <a:p>
            <a:r>
              <a:rPr lang="zh-TW" altLang="en-US" dirty="0"/>
              <a:t>啟德承豐道</a:t>
            </a:r>
            <a:r>
              <a:rPr lang="en-US" altLang="zh-TW" dirty="0"/>
              <a:t>33</a:t>
            </a:r>
            <a:r>
              <a:rPr lang="zh-TW" altLang="en-US" dirty="0"/>
              <a:t>號郵輪碼頭發生奪命工業意外。今（</a:t>
            </a:r>
            <a:r>
              <a:rPr lang="en-US" altLang="zh-TW" dirty="0"/>
              <a:t>14</a:t>
            </a:r>
            <a:r>
              <a:rPr lang="zh-TW" altLang="en-US" dirty="0"/>
              <a:t>日）下午</a:t>
            </a:r>
            <a:r>
              <a:rPr lang="en-US" altLang="zh-TW" dirty="0"/>
              <a:t>2</a:t>
            </a:r>
            <a:r>
              <a:rPr lang="zh-TW" altLang="en-US" dirty="0"/>
              <a:t>時，啟德郵輪碼頭一地盤內，一名</a:t>
            </a:r>
            <a:r>
              <a:rPr lang="en-US" altLang="zh-TW" dirty="0"/>
              <a:t>54</a:t>
            </a:r>
            <a:r>
              <a:rPr lang="zh-TW" altLang="en-US" dirty="0"/>
              <a:t>歲姓梁男工人在吊臂車吊運一批巨型鐵板期間，綑綁鐵板的鐵鍊突然鬆脫，</a:t>
            </a:r>
            <a:r>
              <a:rPr lang="en-US" altLang="zh-TW" dirty="0"/>
              <a:t>6</a:t>
            </a:r>
            <a:r>
              <a:rPr lang="zh-TW" altLang="en-US" dirty="0"/>
              <a:t>塊各約</a:t>
            </a:r>
            <a:r>
              <a:rPr lang="en-US" altLang="zh-TW" dirty="0"/>
              <a:t>1</a:t>
            </a:r>
            <a:r>
              <a:rPr lang="zh-TW" altLang="en-US" dirty="0"/>
              <a:t>米乘</a:t>
            </a:r>
            <a:r>
              <a:rPr lang="en-US" altLang="zh-TW" dirty="0"/>
              <a:t>3</a:t>
            </a:r>
            <a:r>
              <a:rPr lang="zh-TW" altLang="en-US" dirty="0"/>
              <a:t>米、厚</a:t>
            </a:r>
            <a:r>
              <a:rPr lang="en-US" altLang="zh-TW" dirty="0"/>
              <a:t>0.26</a:t>
            </a:r>
            <a:r>
              <a:rPr lang="zh-TW" altLang="en-US" dirty="0"/>
              <a:t>米、重</a:t>
            </a:r>
            <a:r>
              <a:rPr lang="en-US" altLang="zh-TW" dirty="0"/>
              <a:t>600</a:t>
            </a:r>
            <a:r>
              <a:rPr lang="zh-TW" altLang="en-US" dirty="0"/>
              <a:t>公斤的鐵板，擊中男工人。男工人從貨車墮地，頭及腳傷昏迷，其他工友見狀報警。男工人由救護車送往聯合醫院，惟其後搶救不治。勞工處表示，接報後已即時派員到現場，現正調查意外原因。</a:t>
            </a:r>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35</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6" name="圖片 5"/>
          <p:cNvPicPr>
            <a:picLocks noChangeAspect="1"/>
          </p:cNvPicPr>
          <p:nvPr/>
        </p:nvPicPr>
        <p:blipFill>
          <a:blip r:embed="rId3"/>
          <a:stretch>
            <a:fillRect/>
          </a:stretch>
        </p:blipFill>
        <p:spPr>
          <a:xfrm>
            <a:off x="1630696" y="1536915"/>
            <a:ext cx="3596607" cy="2399585"/>
          </a:xfrm>
          <a:prstGeom prst="rect">
            <a:avLst/>
          </a:prstGeom>
        </p:spPr>
      </p:pic>
    </p:spTree>
    <p:extLst>
      <p:ext uri="{BB962C8B-B14F-4D97-AF65-F5344CB8AC3E}">
        <p14:creationId xmlns:p14="http://schemas.microsoft.com/office/powerpoint/2010/main" val="3323781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normAutofit/>
          </a:bodyPr>
          <a:lstStyle/>
          <a:p>
            <a:r>
              <a:rPr lang="zh-TW" altLang="en-US" dirty="0">
                <a:solidFill>
                  <a:schemeClr val="accent2">
                    <a:lumMod val="75000"/>
                  </a:schemeClr>
                </a:solidFill>
                <a:latin typeface="細明體" panose="02020509000000000000" pitchFamily="49" charset="-120"/>
                <a:ea typeface="細明體" panose="02020509000000000000" pitchFamily="49" charset="-120"/>
              </a:rPr>
              <a:t>工業意外分享</a:t>
            </a:r>
            <a:r>
              <a:rPr lang="en-US" altLang="zh-TW" dirty="0">
                <a:solidFill>
                  <a:schemeClr val="accent2">
                    <a:lumMod val="75000"/>
                  </a:schemeClr>
                </a:solidFill>
                <a:latin typeface="細明體" panose="02020509000000000000" pitchFamily="49" charset="-120"/>
                <a:ea typeface="細明體" panose="02020509000000000000" pitchFamily="49" charset="-120"/>
              </a:rPr>
              <a:t>〈</a:t>
            </a:r>
            <a:r>
              <a:rPr lang="zh-TW" altLang="en-US" dirty="0">
                <a:solidFill>
                  <a:schemeClr val="accent2">
                    <a:lumMod val="75000"/>
                  </a:schemeClr>
                </a:solidFill>
                <a:latin typeface="細明體" panose="02020509000000000000" pitchFamily="49" charset="-120"/>
                <a:ea typeface="細明體" panose="02020509000000000000" pitchFamily="49" charset="-120"/>
              </a:rPr>
              <a:t>非中地</a:t>
            </a:r>
            <a:r>
              <a:rPr lang="en-US" altLang="zh-TW" dirty="0">
                <a:solidFill>
                  <a:schemeClr val="accent2">
                    <a:lumMod val="75000"/>
                  </a:schemeClr>
                </a:solidFill>
                <a:latin typeface="細明體" panose="02020509000000000000" pitchFamily="49" charset="-120"/>
                <a:ea typeface="細明體" panose="02020509000000000000" pitchFamily="49" charset="-120"/>
              </a:rPr>
              <a:t>〉</a:t>
            </a: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51419" y="4155680"/>
            <a:ext cx="6172200" cy="4806290"/>
          </a:xfrm>
        </p:spPr>
        <p:txBody>
          <a:bodyPr>
            <a:normAutofit fontScale="77500" lnSpcReduction="20000"/>
          </a:bodyPr>
          <a:lstStyle/>
          <a:p>
            <a:pPr marL="0" indent="0" algn="ctr">
              <a:buNone/>
            </a:pPr>
            <a:r>
              <a:rPr lang="zh-TW" altLang="en-US" dirty="0"/>
              <a:t>露台爬木梯換電燈膽失平衡　</a:t>
            </a:r>
            <a:endParaRPr lang="en-US" altLang="zh-TW" dirty="0" smtClean="0"/>
          </a:p>
          <a:p>
            <a:pPr marL="0" indent="0" algn="ctr">
              <a:buNone/>
            </a:pPr>
            <a:endParaRPr lang="en-US" altLang="zh-TW" dirty="0" smtClean="0"/>
          </a:p>
          <a:p>
            <a:pPr marL="0" indent="0" algn="ctr">
              <a:buNone/>
            </a:pPr>
            <a:r>
              <a:rPr lang="zh-TW" altLang="en-US" dirty="0"/>
              <a:t>九肚山地盤</a:t>
            </a:r>
            <a:r>
              <a:rPr lang="en-US" altLang="zh-TW" dirty="0"/>
              <a:t>3</a:t>
            </a:r>
            <a:r>
              <a:rPr lang="zh-TW" altLang="en-US" dirty="0"/>
              <a:t>男工搬雲石墮</a:t>
            </a:r>
            <a:r>
              <a:rPr lang="zh-TW" altLang="en-US" dirty="0" smtClean="0"/>
              <a:t>𨋢 </a:t>
            </a:r>
            <a:r>
              <a:rPr lang="en-US" altLang="zh-TW" dirty="0" smtClean="0"/>
              <a:t>(2021-04-15)</a:t>
            </a:r>
            <a:endParaRPr lang="zh-TW" altLang="en-US" dirty="0"/>
          </a:p>
          <a:p>
            <a:pPr marL="0" indent="0" algn="ctr">
              <a:buNone/>
            </a:pPr>
            <a:endParaRPr lang="en-US" altLang="zh-TW" dirty="0" smtClean="0"/>
          </a:p>
          <a:p>
            <a:r>
              <a:rPr lang="zh-TW" altLang="en-US" dirty="0"/>
              <a:t>今（</a:t>
            </a:r>
            <a:r>
              <a:rPr lang="en-US" altLang="zh-TW" dirty="0"/>
              <a:t>15</a:t>
            </a:r>
            <a:r>
              <a:rPr lang="zh-TW" altLang="en-US" dirty="0"/>
              <a:t>日）下午</a:t>
            </a:r>
            <a:r>
              <a:rPr lang="en-US" altLang="zh-TW" dirty="0"/>
              <a:t>1</a:t>
            </a:r>
            <a:r>
              <a:rPr lang="zh-TW" altLang="en-US" dirty="0"/>
              <a:t>時許，九肚山麗坪路</a:t>
            </a:r>
            <a:r>
              <a:rPr lang="en-US" altLang="zh-TW" dirty="0"/>
              <a:t>18</a:t>
            </a:r>
            <a:r>
              <a:rPr lang="zh-TW" altLang="en-US" dirty="0"/>
              <a:t>號的「名日．九肚山」地盤，</a:t>
            </a:r>
            <a:r>
              <a:rPr lang="en-US" altLang="zh-TW" dirty="0"/>
              <a:t>3</a:t>
            </a:r>
            <a:r>
              <a:rPr lang="zh-TW" altLang="en-US" dirty="0"/>
              <a:t>名工人於升降機搬運</a:t>
            </a:r>
            <a:r>
              <a:rPr lang="en-US" altLang="zh-TW" dirty="0"/>
              <a:t>20</a:t>
            </a:r>
            <a:r>
              <a:rPr lang="zh-TW" altLang="en-US" dirty="0"/>
              <a:t>塊重約</a:t>
            </a:r>
            <a:r>
              <a:rPr lang="en-US" altLang="zh-TW" dirty="0"/>
              <a:t>800</a:t>
            </a:r>
            <a:r>
              <a:rPr lang="zh-TW" altLang="en-US" dirty="0"/>
              <a:t>公斤的雲石期間，該升降機懷疑突然下降約</a:t>
            </a:r>
            <a:r>
              <a:rPr lang="en-US" altLang="zh-TW" dirty="0"/>
              <a:t>3</a:t>
            </a:r>
            <a:r>
              <a:rPr lang="zh-TW" altLang="en-US" dirty="0"/>
              <a:t>米，</a:t>
            </a:r>
            <a:r>
              <a:rPr lang="en-US" altLang="zh-TW" dirty="0"/>
              <a:t>3</a:t>
            </a:r>
            <a:r>
              <a:rPr lang="zh-TW" altLang="en-US" dirty="0"/>
              <a:t>人被雲石壓到，動彈不得，其他工友見狀立即報警求助。消防趕抵現場協助救出傷者，</a:t>
            </a:r>
            <a:r>
              <a:rPr lang="en-US" altLang="zh-TW" dirty="0"/>
              <a:t>3</a:t>
            </a:r>
            <a:r>
              <a:rPr lang="zh-TW" altLang="en-US" dirty="0"/>
              <a:t>人清醒被送往威爾斯親王醫院治理。經初步調查，案件列工業意</a:t>
            </a:r>
            <a:r>
              <a:rPr lang="zh-TW" altLang="en-US" dirty="0" smtClean="0"/>
              <a:t>外。</a:t>
            </a:r>
            <a:endParaRPr lang="zh-TW" altLang="en-US" dirty="0"/>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36</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6" name="圖片 5"/>
          <p:cNvPicPr>
            <a:picLocks noChangeAspect="1"/>
          </p:cNvPicPr>
          <p:nvPr/>
        </p:nvPicPr>
        <p:blipFill>
          <a:blip r:embed="rId3"/>
          <a:stretch>
            <a:fillRect/>
          </a:stretch>
        </p:blipFill>
        <p:spPr>
          <a:xfrm>
            <a:off x="864096" y="1630575"/>
            <a:ext cx="5229200" cy="2941425"/>
          </a:xfrm>
          <a:prstGeom prst="rect">
            <a:avLst/>
          </a:prstGeom>
        </p:spPr>
      </p:pic>
    </p:spTree>
    <p:extLst>
      <p:ext uri="{BB962C8B-B14F-4D97-AF65-F5344CB8AC3E}">
        <p14:creationId xmlns:p14="http://schemas.microsoft.com/office/powerpoint/2010/main" val="36756495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矩形 14"/>
          <p:cNvSpPr/>
          <p:nvPr/>
        </p:nvSpPr>
        <p:spPr>
          <a:xfrm>
            <a:off x="1041403" y="1619672"/>
            <a:ext cx="4828975" cy="400110"/>
          </a:xfrm>
          <a:prstGeom prst="rect">
            <a:avLst/>
          </a:prstGeom>
          <a:solidFill>
            <a:schemeClr val="accent1">
              <a:lumMod val="40000"/>
              <a:lumOff val="60000"/>
            </a:schemeClr>
          </a:solidFill>
          <a:ln>
            <a:solidFill>
              <a:schemeClr val="accent1">
                <a:lumMod val="40000"/>
                <a:lumOff val="60000"/>
              </a:schemeClr>
            </a:solidFill>
          </a:ln>
          <a:effectLst/>
        </p:spPr>
        <p:txBody>
          <a:bodyPr wrap="square">
            <a:spAutoFit/>
          </a:bodyPr>
          <a:lstStyle/>
          <a:p>
            <a:pPr algn="ctr"/>
            <a:r>
              <a:rPr lang="zh-TW" altLang="en-US"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有獎問答環節</a:t>
            </a:r>
          </a:p>
        </p:txBody>
      </p:sp>
      <p:sp>
        <p:nvSpPr>
          <p:cNvPr id="16" name="矩形 15"/>
          <p:cNvSpPr/>
          <p:nvPr/>
        </p:nvSpPr>
        <p:spPr>
          <a:xfrm>
            <a:off x="1041403" y="2150731"/>
            <a:ext cx="4828975" cy="461665"/>
          </a:xfrm>
          <a:prstGeom prst="rect">
            <a:avLst/>
          </a:prstGeom>
          <a:noFill/>
        </p:spPr>
        <p:txBody>
          <a:bodyPr wrap="square" lIns="0" tIns="0" rIns="0" bIns="0">
            <a:spAutoFit/>
          </a:bodyPr>
          <a:lstStyle/>
          <a:p>
            <a:r>
              <a:rPr lang="zh-TW" altLang="en-US" sz="1500" b="1" dirty="0">
                <a:solidFill>
                  <a:schemeClr val="accent2">
                    <a:lumMod val="75000"/>
                  </a:schemeClr>
                </a:solidFill>
                <a:latin typeface="+mn-ea"/>
              </a:rPr>
              <a:t>任何中地及分判員工皆可參加，請將答案交予項目安全人員，答中而被抽中將可獲得豐富獎品。</a:t>
            </a:r>
            <a:endParaRPr lang="zh-HK" altLang="en-US" sz="1500" b="1" dirty="0">
              <a:solidFill>
                <a:schemeClr val="accent2">
                  <a:lumMod val="75000"/>
                </a:schemeClr>
              </a:solidFill>
              <a:latin typeface="+mn-ea"/>
            </a:endParaRPr>
          </a:p>
        </p:txBody>
      </p:sp>
      <p:sp>
        <p:nvSpPr>
          <p:cNvPr id="17" name="矩形 16"/>
          <p:cNvSpPr/>
          <p:nvPr/>
        </p:nvSpPr>
        <p:spPr>
          <a:xfrm>
            <a:off x="1040904" y="2861227"/>
            <a:ext cx="5102740" cy="3647152"/>
          </a:xfrm>
          <a:prstGeom prst="rect">
            <a:avLst/>
          </a:prstGeom>
        </p:spPr>
        <p:txBody>
          <a:bodyPr wrap="square" lIns="0" tIns="0" rIns="0" bIns="0">
            <a:spAutoFit/>
          </a:bodyPr>
          <a:lstStyle/>
          <a:p>
            <a:pPr marL="266700" indent="-266700">
              <a:buAutoNum type="arabicPeriod"/>
            </a:pPr>
            <a:r>
              <a:rPr lang="zh-TW" altLang="en-US"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接種</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2019</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冠狀病毒病疫苗有多少間社區疫苗接種中心？</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pPr marL="266700" indent="-266700"/>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a</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19</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b)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29</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c)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39</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pPr marL="266700" indent="-266700"/>
            <a:endParaRPr lang="en-US" altLang="zh-HK"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pPr marL="266700" indent="-266700"/>
            <a:endParaRPr lang="en-US" altLang="zh-HK"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pPr marL="266700" indent="-266700"/>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2.  </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優先</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接種組</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別</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有多少個？</a:t>
            </a:r>
          </a:p>
          <a:p>
            <a:pPr marL="539750" indent="-273050">
              <a:buFont typeface="+mj-lt"/>
              <a:buAutoNum type="alphaLcParenR"/>
            </a:pP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10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b)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15    c</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20</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pPr marL="539750" indent="-273050">
              <a:buFont typeface="+mj-lt"/>
              <a:buAutoNum type="alphaLcParenR"/>
            </a:pP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pPr marL="539750" indent="-273050">
              <a:buFont typeface="+mj-lt"/>
              <a:buAutoNum type="alphaLcParenR"/>
            </a:pP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3</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lang="zh-HK"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於</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社區</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疫苗接種中心</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接種</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2019</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冠狀病毒病疫苗收費多少？</a:t>
            </a:r>
          </a:p>
          <a:p>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a)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$240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b)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$120</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c) </a:t>
            </a:r>
            <a:r>
              <a:rPr lang="zh-TW" altLang="en-US" sz="1600" b="1"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免費</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539750" indent="-273050">
              <a:buFont typeface="+mj-lt"/>
              <a:buAutoNum type="alphaLcParenR"/>
            </a:pPr>
            <a:endParaRPr lang="en-US" altLang="zh-TW" sz="1500" dirty="0">
              <a:latin typeface="+mj-ea"/>
            </a:endParaRPr>
          </a:p>
          <a:p>
            <a:pPr marL="539750" indent="-273050">
              <a:buFont typeface="+mj-lt"/>
              <a:buAutoNum type="alphaLcParenR"/>
            </a:pPr>
            <a:endParaRPr lang="en-US" altLang="zh-TW" sz="1500" dirty="0">
              <a:latin typeface="+mj-ea"/>
            </a:endParaRPr>
          </a:p>
          <a:p>
            <a:pPr marL="539750" indent="-273050">
              <a:buFont typeface="+mj-lt"/>
              <a:buAutoNum type="alphaLcParenR"/>
            </a:pPr>
            <a:endParaRPr lang="zh-TW" altLang="en-US" sz="1500" dirty="0">
              <a:latin typeface="+mj-ea"/>
            </a:endParaRPr>
          </a:p>
        </p:txBody>
      </p:sp>
      <p:sp>
        <p:nvSpPr>
          <p:cNvPr id="20" name="矩形 19"/>
          <p:cNvSpPr/>
          <p:nvPr/>
        </p:nvSpPr>
        <p:spPr>
          <a:xfrm>
            <a:off x="404665" y="7365258"/>
            <a:ext cx="6192687" cy="276999"/>
          </a:xfrm>
          <a:prstGeom prst="rect">
            <a:avLst/>
          </a:prstGeom>
        </p:spPr>
        <p:txBody>
          <a:bodyPr wrap="square" lIns="0" tIns="0" rIns="0" bIns="0">
            <a:spAutoFit/>
          </a:bodyPr>
          <a:lstStyle/>
          <a:p>
            <a:pPr algn="ctr"/>
            <a:r>
              <a:rPr lang="en-US" altLang="zh-TW" b="1" dirty="0">
                <a:solidFill>
                  <a:schemeClr val="accent2">
                    <a:lumMod val="75000"/>
                  </a:schemeClr>
                </a:solidFill>
                <a:latin typeface="+mn-ea"/>
              </a:rPr>
              <a:t>--------------------------</a:t>
            </a:r>
            <a:r>
              <a:rPr lang="zh-TW" altLang="en-US" sz="1600" b="1" dirty="0">
                <a:solidFill>
                  <a:schemeClr val="accent2">
                    <a:lumMod val="75000"/>
                  </a:schemeClr>
                </a:solidFill>
                <a:latin typeface="+mn-ea"/>
              </a:rPr>
              <a:t>全</a:t>
            </a:r>
            <a:r>
              <a:rPr lang="zh-TW" altLang="en-US" sz="1600" b="1" dirty="0">
                <a:solidFill>
                  <a:schemeClr val="accent2">
                    <a:lumMod val="75000"/>
                  </a:schemeClr>
                </a:solidFill>
                <a:latin typeface="+mn-ea"/>
                <a:cs typeface="CHei3HK-Bold"/>
              </a:rPr>
              <a:t>刊</a:t>
            </a:r>
            <a:r>
              <a:rPr lang="zh-TW" altLang="en-US" sz="1600" b="1" dirty="0">
                <a:solidFill>
                  <a:schemeClr val="accent2">
                    <a:lumMod val="75000"/>
                  </a:schemeClr>
                </a:solidFill>
                <a:latin typeface="+mn-ea"/>
              </a:rPr>
              <a:t>完</a:t>
            </a:r>
            <a:r>
              <a:rPr lang="en-US" altLang="zh-TW" b="1" dirty="0">
                <a:solidFill>
                  <a:schemeClr val="accent2">
                    <a:lumMod val="75000"/>
                  </a:schemeClr>
                </a:solidFill>
                <a:latin typeface="+mn-ea"/>
              </a:rPr>
              <a:t>----------------------------</a:t>
            </a:r>
            <a:endParaRPr lang="en-US" altLang="zh-HK" b="1" dirty="0">
              <a:solidFill>
                <a:schemeClr val="accent2">
                  <a:lumMod val="75000"/>
                </a:schemeClr>
              </a:solidFill>
              <a:latin typeface="+mn-ea"/>
            </a:endParaRPr>
          </a:p>
        </p:txBody>
      </p:sp>
      <p:sp>
        <p:nvSpPr>
          <p:cNvPr id="23" name="矩形 22"/>
          <p:cNvSpPr/>
          <p:nvPr/>
        </p:nvSpPr>
        <p:spPr>
          <a:xfrm>
            <a:off x="764704" y="8028384"/>
            <a:ext cx="5256584" cy="523220"/>
          </a:xfrm>
          <a:prstGeom prst="rect">
            <a:avLst/>
          </a:prstGeom>
          <a:ln>
            <a:solidFill>
              <a:schemeClr val="accent1"/>
            </a:solidFill>
          </a:ln>
          <a:scene3d>
            <a:camera prst="orthographicFront"/>
            <a:lightRig rig="threePt" dir="t"/>
          </a:scene3d>
          <a:sp3d>
            <a:bevelT/>
          </a:sp3d>
        </p:spPr>
        <p:txBody>
          <a:bodyPr wrap="square">
            <a:spAutoFit/>
          </a:bodyPr>
          <a:lstStyle/>
          <a:p>
            <a:pPr>
              <a:tabLst>
                <a:tab pos="717550" algn="l"/>
                <a:tab pos="895350" algn="l"/>
              </a:tabLst>
            </a:pPr>
            <a:r>
              <a:rPr lang="zh-TW" altLang="en-US" sz="1400" b="1" dirty="0">
                <a:solidFill>
                  <a:schemeClr val="accent2">
                    <a:lumMod val="75000"/>
                  </a:schemeClr>
                </a:solidFill>
                <a:latin typeface="黑体" panose="02010609060101010101" pitchFamily="49" charset="-122"/>
                <a:ea typeface="黑体" panose="02010609060101010101" pitchFamily="49" charset="-122"/>
              </a:rPr>
              <a:t>參考資料</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smtClean="0">
                <a:solidFill>
                  <a:schemeClr val="accent2">
                    <a:lumMod val="75000"/>
                  </a:schemeClr>
                </a:solidFill>
                <a:latin typeface="黑体" panose="02010609060101010101" pitchFamily="49" charset="-122"/>
                <a:ea typeface="黑体" panose="02010609060101010101" pitchFamily="49" charset="-122"/>
              </a:rPr>
              <a:t>勞工</a:t>
            </a:r>
            <a:r>
              <a:rPr lang="zh-TW" altLang="en-US" sz="1400" b="1" dirty="0">
                <a:solidFill>
                  <a:schemeClr val="accent2">
                    <a:lumMod val="75000"/>
                  </a:schemeClr>
                </a:solidFill>
                <a:latin typeface="黑体" panose="02010609060101010101" pitchFamily="49" charset="-122"/>
                <a:ea typeface="黑体" panose="02010609060101010101" pitchFamily="49" charset="-122"/>
              </a:rPr>
              <a:t>處</a:t>
            </a:r>
            <a:r>
              <a:rPr lang="en-US" altLang="zh-TW" sz="1400" b="1" dirty="0" smtClean="0">
                <a:solidFill>
                  <a:schemeClr val="accent2">
                    <a:lumMod val="75000"/>
                  </a:schemeClr>
                </a:solidFill>
                <a:latin typeface="黑体" panose="02010609060101010101" pitchFamily="49" charset="-122"/>
                <a:ea typeface="黑体" panose="02010609060101010101" pitchFamily="49" charset="-122"/>
              </a:rPr>
              <a:t>/</a:t>
            </a:r>
            <a:r>
              <a:rPr lang="zh-TW" altLang="en-US" sz="1400" b="1" dirty="0" smtClean="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職業安全健康局</a:t>
            </a:r>
            <a:r>
              <a:rPr lang="en-US" altLang="zh-TW" sz="1400" b="1" dirty="0" smtClean="0">
                <a:solidFill>
                  <a:schemeClr val="accent2">
                    <a:lumMod val="75000"/>
                  </a:schemeClr>
                </a:solidFill>
                <a:latin typeface="黑体" panose="02010609060101010101" pitchFamily="49" charset="-122"/>
                <a:ea typeface="黑体" panose="02010609060101010101" pitchFamily="49" charset="-122"/>
              </a:rPr>
              <a:t>/ </a:t>
            </a:r>
            <a:r>
              <a:rPr lang="zh-TW" altLang="en-US" sz="1400" b="1" dirty="0" smtClean="0">
                <a:solidFill>
                  <a:schemeClr val="accent2">
                    <a:lumMod val="75000"/>
                  </a:schemeClr>
                </a:solidFill>
                <a:latin typeface="黑体" panose="02010609060101010101" pitchFamily="49" charset="-122"/>
                <a:ea typeface="黑体" panose="02010609060101010101" pitchFamily="49" charset="-122"/>
              </a:rPr>
              <a:t>建造</a:t>
            </a:r>
            <a:r>
              <a:rPr lang="zh-TW" altLang="en-US" sz="1400" b="1" dirty="0">
                <a:solidFill>
                  <a:schemeClr val="accent2">
                    <a:lumMod val="75000"/>
                  </a:schemeClr>
                </a:solidFill>
                <a:latin typeface="黑体" panose="02010609060101010101" pitchFamily="49" charset="-122"/>
                <a:ea typeface="黑体" panose="02010609060101010101" pitchFamily="49" charset="-122"/>
              </a:rPr>
              <a:t>業議會</a:t>
            </a:r>
            <a:r>
              <a:rPr lang="en-US" altLang="zh-TW" sz="1400" b="1" dirty="0" smtClean="0">
                <a:solidFill>
                  <a:schemeClr val="accent2">
                    <a:lumMod val="75000"/>
                  </a:schemeClr>
                </a:solidFill>
                <a:latin typeface="黑体" panose="02010609060101010101" pitchFamily="49" charset="-122"/>
                <a:ea typeface="黑体" panose="02010609060101010101" pitchFamily="49" charset="-122"/>
              </a:rPr>
              <a:t>/</a:t>
            </a:r>
            <a:r>
              <a:rPr lang="zh-TW" altLang="en-US" sz="1400" b="1" dirty="0" smtClean="0">
                <a:solidFill>
                  <a:schemeClr val="accent2">
                    <a:lumMod val="75000"/>
                  </a:schemeClr>
                </a:solidFill>
                <a:latin typeface="黑体" panose="02010609060101010101" pitchFamily="49" charset="-122"/>
                <a:ea typeface="黑体" panose="02010609060101010101" pitchFamily="49" charset="-122"/>
              </a:rPr>
              <a:t> 東方</a:t>
            </a:r>
            <a:r>
              <a:rPr lang="zh-TW" altLang="en-US" sz="1400" b="1" dirty="0">
                <a:solidFill>
                  <a:schemeClr val="accent2">
                    <a:lumMod val="75000"/>
                  </a:schemeClr>
                </a:solidFill>
                <a:latin typeface="黑体" panose="02010609060101010101" pitchFamily="49" charset="-122"/>
                <a:ea typeface="黑体" panose="02010609060101010101" pitchFamily="49" charset="-122"/>
              </a:rPr>
              <a:t>日報</a:t>
            </a:r>
            <a:endParaRPr lang="en-US" altLang="zh-TW" sz="1400" b="1" dirty="0">
              <a:solidFill>
                <a:schemeClr val="accent2">
                  <a:lumMod val="75000"/>
                </a:schemeClr>
              </a:solidFill>
              <a:latin typeface="黑体" panose="02010609060101010101" pitchFamily="49" charset="-122"/>
              <a:ea typeface="黑体" panose="02010609060101010101" pitchFamily="49" charset="-122"/>
            </a:endParaRPr>
          </a:p>
          <a:p>
            <a:pPr>
              <a:tabLst>
                <a:tab pos="717550" algn="l"/>
                <a:tab pos="895350" algn="l"/>
              </a:tabLst>
            </a:pPr>
            <a:r>
              <a:rPr lang="zh-TW" altLang="en-US" sz="1400" b="1" dirty="0">
                <a:solidFill>
                  <a:schemeClr val="accent2">
                    <a:lumMod val="75000"/>
                  </a:schemeClr>
                </a:solidFill>
                <a:latin typeface="黑体" panose="02010609060101010101" pitchFamily="49" charset="-122"/>
                <a:ea typeface="黑体" panose="02010609060101010101" pitchFamily="49" charset="-122"/>
              </a:rPr>
              <a:t>製作</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中地安全組</a:t>
            </a:r>
            <a:endParaRPr lang="en-US" sz="1400" b="1" i="1" dirty="0">
              <a:solidFill>
                <a:schemeClr val="accent2">
                  <a:lumMod val="75000"/>
                </a:schemeClr>
              </a:solidFill>
              <a:latin typeface="黑体" panose="02010609060101010101" pitchFamily="49" charset="-122"/>
              <a:ea typeface="黑体" panose="02010609060101010101" pitchFamily="49" charset="-122"/>
            </a:endParaRP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37</a:t>
            </a:fld>
            <a:endParaRPr lang="zh-HK" altLang="en-US"/>
          </a:p>
        </p:txBody>
      </p:sp>
      <p:sp>
        <p:nvSpPr>
          <p:cNvPr id="12" name="矩形 11">
            <a:extLst>
              <a:ext uri="{FF2B5EF4-FFF2-40B4-BE49-F238E27FC236}">
                <a16:creationId xmlns:a16="http://schemas.microsoft.com/office/drawing/2014/main" xmlns="" id="{8CAEB178-CFEF-4BD9-8939-8171DDC2C0B3}"/>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Tree>
    <p:extLst>
      <p:ext uri="{BB962C8B-B14F-4D97-AF65-F5344CB8AC3E}">
        <p14:creationId xmlns:p14="http://schemas.microsoft.com/office/powerpoint/2010/main" val="192080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F17DAFC-9CBD-8843-9556-B3D010EC9A93}"/>
              </a:ext>
            </a:extLst>
          </p:cNvPr>
          <p:cNvSpPr>
            <a:spLocks noGrp="1"/>
          </p:cNvSpPr>
          <p:nvPr>
            <p:ph type="sldNum" sz="quarter" idx="12"/>
          </p:nvPr>
        </p:nvSpPr>
        <p:spPr/>
        <p:txBody>
          <a:bodyPr/>
          <a:lstStyle/>
          <a:p>
            <a:fld id="{0B127B2A-2C29-40FB-ADFA-04F7040A959F}" type="slidenum">
              <a:rPr lang="zh-HK" altLang="en-US" smtClean="0"/>
              <a:pPr/>
              <a:t>4</a:t>
            </a:fld>
            <a:endParaRPr lang="zh-HK" altLang="en-US"/>
          </a:p>
        </p:txBody>
      </p:sp>
      <p:sp>
        <p:nvSpPr>
          <p:cNvPr id="6" name="標題 1">
            <a:extLst>
              <a:ext uri="{FF2B5EF4-FFF2-40B4-BE49-F238E27FC236}">
                <a16:creationId xmlns:a16="http://schemas.microsoft.com/office/drawing/2014/main" xmlns="" id="{25FC711E-5E28-0C4B-B58C-56784DD5D460}"/>
              </a:ext>
            </a:extLst>
          </p:cNvPr>
          <p:cNvSpPr txBox="1">
            <a:spLocks/>
          </p:cNvSpPr>
          <p:nvPr/>
        </p:nvSpPr>
        <p:spPr>
          <a:xfrm>
            <a:off x="342900" y="623430"/>
            <a:ext cx="6172200" cy="9242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97100" lvl="1" algn="ctr">
              <a:lnSpc>
                <a:spcPct val="150000"/>
              </a:lnSpc>
              <a:buSzPts val="1400"/>
            </a:pPr>
            <a:r>
              <a:rPr lang="zh-TW" altLang="en-US" sz="3100" b="1" dirty="0">
                <a:solidFill>
                  <a:schemeClr val="accent2">
                    <a:lumMod val="75000"/>
                  </a:schemeClr>
                </a:solidFill>
                <a:latin typeface="+mj-ea"/>
                <a:cs typeface="Times New Roman"/>
              </a:rPr>
              <a:t>疫苗</a:t>
            </a:r>
            <a:r>
              <a:rPr lang="zh-TW" altLang="en-US" sz="3100" b="1" dirty="0" smtClean="0">
                <a:solidFill>
                  <a:schemeClr val="accent2">
                    <a:lumMod val="75000"/>
                  </a:schemeClr>
                </a:solidFill>
                <a:latin typeface="+mj-ea"/>
                <a:cs typeface="Times New Roman"/>
              </a:rPr>
              <a:t>接種  安心</a:t>
            </a:r>
            <a:r>
              <a:rPr lang="zh-TW" altLang="en-US" sz="3100" b="1" dirty="0">
                <a:solidFill>
                  <a:schemeClr val="accent2">
                    <a:lumMod val="75000"/>
                  </a:schemeClr>
                </a:solidFill>
                <a:latin typeface="+mj-ea"/>
                <a:cs typeface="Times New Roman"/>
              </a:rPr>
              <a:t>上班</a:t>
            </a:r>
            <a:endParaRPr lang="en-US" altLang="zh-TW" sz="3100" b="1" dirty="0">
              <a:solidFill>
                <a:schemeClr val="accent2">
                  <a:lumMod val="75000"/>
                </a:schemeClr>
              </a:solidFill>
              <a:latin typeface="+mj-ea"/>
              <a:cs typeface="Times New Roman"/>
            </a:endParaRPr>
          </a:p>
        </p:txBody>
      </p:sp>
      <p:sp>
        <p:nvSpPr>
          <p:cNvPr id="7" name="標題 1">
            <a:extLst>
              <a:ext uri="{FF2B5EF4-FFF2-40B4-BE49-F238E27FC236}">
                <a16:creationId xmlns:a16="http://schemas.microsoft.com/office/drawing/2014/main" xmlns="" id="{F70641FF-0340-4BB7-913D-1E22540F54F4}"/>
              </a:ext>
            </a:extLst>
          </p:cNvPr>
          <p:cNvSpPr txBox="1">
            <a:spLocks/>
          </p:cNvSpPr>
          <p:nvPr/>
        </p:nvSpPr>
        <p:spPr>
          <a:xfrm>
            <a:off x="342900" y="1763688"/>
            <a:ext cx="6172200" cy="924233"/>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latin typeface="+mn-ea"/>
                <a:ea typeface="+mn-ea"/>
              </a:rPr>
              <a:t>完成接種</a:t>
            </a:r>
            <a:r>
              <a:rPr lang="en-US" altLang="zh-TW" b="1" dirty="0">
                <a:latin typeface="+mn-ea"/>
                <a:ea typeface="+mn-ea"/>
              </a:rPr>
              <a:t>2019</a:t>
            </a:r>
            <a:r>
              <a:rPr lang="zh-TW" altLang="en-US" b="1" dirty="0">
                <a:latin typeface="+mn-ea"/>
                <a:ea typeface="+mn-ea"/>
              </a:rPr>
              <a:t>冠狀病毒病第二劑疫苗後再過</a:t>
            </a:r>
            <a:r>
              <a:rPr lang="en-US" altLang="zh-TW" b="1" dirty="0">
                <a:latin typeface="+mn-ea"/>
                <a:ea typeface="+mn-ea"/>
              </a:rPr>
              <a:t>14</a:t>
            </a:r>
            <a:r>
              <a:rPr lang="zh-TW" altLang="en-US" b="1" dirty="0">
                <a:latin typeface="+mn-ea"/>
                <a:ea typeface="+mn-ea"/>
              </a:rPr>
              <a:t>天可被視為已符合工地定期檢測的要求</a:t>
            </a:r>
          </a:p>
        </p:txBody>
      </p:sp>
      <p:sp>
        <p:nvSpPr>
          <p:cNvPr id="8" name="矩形 7">
            <a:extLst>
              <a:ext uri="{FF2B5EF4-FFF2-40B4-BE49-F238E27FC236}">
                <a16:creationId xmlns:a16="http://schemas.microsoft.com/office/drawing/2014/main" xmlns="" id="{F4A16BC9-378F-4F37-B4F2-A439D762FAA7}"/>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9" name="圖片 8"/>
          <p:cNvPicPr>
            <a:picLocks noChangeAspect="1"/>
          </p:cNvPicPr>
          <p:nvPr/>
        </p:nvPicPr>
        <p:blipFill>
          <a:blip r:embed="rId2"/>
          <a:stretch>
            <a:fillRect/>
          </a:stretch>
        </p:blipFill>
        <p:spPr>
          <a:xfrm>
            <a:off x="1706730" y="2930924"/>
            <a:ext cx="3444539" cy="4871126"/>
          </a:xfrm>
          <a:prstGeom prst="rect">
            <a:avLst/>
          </a:prstGeom>
        </p:spPr>
      </p:pic>
    </p:spTree>
    <p:extLst>
      <p:ext uri="{BB962C8B-B14F-4D97-AF65-F5344CB8AC3E}">
        <p14:creationId xmlns:p14="http://schemas.microsoft.com/office/powerpoint/2010/main" val="1781131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F17DAFC-9CBD-8843-9556-B3D010EC9A93}"/>
              </a:ext>
            </a:extLst>
          </p:cNvPr>
          <p:cNvSpPr>
            <a:spLocks noGrp="1"/>
          </p:cNvSpPr>
          <p:nvPr>
            <p:ph type="sldNum" sz="quarter" idx="12"/>
          </p:nvPr>
        </p:nvSpPr>
        <p:spPr/>
        <p:txBody>
          <a:bodyPr/>
          <a:lstStyle/>
          <a:p>
            <a:fld id="{0B127B2A-2C29-40FB-ADFA-04F7040A959F}" type="slidenum">
              <a:rPr lang="zh-HK" altLang="en-US" smtClean="0"/>
              <a:pPr/>
              <a:t>5</a:t>
            </a:fld>
            <a:endParaRPr lang="zh-HK" altLang="en-US"/>
          </a:p>
        </p:txBody>
      </p:sp>
      <p:sp>
        <p:nvSpPr>
          <p:cNvPr id="6" name="標題 1">
            <a:extLst>
              <a:ext uri="{FF2B5EF4-FFF2-40B4-BE49-F238E27FC236}">
                <a16:creationId xmlns:a16="http://schemas.microsoft.com/office/drawing/2014/main" xmlns="" id="{25FC711E-5E28-0C4B-B58C-56784DD5D460}"/>
              </a:ext>
            </a:extLst>
          </p:cNvPr>
          <p:cNvSpPr txBox="1">
            <a:spLocks/>
          </p:cNvSpPr>
          <p:nvPr/>
        </p:nvSpPr>
        <p:spPr>
          <a:xfrm>
            <a:off x="342900" y="623430"/>
            <a:ext cx="6172200" cy="9242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97100" lvl="1" algn="ctr">
              <a:lnSpc>
                <a:spcPct val="150000"/>
              </a:lnSpc>
              <a:buSzPts val="1400"/>
            </a:pPr>
            <a:r>
              <a:rPr lang="zh-TW" altLang="en-US" sz="3100" b="1" dirty="0">
                <a:solidFill>
                  <a:schemeClr val="accent2">
                    <a:lumMod val="75000"/>
                  </a:schemeClr>
                </a:solidFill>
                <a:latin typeface="+mj-ea"/>
                <a:cs typeface="Times New Roman"/>
              </a:rPr>
              <a:t>疫苗接種  安心上班</a:t>
            </a:r>
          </a:p>
        </p:txBody>
      </p:sp>
      <p:sp>
        <p:nvSpPr>
          <p:cNvPr id="7" name="標題 1">
            <a:extLst>
              <a:ext uri="{FF2B5EF4-FFF2-40B4-BE49-F238E27FC236}">
                <a16:creationId xmlns:a16="http://schemas.microsoft.com/office/drawing/2014/main" xmlns="" id="{F70641FF-0340-4BB7-913D-1E22540F54F4}"/>
              </a:ext>
            </a:extLst>
          </p:cNvPr>
          <p:cNvSpPr txBox="1">
            <a:spLocks/>
          </p:cNvSpPr>
          <p:nvPr/>
        </p:nvSpPr>
        <p:spPr>
          <a:xfrm>
            <a:off x="342900" y="1763688"/>
            <a:ext cx="6172200" cy="924233"/>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latin typeface="+mn-ea"/>
                <a:ea typeface="+mn-ea"/>
              </a:rPr>
              <a:t>完成接種</a:t>
            </a:r>
            <a:r>
              <a:rPr lang="en-US" altLang="zh-TW" b="1" dirty="0">
                <a:latin typeface="+mn-ea"/>
                <a:ea typeface="+mn-ea"/>
              </a:rPr>
              <a:t>2019</a:t>
            </a:r>
            <a:r>
              <a:rPr lang="zh-TW" altLang="en-US" b="1" dirty="0">
                <a:latin typeface="+mn-ea"/>
                <a:ea typeface="+mn-ea"/>
              </a:rPr>
              <a:t>冠狀病毒病第二劑疫苗後再過</a:t>
            </a:r>
            <a:r>
              <a:rPr lang="en-US" altLang="zh-TW" b="1" dirty="0">
                <a:latin typeface="+mn-ea"/>
                <a:ea typeface="+mn-ea"/>
              </a:rPr>
              <a:t>14</a:t>
            </a:r>
            <a:r>
              <a:rPr lang="zh-TW" altLang="en-US" b="1" dirty="0">
                <a:latin typeface="+mn-ea"/>
                <a:ea typeface="+mn-ea"/>
              </a:rPr>
              <a:t>天可被視為已符合工地定期檢測的要求</a:t>
            </a:r>
          </a:p>
        </p:txBody>
      </p:sp>
      <p:sp>
        <p:nvSpPr>
          <p:cNvPr id="8" name="矩形 7">
            <a:extLst>
              <a:ext uri="{FF2B5EF4-FFF2-40B4-BE49-F238E27FC236}">
                <a16:creationId xmlns:a16="http://schemas.microsoft.com/office/drawing/2014/main" xmlns="" id="{F4A16BC9-378F-4F37-B4F2-A439D762FAA7}"/>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pic>
        <p:nvPicPr>
          <p:cNvPr id="2" name="圖片 1"/>
          <p:cNvPicPr>
            <a:picLocks noChangeAspect="1"/>
          </p:cNvPicPr>
          <p:nvPr/>
        </p:nvPicPr>
        <p:blipFill>
          <a:blip r:embed="rId2"/>
          <a:stretch>
            <a:fillRect/>
          </a:stretch>
        </p:blipFill>
        <p:spPr>
          <a:xfrm>
            <a:off x="210033" y="3059832"/>
            <a:ext cx="3218967" cy="4676037"/>
          </a:xfrm>
          <a:prstGeom prst="rect">
            <a:avLst/>
          </a:prstGeom>
        </p:spPr>
      </p:pic>
      <p:pic>
        <p:nvPicPr>
          <p:cNvPr id="3" name="圖片 2"/>
          <p:cNvPicPr>
            <a:picLocks noChangeAspect="1"/>
          </p:cNvPicPr>
          <p:nvPr/>
        </p:nvPicPr>
        <p:blipFill>
          <a:blip r:embed="rId3"/>
          <a:stretch>
            <a:fillRect/>
          </a:stretch>
        </p:blipFill>
        <p:spPr>
          <a:xfrm>
            <a:off x="3461221" y="3053735"/>
            <a:ext cx="3286029" cy="4682134"/>
          </a:xfrm>
          <a:prstGeom prst="rect">
            <a:avLst/>
          </a:prstGeom>
        </p:spPr>
      </p:pic>
    </p:spTree>
    <p:extLst>
      <p:ext uri="{BB962C8B-B14F-4D97-AF65-F5344CB8AC3E}">
        <p14:creationId xmlns:p14="http://schemas.microsoft.com/office/powerpoint/2010/main" val="573528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3763212"/>
            <a:ext cx="6172200" cy="4100277"/>
          </a:xfrm>
        </p:spPr>
        <p:txBody>
          <a:bodyPr>
            <a:normAutofit/>
          </a:bodyPr>
          <a:lstStyle/>
          <a:p>
            <a:r>
              <a:rPr lang="zh-TW" altLang="en-US" dirty="0"/>
              <a:t>衞生</a:t>
            </a:r>
            <a:r>
              <a:rPr lang="zh-TW" altLang="en-US" dirty="0" smtClean="0"/>
              <a:t>署建議</a:t>
            </a:r>
            <a:r>
              <a:rPr lang="zh-TW" altLang="en-US" dirty="0"/>
              <a:t>長期煙民、患冠心病人士、運動時胸痛或氣促人士、長期病患者 </a:t>
            </a:r>
            <a:r>
              <a:rPr lang="en-US" altLang="zh-TW" dirty="0"/>
              <a:t>(</a:t>
            </a:r>
            <a:r>
              <a:rPr lang="zh-TW" altLang="en-US" dirty="0"/>
              <a:t>包括上壓長期維持達</a:t>
            </a:r>
            <a:r>
              <a:rPr lang="en-US" altLang="zh-TW" dirty="0"/>
              <a:t>160/ </a:t>
            </a:r>
            <a:r>
              <a:rPr lang="zh-TW" altLang="en-US" dirty="0"/>
              <a:t>下壓達</a:t>
            </a:r>
            <a:r>
              <a:rPr lang="en-US" altLang="zh-TW" dirty="0"/>
              <a:t>100</a:t>
            </a:r>
            <a:r>
              <a:rPr lang="zh-TW" altLang="en-US" dirty="0"/>
              <a:t>、血糖值長期達</a:t>
            </a:r>
            <a:r>
              <a:rPr lang="en-US" altLang="zh-TW" dirty="0"/>
              <a:t>10</a:t>
            </a:r>
            <a:r>
              <a:rPr lang="zh-TW" altLang="en-US" dirty="0"/>
              <a:t>或以上、有甲狀腺問題，而未能用藥控制者</a:t>
            </a:r>
            <a:r>
              <a:rPr lang="en-US" altLang="zh-TW" dirty="0"/>
              <a:t>)</a:t>
            </a:r>
            <a:r>
              <a:rPr lang="zh-TW" altLang="en-US" dirty="0"/>
              <a:t>，皆不宜，或需延遲打疫苗</a:t>
            </a:r>
            <a:r>
              <a:rPr lang="zh-TW" altLang="en-US" dirty="0" smtClean="0"/>
              <a:t>。</a:t>
            </a:r>
            <a:endParaRPr lang="en-HK" altLang="zh-TW" dirty="0"/>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6</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2708919" y="1944686"/>
            <a:ext cx="3384376"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3385445" y="2565207"/>
            <a:ext cx="2031325" cy="369332"/>
          </a:xfrm>
          <a:prstGeom prst="rect">
            <a:avLst/>
          </a:prstGeom>
        </p:spPr>
        <p:txBody>
          <a:bodyPr wrap="none">
            <a:spAutoFit/>
          </a:bodyPr>
          <a:lstStyle/>
          <a:p>
            <a:r>
              <a:rPr lang="zh-TW" altLang="en-US" dirty="0">
                <a:solidFill>
                  <a:srgbClr val="FFFF00"/>
                </a:solidFill>
              </a:rPr>
              <a:t>誰人不適合接種？</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4401107" y="6532253"/>
            <a:ext cx="2292295" cy="2609314"/>
          </a:xfrm>
          <a:prstGeom prst="rect">
            <a:avLst/>
          </a:prstGeom>
        </p:spPr>
      </p:pic>
    </p:spTree>
    <p:extLst>
      <p:ext uri="{BB962C8B-B14F-4D97-AF65-F5344CB8AC3E}">
        <p14:creationId xmlns:p14="http://schemas.microsoft.com/office/powerpoint/2010/main" val="1393782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4067944"/>
            <a:ext cx="6172200" cy="4100277"/>
          </a:xfrm>
        </p:spPr>
        <p:txBody>
          <a:bodyPr>
            <a:normAutofit fontScale="92500" lnSpcReduction="20000"/>
          </a:bodyPr>
          <a:lstStyle/>
          <a:p>
            <a:pPr marL="0" indent="0" algn="ctr">
              <a:buNone/>
            </a:pPr>
            <a:r>
              <a:rPr lang="zh-TW" altLang="en-US" dirty="0"/>
              <a:t>孕婦、小朋友和初生嬰兒</a:t>
            </a:r>
            <a:endParaRPr lang="en-US" altLang="zh-TW" dirty="0"/>
          </a:p>
          <a:p>
            <a:endParaRPr lang="en-US" altLang="zh-TW" dirty="0" smtClean="0"/>
          </a:p>
          <a:p>
            <a:r>
              <a:rPr lang="zh-TW" altLang="en-US" dirty="0" smtClean="0"/>
              <a:t>暫時</a:t>
            </a:r>
            <a:r>
              <a:rPr lang="zh-TW" altLang="en-US" dirty="0"/>
              <a:t>疫苗只適合</a:t>
            </a:r>
            <a:r>
              <a:rPr lang="en-US" altLang="zh-TW" dirty="0"/>
              <a:t>18</a:t>
            </a:r>
            <a:r>
              <a:rPr lang="zh-TW" altLang="en-US" dirty="0"/>
              <a:t>歲以上人士接種，小朋友和初生嬰兒目前不建議接種</a:t>
            </a:r>
            <a:r>
              <a:rPr lang="zh-TW" altLang="en-US" dirty="0" smtClean="0"/>
              <a:t>。</a:t>
            </a:r>
            <a:endParaRPr lang="en-US" altLang="zh-TW" dirty="0" smtClean="0"/>
          </a:p>
          <a:p>
            <a:r>
              <a:rPr lang="zh-TW" altLang="en-US" dirty="0"/>
              <a:t>由於疫苗對胚胎和初生嬰兒的影響未明，除非感染風險極大，否則一般不建議接種疫苗。一旦在接種疫苗後發現懷孕，應盡快在可行情況下接種第二劑疫苗。</a:t>
            </a:r>
          </a:p>
          <a:p>
            <a:endParaRPr lang="en-HK" altLang="zh-TW" dirty="0"/>
          </a:p>
          <a:p>
            <a:pPr marL="0" indent="0">
              <a:buNone/>
            </a:pPr>
            <a:endParaRPr lang="en-HK" altLang="zh-TW" dirty="0"/>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7</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2708919" y="1944686"/>
            <a:ext cx="3384376"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3385445" y="2565207"/>
            <a:ext cx="2031325" cy="369332"/>
          </a:xfrm>
          <a:prstGeom prst="rect">
            <a:avLst/>
          </a:prstGeom>
        </p:spPr>
        <p:txBody>
          <a:bodyPr wrap="none">
            <a:spAutoFit/>
          </a:bodyPr>
          <a:lstStyle/>
          <a:p>
            <a:r>
              <a:rPr lang="zh-TW" altLang="en-US" dirty="0">
                <a:solidFill>
                  <a:srgbClr val="FFFF00"/>
                </a:solidFill>
              </a:rPr>
              <a:t>誰人不適合接種？</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15686" y="1931434"/>
            <a:ext cx="1182727" cy="2810500"/>
          </a:xfrm>
          <a:prstGeom prst="rect">
            <a:avLst/>
          </a:prstGeom>
        </p:spPr>
      </p:pic>
      <p:pic>
        <p:nvPicPr>
          <p:cNvPr id="8" name="圖片 7"/>
          <p:cNvPicPr>
            <a:picLocks noChangeAspect="1"/>
          </p:cNvPicPr>
          <p:nvPr/>
        </p:nvPicPr>
        <p:blipFill>
          <a:blip r:embed="rId4"/>
          <a:stretch>
            <a:fillRect/>
          </a:stretch>
        </p:blipFill>
        <p:spPr>
          <a:xfrm>
            <a:off x="5412984" y="3063442"/>
            <a:ext cx="1518036" cy="1926503"/>
          </a:xfrm>
          <a:prstGeom prst="rect">
            <a:avLst/>
          </a:prstGeom>
        </p:spPr>
      </p:pic>
    </p:spTree>
    <p:extLst>
      <p:ext uri="{BB962C8B-B14F-4D97-AF65-F5344CB8AC3E}">
        <p14:creationId xmlns:p14="http://schemas.microsoft.com/office/powerpoint/2010/main" val="231261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42900" y="4067944"/>
            <a:ext cx="6172200" cy="4100277"/>
          </a:xfrm>
        </p:spPr>
        <p:txBody>
          <a:bodyPr>
            <a:normAutofit fontScale="92500" lnSpcReduction="10000"/>
          </a:bodyPr>
          <a:lstStyle/>
          <a:p>
            <a:pPr marL="0" indent="0" algn="ctr">
              <a:buNone/>
            </a:pPr>
            <a:r>
              <a:rPr lang="zh-TW" altLang="en-US" dirty="0" smtClean="0"/>
              <a:t>敏感人士</a:t>
            </a:r>
            <a:endParaRPr lang="en-US" altLang="zh-TW" dirty="0" smtClean="0"/>
          </a:p>
          <a:p>
            <a:pPr marL="0" indent="0" algn="ctr">
              <a:buNone/>
            </a:pPr>
            <a:endParaRPr lang="en-US" altLang="zh-TW" dirty="0" smtClean="0"/>
          </a:p>
          <a:p>
            <a:r>
              <a:rPr lang="zh-TW" altLang="en-US" dirty="0"/>
              <a:t>一般有輕微哮喘、濕疹、對食物或環境致敏原敏感的人士，可以接種新冠疫苗。但如果對疫苗中任何成分有過敏反應的人士（如</a:t>
            </a:r>
            <a:r>
              <a:rPr lang="en-US" altLang="zh-TW" dirty="0" err="1"/>
              <a:t>BioNTech</a:t>
            </a:r>
            <a:r>
              <a:rPr lang="zh-TW" altLang="en-US" dirty="0"/>
              <a:t>疫苗含有的</a:t>
            </a:r>
            <a:r>
              <a:rPr lang="en-US" altLang="zh-TW" dirty="0"/>
              <a:t>PEG Polyethylene glycol</a:t>
            </a:r>
            <a:r>
              <a:rPr lang="zh-TW" altLang="en-US" dirty="0"/>
              <a:t>），則並不建議接種疫苗</a:t>
            </a:r>
            <a:r>
              <a:rPr lang="zh-TW" altLang="en-US" dirty="0" smtClean="0"/>
              <a:t>。</a:t>
            </a:r>
            <a:endParaRPr lang="en-HK" altLang="zh-TW" dirty="0"/>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8</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2708919" y="1944686"/>
            <a:ext cx="3384376"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3385445" y="2565207"/>
            <a:ext cx="2031325" cy="369332"/>
          </a:xfrm>
          <a:prstGeom prst="rect">
            <a:avLst/>
          </a:prstGeom>
        </p:spPr>
        <p:txBody>
          <a:bodyPr wrap="none">
            <a:spAutoFit/>
          </a:bodyPr>
          <a:lstStyle/>
          <a:p>
            <a:r>
              <a:rPr lang="zh-TW" altLang="en-US" dirty="0">
                <a:solidFill>
                  <a:srgbClr val="FFFF00"/>
                </a:solidFill>
              </a:rPr>
              <a:t>誰人不適合接種？</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0" y="1890184"/>
            <a:ext cx="2755631" cy="3011685"/>
          </a:xfrm>
          <a:prstGeom prst="rect">
            <a:avLst/>
          </a:prstGeom>
        </p:spPr>
      </p:pic>
    </p:spTree>
    <p:extLst>
      <p:ext uri="{BB962C8B-B14F-4D97-AF65-F5344CB8AC3E}">
        <p14:creationId xmlns:p14="http://schemas.microsoft.com/office/powerpoint/2010/main" val="4278279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A8185-7730-9C4E-8A4E-E5F6A32BD579}"/>
              </a:ext>
            </a:extLst>
          </p:cNvPr>
          <p:cNvSpPr>
            <a:spLocks noGrp="1"/>
          </p:cNvSpPr>
          <p:nvPr>
            <p:ph type="title"/>
          </p:nvPr>
        </p:nvSpPr>
        <p:spPr/>
        <p:txBody>
          <a:bodyPr/>
          <a:lstStyle/>
          <a:p>
            <a:r>
              <a:rPr lang="en-US" altLang="ja-JP" dirty="0">
                <a:solidFill>
                  <a:schemeClr val="accent2">
                    <a:lumMod val="75000"/>
                  </a:schemeClr>
                </a:solidFill>
                <a:latin typeface="細明體" panose="02020509000000000000" pitchFamily="49" charset="-120"/>
                <a:ea typeface="細明體" panose="02020509000000000000" pitchFamily="49" charset="-120"/>
              </a:rPr>
              <a:t>2019</a:t>
            </a:r>
            <a:r>
              <a:rPr lang="ja-JP" altLang="en-US" dirty="0">
                <a:solidFill>
                  <a:schemeClr val="accent2">
                    <a:lumMod val="75000"/>
                  </a:schemeClr>
                </a:solidFill>
                <a:latin typeface="細明體" panose="02020509000000000000" pitchFamily="49" charset="-120"/>
                <a:ea typeface="細明體" panose="02020509000000000000" pitchFamily="49" charset="-120"/>
              </a:rPr>
              <a:t>冠狀病毒</a:t>
            </a:r>
            <a:r>
              <a:rPr lang="ja-JP" altLang="en-US" dirty="0" smtClean="0">
                <a:solidFill>
                  <a:schemeClr val="accent2">
                    <a:lumMod val="75000"/>
                  </a:schemeClr>
                </a:solidFill>
                <a:latin typeface="細明體" panose="02020509000000000000" pitchFamily="49" charset="-120"/>
                <a:ea typeface="細明體" panose="02020509000000000000" pitchFamily="49" charset="-120"/>
              </a:rPr>
              <a:t>病</a:t>
            </a:r>
            <a:r>
              <a:rPr lang="en-US" altLang="ja-JP" dirty="0" smtClean="0">
                <a:solidFill>
                  <a:schemeClr val="accent2">
                    <a:lumMod val="75000"/>
                  </a:schemeClr>
                </a:solidFill>
                <a:latin typeface="細明體" panose="02020509000000000000" pitchFamily="49" charset="-120"/>
                <a:ea typeface="細明體" panose="02020509000000000000" pitchFamily="49" charset="-120"/>
              </a:rPr>
              <a:t/>
            </a:r>
            <a:br>
              <a:rPr lang="en-US" altLang="ja-JP" dirty="0" smtClean="0">
                <a:solidFill>
                  <a:schemeClr val="accent2">
                    <a:lumMod val="75000"/>
                  </a:schemeClr>
                </a:solidFill>
                <a:latin typeface="細明體" panose="02020509000000000000" pitchFamily="49" charset="-120"/>
                <a:ea typeface="細明體" panose="02020509000000000000" pitchFamily="49" charset="-120"/>
              </a:rPr>
            </a:br>
            <a:r>
              <a:rPr lang="ja-JP" altLang="en-US" dirty="0">
                <a:solidFill>
                  <a:schemeClr val="accent2">
                    <a:lumMod val="75000"/>
                  </a:schemeClr>
                </a:solidFill>
                <a:latin typeface="細明體" panose="02020509000000000000" pitchFamily="49" charset="-120"/>
                <a:ea typeface="細明體" panose="02020509000000000000" pitchFamily="49" charset="-120"/>
              </a:rPr>
              <a:t>疫苗接種懶人包</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xmlns="" id="{E4CD6E7E-DBC0-834C-A166-4ACFA443F0D4}"/>
              </a:ext>
            </a:extLst>
          </p:cNvPr>
          <p:cNvSpPr>
            <a:spLocks noGrp="1"/>
          </p:cNvSpPr>
          <p:nvPr>
            <p:ph idx="1"/>
          </p:nvPr>
        </p:nvSpPr>
        <p:spPr>
          <a:xfrm>
            <a:off x="357302" y="3707904"/>
            <a:ext cx="6172200" cy="4100277"/>
          </a:xfrm>
        </p:spPr>
        <p:txBody>
          <a:bodyPr>
            <a:normAutofit fontScale="92500" lnSpcReduction="20000"/>
          </a:bodyPr>
          <a:lstStyle/>
          <a:p>
            <a:pPr marL="0" indent="0" algn="ctr">
              <a:buNone/>
            </a:pPr>
            <a:r>
              <a:rPr lang="zh-TW" altLang="en-US" dirty="0"/>
              <a:t>免費接種</a:t>
            </a:r>
            <a:r>
              <a:rPr lang="zh-TW" altLang="en-US" dirty="0" smtClean="0"/>
              <a:t>計劃</a:t>
            </a:r>
            <a:endParaRPr lang="en-US" altLang="zh-TW" dirty="0" smtClean="0"/>
          </a:p>
          <a:p>
            <a:pPr marL="0" indent="0" algn="ctr">
              <a:buNone/>
            </a:pPr>
            <a:endParaRPr lang="en-US" altLang="zh-TW" dirty="0" smtClean="0"/>
          </a:p>
          <a:p>
            <a:r>
              <a:rPr lang="zh-TW" altLang="en-US" dirty="0"/>
              <a:t>政府將會在全港各區設立社區疫苗接種中心，為巿民免費接種疫苗。市民接種疫苗後會獲得針卡作紀錄，有關紀錄可上載至醫健通電子健康紀錄互通系統。政府推出的</a:t>
            </a:r>
            <a:r>
              <a:rPr lang="en-US" altLang="zh-TW" dirty="0"/>
              <a:t>2019</a:t>
            </a:r>
            <a:r>
              <a:rPr lang="zh-TW" altLang="en-US" dirty="0"/>
              <a:t>冠狀病毒病電子檢測記錄系統也會加入電子針卡功能，方便市民下載。</a:t>
            </a:r>
            <a:endParaRPr lang="en-HK" altLang="zh-TW" dirty="0"/>
          </a:p>
        </p:txBody>
      </p:sp>
      <p:sp>
        <p:nvSpPr>
          <p:cNvPr id="4" name="Slide Number Placeholder 3">
            <a:extLst>
              <a:ext uri="{FF2B5EF4-FFF2-40B4-BE49-F238E27FC236}">
                <a16:creationId xmlns:a16="http://schemas.microsoft.com/office/drawing/2014/main" xmlns="" id="{5DFF9590-6B73-8F43-93E8-5C96572F203A}"/>
              </a:ext>
            </a:extLst>
          </p:cNvPr>
          <p:cNvSpPr>
            <a:spLocks noGrp="1"/>
          </p:cNvSpPr>
          <p:nvPr>
            <p:ph type="sldNum" sz="quarter" idx="12"/>
          </p:nvPr>
        </p:nvSpPr>
        <p:spPr/>
        <p:txBody>
          <a:bodyPr/>
          <a:lstStyle/>
          <a:p>
            <a:fld id="{0B127B2A-2C29-40FB-ADFA-04F7040A959F}" type="slidenum">
              <a:rPr lang="zh-HK" altLang="en-US" smtClean="0"/>
              <a:pPr/>
              <a:t>9</a:t>
            </a:fld>
            <a:endParaRPr lang="zh-HK" altLang="en-US"/>
          </a:p>
        </p:txBody>
      </p:sp>
      <p:sp>
        <p:nvSpPr>
          <p:cNvPr id="5" name="矩形 4">
            <a:extLst>
              <a:ext uri="{FF2B5EF4-FFF2-40B4-BE49-F238E27FC236}">
                <a16:creationId xmlns:a16="http://schemas.microsoft.com/office/drawing/2014/main" xmlns=""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smtClean="0">
                <a:solidFill>
                  <a:srgbClr val="FF0000"/>
                </a:solidFill>
                <a:ea typeface="CHei3HK-Bold"/>
                <a:cs typeface="CHei3HK-Bold"/>
              </a:rPr>
              <a:t>2021 </a:t>
            </a:r>
            <a:r>
              <a:rPr lang="en-US" altLang="zh-TW" sz="2000" b="1" dirty="0">
                <a:solidFill>
                  <a:srgbClr val="FF0000"/>
                </a:solidFill>
                <a:ea typeface="CHei3HK-Bold"/>
                <a:cs typeface="CHei3HK-Bold"/>
              </a:rPr>
              <a:t>/05</a:t>
            </a:r>
          </a:p>
        </p:txBody>
      </p:sp>
      <p:sp>
        <p:nvSpPr>
          <p:cNvPr id="7" name="爆炸 2 6"/>
          <p:cNvSpPr/>
          <p:nvPr/>
        </p:nvSpPr>
        <p:spPr>
          <a:xfrm>
            <a:off x="2708919" y="1944686"/>
            <a:ext cx="3384376" cy="16103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矩形 8"/>
          <p:cNvSpPr/>
          <p:nvPr/>
        </p:nvSpPr>
        <p:spPr>
          <a:xfrm>
            <a:off x="3385445" y="2565207"/>
            <a:ext cx="1800493" cy="369332"/>
          </a:xfrm>
          <a:prstGeom prst="rect">
            <a:avLst/>
          </a:prstGeom>
        </p:spPr>
        <p:txBody>
          <a:bodyPr wrap="none">
            <a:spAutoFit/>
          </a:bodyPr>
          <a:lstStyle/>
          <a:p>
            <a:r>
              <a:rPr lang="zh-TW" altLang="en-US" dirty="0">
                <a:solidFill>
                  <a:srgbClr val="FFFF00"/>
                </a:solidFill>
              </a:rPr>
              <a:t>接種怎樣收費？</a:t>
            </a:r>
            <a:endParaRPr lang="zh-HK" altLang="en-US" dirty="0">
              <a:solidFill>
                <a:srgbClr val="FFFF00"/>
              </a:solidFill>
            </a:endParaRPr>
          </a:p>
        </p:txBody>
      </p:sp>
      <p:pic>
        <p:nvPicPr>
          <p:cNvPr id="6" name="圖片 5"/>
          <p:cNvPicPr>
            <a:picLocks noChangeAspect="1"/>
          </p:cNvPicPr>
          <p:nvPr/>
        </p:nvPicPr>
        <p:blipFill>
          <a:blip r:embed="rId3"/>
          <a:stretch>
            <a:fillRect/>
          </a:stretch>
        </p:blipFill>
        <p:spPr>
          <a:xfrm>
            <a:off x="1487255" y="7490626"/>
            <a:ext cx="3883489" cy="1658256"/>
          </a:xfrm>
          <a:prstGeom prst="rect">
            <a:avLst/>
          </a:prstGeom>
        </p:spPr>
      </p:pic>
    </p:spTree>
    <p:extLst>
      <p:ext uri="{BB962C8B-B14F-4D97-AF65-F5344CB8AC3E}">
        <p14:creationId xmlns:p14="http://schemas.microsoft.com/office/powerpoint/2010/main" val="426744688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華麗">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行雲流水">
  <a:themeElements>
    <a:clrScheme name="行雲流水">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行雲流水">
      <a:majorFont>
        <a:latin typeface="Cambria"/>
        <a:ea typeface=""/>
        <a:cs typeface=""/>
        <a:font script="Jpan" typeface="ＭＳ Ｐゴシック"/>
        <a:font script="Hang" typeface="맑은 고딕"/>
        <a:font script="Hans" typeface="华文行楷"/>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libri"/>
        <a:ea typeface=""/>
        <a:cs typeface=""/>
        <a:font script="Jpan" typeface="ＭＳ Ｐ明朝"/>
        <a:font script="Hang" typeface="HY견명조"/>
        <a:font script="Hans" typeface="华文行楷"/>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行雲流水">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80000"/>
                <a:hueMod val="100000"/>
                <a:satMod val="300000"/>
              </a:schemeClr>
            </a:gs>
            <a:gs pos="72000">
              <a:schemeClr val="phClr">
                <a:tint val="100000"/>
                <a:shade val="100000"/>
                <a:hueMod val="100000"/>
                <a:satMod val="100000"/>
              </a:schemeClr>
            </a:gs>
            <a:gs pos="81000">
              <a:schemeClr val="phClr">
                <a:tint val="98000"/>
                <a:shade val="100000"/>
                <a:hueMod val="100000"/>
                <a:satMod val="150000"/>
              </a:schemeClr>
            </a:gs>
            <a:gs pos="100000">
              <a:schemeClr val="phClr">
                <a:tint val="100000"/>
                <a:shade val="100000"/>
                <a:hueMod val="100000"/>
                <a:satMod val="200000"/>
              </a:schemeClr>
            </a:gs>
          </a:gsLst>
          <a:lin ang="16200000" scaled="1"/>
        </a:gradFill>
        <a:blipFill>
          <a:blip xmlns:r="http://schemas.openxmlformats.org/officeDocument/2006/relationships" r:embed="rId1">
            <a:duotone>
              <a:schemeClr val="phClr">
                <a:tint val="100000"/>
                <a:shade val="39000"/>
                <a:hueMod val="100000"/>
                <a:satMod val="150000"/>
              </a:schemeClr>
              <a:schemeClr val="phClr">
                <a:tint val="90000"/>
                <a:shade val="100000"/>
                <a:hueMod val="100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8842</TotalTime>
  <Words>2654</Words>
  <Application>Microsoft Office PowerPoint</Application>
  <PresentationFormat>On-screen Show (4:3)</PresentationFormat>
  <Paragraphs>247</Paragraphs>
  <Slides>37</Slides>
  <Notes>18</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佈景主題</vt:lpstr>
      <vt:lpstr>行雲流水</vt:lpstr>
      <vt:lpstr>PowerPoint Presentation</vt:lpstr>
      <vt:lpstr>PowerPoint Presentation</vt:lpstr>
      <vt:lpstr>PowerPoint Presentation</vt:lpstr>
      <vt:lpstr>PowerPoint Presentation</vt:lpstr>
      <vt:lpstr>PowerPoint Presentation</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2019冠狀病毒病 疫苗接種懶人包</vt:lpstr>
      <vt:lpstr>PowerPoint Presentation</vt:lpstr>
      <vt:lpstr>PowerPoint Presentation</vt:lpstr>
      <vt:lpstr>防疫海報加強版</vt:lpstr>
      <vt:lpstr>PowerPoint Presentation</vt:lpstr>
      <vt:lpstr>PowerPoint Presentation</vt:lpstr>
      <vt:lpstr>法庭案例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工業意外分享〈非中地〉</vt:lpstr>
      <vt:lpstr>工業意外分享〈非中地〉</vt:lpstr>
      <vt:lpstr>工業意外分享〈非中地〉</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CGC Safety Team</dc:creator>
  <cp:lastModifiedBy>Windows 使用者</cp:lastModifiedBy>
  <cp:revision>800</cp:revision>
  <cp:lastPrinted>2015-06-22T00:52:30Z</cp:lastPrinted>
  <dcterms:created xsi:type="dcterms:W3CDTF">2015-04-09T03:25:00Z</dcterms:created>
  <dcterms:modified xsi:type="dcterms:W3CDTF">2021-04-29T11:30:53Z</dcterms:modified>
</cp:coreProperties>
</file>