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128" r:id="rId1"/>
    <p:sldMasterId id="2147484152" r:id="rId2"/>
  </p:sldMasterIdLst>
  <p:notesMasterIdLst>
    <p:notesMasterId r:id="rId28"/>
  </p:notesMasterIdLst>
  <p:handoutMasterIdLst>
    <p:handoutMasterId r:id="rId29"/>
  </p:handoutMasterIdLst>
  <p:sldIdLst>
    <p:sldId id="304" r:id="rId3"/>
    <p:sldId id="261" r:id="rId4"/>
    <p:sldId id="265" r:id="rId5"/>
    <p:sldId id="302" r:id="rId6"/>
    <p:sldId id="322" r:id="rId7"/>
    <p:sldId id="326" r:id="rId8"/>
    <p:sldId id="323" r:id="rId9"/>
    <p:sldId id="324" r:id="rId10"/>
    <p:sldId id="325" r:id="rId11"/>
    <p:sldId id="284" r:id="rId12"/>
    <p:sldId id="290" r:id="rId13"/>
    <p:sldId id="268" r:id="rId14"/>
    <p:sldId id="327" r:id="rId15"/>
    <p:sldId id="332" r:id="rId16"/>
    <p:sldId id="306" r:id="rId17"/>
    <p:sldId id="315" r:id="rId18"/>
    <p:sldId id="309" r:id="rId19"/>
    <p:sldId id="328" r:id="rId20"/>
    <p:sldId id="330" r:id="rId21"/>
    <p:sldId id="329" r:id="rId22"/>
    <p:sldId id="331" r:id="rId23"/>
    <p:sldId id="318" r:id="rId24"/>
    <p:sldId id="319" r:id="rId25"/>
    <p:sldId id="321" r:id="rId26"/>
    <p:sldId id="320" r:id="rId27"/>
  </p:sldIdLst>
  <p:sldSz cx="6858000" cy="9144000" type="screen4x3"/>
  <p:notesSz cx="9926638" cy="6797675"/>
  <p:defaultTextStyle>
    <a:defPPr>
      <a:defRPr lang="zh-H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83012"/>
    <a:srgbClr val="BA832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7AC3CCA-C797-4891-BE02-D94E43425B78}" styleName="中等深淺樣式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8874" autoAdjust="0"/>
    <p:restoredTop sz="94876" autoAdjust="0"/>
  </p:normalViewPr>
  <p:slideViewPr>
    <p:cSldViewPr>
      <p:cViewPr>
        <p:scale>
          <a:sx n="100" d="100"/>
          <a:sy n="100" d="100"/>
        </p:scale>
        <p:origin x="-912" y="936"/>
      </p:cViewPr>
      <p:guideLst>
        <p:guide orient="horz" pos="2880"/>
        <p:guide pos="2160"/>
      </p:guideLst>
    </p:cSldViewPr>
  </p:slideViewPr>
  <p:outlineViewPr>
    <p:cViewPr>
      <p:scale>
        <a:sx n="33" d="100"/>
        <a:sy n="33" d="100"/>
      </p:scale>
      <p:origin x="0" y="174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330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4302624" cy="340264"/>
          </a:xfrm>
          <a:prstGeom prst="rect">
            <a:avLst/>
          </a:prstGeom>
        </p:spPr>
        <p:txBody>
          <a:bodyPr vert="horz" lIns="91436" tIns="45718" rIns="91436" bIns="45718" rtlCol="0"/>
          <a:lstStyle>
            <a:lvl1pPr algn="l">
              <a:defRPr sz="1200"/>
            </a:lvl1pPr>
          </a:lstStyle>
          <a:p>
            <a:endParaRPr lang="zh-HK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5621698" y="0"/>
            <a:ext cx="4302624" cy="340264"/>
          </a:xfrm>
          <a:prstGeom prst="rect">
            <a:avLst/>
          </a:prstGeom>
        </p:spPr>
        <p:txBody>
          <a:bodyPr vert="horz" lIns="91436" tIns="45718" rIns="91436" bIns="45718" rtlCol="0"/>
          <a:lstStyle>
            <a:lvl1pPr algn="r">
              <a:defRPr sz="1200"/>
            </a:lvl1pPr>
          </a:lstStyle>
          <a:p>
            <a:fld id="{37B321A8-C72B-42DE-8C8F-52DC1F4E3406}" type="datetimeFigureOut">
              <a:rPr lang="zh-HK" altLang="en-US" smtClean="0"/>
              <a:pPr/>
              <a:t>25/10/2017</a:t>
            </a:fld>
            <a:endParaRPr lang="zh-HK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2" y="6456325"/>
            <a:ext cx="4302624" cy="340263"/>
          </a:xfrm>
          <a:prstGeom prst="rect">
            <a:avLst/>
          </a:prstGeom>
        </p:spPr>
        <p:txBody>
          <a:bodyPr vert="horz" lIns="91436" tIns="45718" rIns="91436" bIns="45718" rtlCol="0" anchor="b"/>
          <a:lstStyle>
            <a:lvl1pPr algn="l">
              <a:defRPr sz="1200"/>
            </a:lvl1pPr>
          </a:lstStyle>
          <a:p>
            <a:endParaRPr lang="zh-HK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5621698" y="6456325"/>
            <a:ext cx="4302624" cy="340263"/>
          </a:xfrm>
          <a:prstGeom prst="rect">
            <a:avLst/>
          </a:prstGeom>
        </p:spPr>
        <p:txBody>
          <a:bodyPr vert="horz" lIns="91436" tIns="45718" rIns="91436" bIns="45718" rtlCol="0" anchor="b"/>
          <a:lstStyle>
            <a:lvl1pPr algn="r">
              <a:defRPr sz="1200"/>
            </a:lvl1pPr>
          </a:lstStyle>
          <a:p>
            <a:fld id="{FF996FBE-9906-4AE7-BFCB-267708E9C83A}" type="slidenum">
              <a:rPr lang="zh-HK" altLang="en-US" smtClean="0"/>
              <a:pPr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06680015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4302624" cy="340264"/>
          </a:xfrm>
          <a:prstGeom prst="rect">
            <a:avLst/>
          </a:prstGeom>
        </p:spPr>
        <p:txBody>
          <a:bodyPr vert="horz" lIns="91436" tIns="45718" rIns="91436" bIns="45718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5621698" y="0"/>
            <a:ext cx="4302624" cy="340264"/>
          </a:xfrm>
          <a:prstGeom prst="rect">
            <a:avLst/>
          </a:prstGeom>
        </p:spPr>
        <p:txBody>
          <a:bodyPr vert="horz" lIns="91436" tIns="45718" rIns="91436" bIns="45718" rtlCol="0"/>
          <a:lstStyle>
            <a:lvl1pPr algn="r">
              <a:defRPr sz="1200"/>
            </a:lvl1pPr>
          </a:lstStyle>
          <a:p>
            <a:fld id="{CF792D54-95F2-4899-B102-53AA99C94900}" type="datetimeFigureOut">
              <a:rPr lang="en-US" smtClean="0"/>
              <a:pPr/>
              <a:t>10/25/2017</a:t>
            </a:fld>
            <a:endParaRPr 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4006850" y="509588"/>
            <a:ext cx="1912938" cy="25495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36" tIns="45718" rIns="91436" bIns="45718" rtlCol="0" anchor="ctr"/>
          <a:lstStyle/>
          <a:p>
            <a:endParaRPr 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992201" y="3228705"/>
            <a:ext cx="7942239" cy="3059116"/>
          </a:xfrm>
          <a:prstGeom prst="rect">
            <a:avLst/>
          </a:prstGeom>
        </p:spPr>
        <p:txBody>
          <a:bodyPr vert="horz" lIns="91436" tIns="45718" rIns="91436" bIns="45718" rtlCol="0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2" y="6456325"/>
            <a:ext cx="4302624" cy="340263"/>
          </a:xfrm>
          <a:prstGeom prst="rect">
            <a:avLst/>
          </a:prstGeom>
        </p:spPr>
        <p:txBody>
          <a:bodyPr vert="horz" lIns="91436" tIns="45718" rIns="91436" bIns="45718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5621698" y="6456325"/>
            <a:ext cx="4302624" cy="340263"/>
          </a:xfrm>
          <a:prstGeom prst="rect">
            <a:avLst/>
          </a:prstGeom>
        </p:spPr>
        <p:txBody>
          <a:bodyPr vert="horz" lIns="91436" tIns="45718" rIns="91436" bIns="45718" rtlCol="0" anchor="b"/>
          <a:lstStyle>
            <a:lvl1pPr algn="r">
              <a:defRPr sz="1200"/>
            </a:lvl1pPr>
          </a:lstStyle>
          <a:p>
            <a:fld id="{DD9F81C8-5FD8-4EDD-B270-47A45A3E1BD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257713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4006850" y="509588"/>
            <a:ext cx="1912938" cy="2549525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746315-D192-40F3-80EA-60D96794461A}" type="slidenum">
              <a:rPr lang="zh-HK" altLang="en-US" smtClean="0">
                <a:solidFill>
                  <a:prstClr val="black"/>
                </a:solidFill>
              </a:rPr>
              <a:pPr/>
              <a:t>1</a:t>
            </a:fld>
            <a:endParaRPr lang="zh-HK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784570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4006850" y="509588"/>
            <a:ext cx="1912938" cy="2549525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9F81C8-5FD8-4EDD-B270-47A45A3E1BD2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876548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4006850" y="509588"/>
            <a:ext cx="1912938" cy="2549525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9F81C8-5FD8-4EDD-B270-47A45A3E1BD2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876548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4006850" y="509588"/>
            <a:ext cx="1912938" cy="2549525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9F81C8-5FD8-4EDD-B270-47A45A3E1BD2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876548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4006850" y="509588"/>
            <a:ext cx="1912938" cy="2549525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9F81C8-5FD8-4EDD-B270-47A45A3E1BD2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876548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4006850" y="509588"/>
            <a:ext cx="1912938" cy="2549525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9F81C8-5FD8-4EDD-B270-47A45A3E1BD2}" type="slidenum">
              <a:rPr lang="en-US" smtClean="0">
                <a:solidFill>
                  <a:prstClr val="black"/>
                </a:solidFill>
              </a:rPr>
              <a:pPr/>
              <a:t>14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876548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4006850" y="509588"/>
            <a:ext cx="1912938" cy="2549525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9F81C8-5FD8-4EDD-B270-47A45A3E1BD2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876548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4006850" y="509588"/>
            <a:ext cx="1912938" cy="2549525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9F81C8-5FD8-4EDD-B270-47A45A3E1BD2}" type="slidenum">
              <a:rPr lang="en-US" smtClean="0">
                <a:solidFill>
                  <a:prstClr val="black"/>
                </a:solidFill>
              </a:rPr>
              <a:pPr/>
              <a:t>17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876548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4006850" y="509588"/>
            <a:ext cx="1912938" cy="2549525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9F81C8-5FD8-4EDD-B270-47A45A3E1BD2}" type="slidenum">
              <a:rPr lang="en-US" smtClean="0">
                <a:solidFill>
                  <a:prstClr val="black"/>
                </a:solidFill>
              </a:rPr>
              <a:pPr/>
              <a:t>18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876548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4006850" y="509588"/>
            <a:ext cx="1912938" cy="2549525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9F81C8-5FD8-4EDD-B270-47A45A3E1BD2}" type="slidenum">
              <a:rPr lang="en-US" smtClean="0">
                <a:solidFill>
                  <a:prstClr val="black"/>
                </a:solidFill>
              </a:rPr>
              <a:pPr/>
              <a:t>19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876548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4006850" y="509588"/>
            <a:ext cx="1912938" cy="2549525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9F81C8-5FD8-4EDD-B270-47A45A3E1BD2}" type="slidenum">
              <a:rPr lang="en-US" smtClean="0">
                <a:solidFill>
                  <a:prstClr val="black"/>
                </a:solidFill>
              </a:rPr>
              <a:pPr/>
              <a:t>20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87654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4006850" y="509588"/>
            <a:ext cx="1912938" cy="2549525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9F81C8-5FD8-4EDD-B270-47A45A3E1BD2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876548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4006850" y="509588"/>
            <a:ext cx="1912938" cy="2549525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9F81C8-5FD8-4EDD-B270-47A45A3E1BD2}" type="slidenum">
              <a:rPr lang="en-US" smtClean="0">
                <a:solidFill>
                  <a:prstClr val="black"/>
                </a:solidFill>
              </a:rPr>
              <a:pPr/>
              <a:t>21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876548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4006850" y="509588"/>
            <a:ext cx="1912938" cy="2549525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9F81C8-5FD8-4EDD-B270-47A45A3E1BD2}" type="slidenum">
              <a:rPr lang="en-US" smtClean="0">
                <a:solidFill>
                  <a:prstClr val="black"/>
                </a:solidFill>
              </a:rPr>
              <a:pPr/>
              <a:t>22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87654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4006850" y="509588"/>
            <a:ext cx="1912938" cy="2549525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9F81C8-5FD8-4EDD-B270-47A45A3E1BD2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87654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4006850" y="509588"/>
            <a:ext cx="1912938" cy="2549525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9F81C8-5FD8-4EDD-B270-47A45A3E1BD2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87654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4006850" y="509588"/>
            <a:ext cx="1912938" cy="2549525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9F81C8-5FD8-4EDD-B270-47A45A3E1BD2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87654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4006850" y="509588"/>
            <a:ext cx="1912938" cy="2549525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9F81C8-5FD8-4EDD-B270-47A45A3E1BD2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87654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4006850" y="509588"/>
            <a:ext cx="1912938" cy="2549525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9F81C8-5FD8-4EDD-B270-47A45A3E1BD2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87654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4006850" y="509588"/>
            <a:ext cx="1912938" cy="2549525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9F81C8-5FD8-4EDD-B270-47A45A3E1BD2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87654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4006850" y="509588"/>
            <a:ext cx="1912938" cy="2549525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9F81C8-5FD8-4EDD-B270-47A45A3E1BD2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87654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514350" y="2840570"/>
            <a:ext cx="5829300" cy="196003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028700" y="5181600"/>
            <a:ext cx="4800600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875FA0-3DE7-4CDE-82F4-DE67DD5F2828}" type="datetime1">
              <a:rPr lang="zh-HK" altLang="en-US" smtClean="0"/>
              <a:pPr/>
              <a:t>25/10/2017</a:t>
            </a:fld>
            <a:endParaRPr lang="zh-HK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HK" smtClean="0"/>
              <a:t>4</a:t>
            </a:r>
            <a:endParaRPr lang="zh-HK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27B2A-2C29-40FB-ADFA-04F7040A959F}" type="slidenum">
              <a:rPr lang="zh-HK" altLang="en-US" smtClean="0"/>
              <a:pPr/>
              <a:t>‹#›</a:t>
            </a:fld>
            <a:endParaRPr lang="zh-HK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55E17-8364-4210-A1F2-4B109137766E}" type="datetime1">
              <a:rPr lang="zh-HK" altLang="en-US" smtClean="0"/>
              <a:pPr/>
              <a:t>25/10/2017</a:t>
            </a:fld>
            <a:endParaRPr lang="zh-HK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HK" smtClean="0"/>
              <a:t>4</a:t>
            </a:r>
            <a:endParaRPr lang="zh-HK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27B2A-2C29-40FB-ADFA-04F7040A959F}" type="slidenum">
              <a:rPr lang="zh-HK" altLang="en-US" smtClean="0"/>
              <a:pPr/>
              <a:t>‹#›</a:t>
            </a:fld>
            <a:endParaRPr lang="zh-HK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3729037" y="488951"/>
            <a:ext cx="1157288" cy="10401300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257175" y="488951"/>
            <a:ext cx="3357563" cy="10401300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C07D3-79A9-4DEA-9F7E-E922774DED4D}" type="datetime1">
              <a:rPr lang="zh-HK" altLang="en-US" smtClean="0"/>
              <a:pPr/>
              <a:t>25/10/2017</a:t>
            </a:fld>
            <a:endParaRPr lang="zh-HK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HK" smtClean="0"/>
              <a:t>4</a:t>
            </a:r>
            <a:endParaRPr lang="zh-HK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27B2A-2C29-40FB-ADFA-04F7040A959F}" type="slidenum">
              <a:rPr lang="zh-HK" altLang="en-US" smtClean="0"/>
              <a:pPr/>
              <a:t>‹#›</a:t>
            </a:fld>
            <a:endParaRPr lang="zh-HK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514350" y="2641600"/>
            <a:ext cx="5829300" cy="2501904"/>
          </a:xfrm>
        </p:spPr>
        <p:txBody>
          <a:bodyPr anchor="b">
            <a:sp3d contourW="8890">
              <a:contourClr>
                <a:schemeClr val="accent3">
                  <a:shade val="55000"/>
                </a:schemeClr>
              </a:contourClr>
            </a:sp3d>
          </a:bodyPr>
          <a:lstStyle>
            <a:lvl1pPr algn="ctr">
              <a:defRPr sz="4400" dirty="0">
                <a:ln w="1587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1750" dir="3600000" algn="tl" rotWithShape="0">
                    <a:srgbClr val="000000">
                      <a:alpha val="60000"/>
                    </a:srgbClr>
                  </a:outerShdw>
                </a:effectLst>
              </a:defRPr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028700" y="5143504"/>
            <a:ext cx="4800600" cy="2337600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0" lang="zh-TW" altLang="en-US" smtClean="0"/>
              <a:t>按一下以編輯母片副標題樣式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601A2-1063-4D2E-84CF-1591FCABFC45}" type="datetime1">
              <a:rPr lang="zh-TW" alt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2017/10/25</a:t>
            </a:fld>
            <a:endParaRPr lang="zh-TW" alt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雙月刊 </a:t>
            </a:r>
            <a:r>
              <a:rPr lang="en-US" altLang="zh-TW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2017/05</a:t>
            </a:r>
            <a:endParaRPr lang="zh-TW" alt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C1D59-4627-4E32-AE4A-84E313BACF6D}" type="datetime1">
              <a:rPr lang="zh-TW" alt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2017/10/25</a:t>
            </a:fld>
            <a:endParaRPr lang="zh-TW" alt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雙月刊 </a:t>
            </a:r>
            <a:r>
              <a:rPr lang="en-US" altLang="zh-TW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2017/05</a:t>
            </a:r>
            <a:endParaRPr lang="zh-TW" alt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14350" y="5138867"/>
            <a:ext cx="5829300" cy="2481133"/>
          </a:xfrm>
        </p:spPr>
        <p:txBody>
          <a:bodyPr anchor="t"/>
          <a:lstStyle>
            <a:lvl1pPr algn="l">
              <a:defRPr sz="4400" b="1" cap="all"/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514350" y="3141904"/>
            <a:ext cx="5829300" cy="2001600"/>
          </a:xfrm>
        </p:spPr>
        <p:txBody>
          <a:bodyPr anchor="b"/>
          <a:lstStyle>
            <a:lvl1pPr marL="0" indent="0" algn="l">
              <a:buNone/>
              <a:defRPr sz="2000">
                <a:solidFill>
                  <a:schemeClr val="tx2"/>
                </a:solidFill>
              </a:defRPr>
            </a:lvl1pPr>
            <a:lvl2pPr marL="457200" indent="0" algn="l">
              <a:buNone/>
              <a:defRPr sz="1800">
                <a:solidFill>
                  <a:schemeClr val="tx2"/>
                </a:solidFill>
              </a:defRPr>
            </a:lvl2pPr>
            <a:lvl3pPr marL="914400" indent="0" algn="l">
              <a:buNone/>
              <a:defRPr sz="1600">
                <a:solidFill>
                  <a:schemeClr val="tx2"/>
                </a:solidFill>
              </a:defRPr>
            </a:lvl3pPr>
            <a:lvl4pPr marL="1371600" indent="0" algn="l">
              <a:buNone/>
              <a:defRPr sz="1400">
                <a:solidFill>
                  <a:schemeClr val="tx2"/>
                </a:solidFill>
              </a:defRPr>
            </a:lvl4pPr>
            <a:lvl5pPr marL="1828800" indent="0" algn="l">
              <a:buNone/>
              <a:defRPr sz="1400">
                <a:solidFill>
                  <a:schemeClr val="tx2"/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E54F69-3114-4CAF-BA1D-EF2CD39B9951}" type="datetime1">
              <a:rPr lang="zh-TW" alt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2017/10/25</a:t>
            </a:fld>
            <a:endParaRPr lang="zh-TW" alt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雙月刊 </a:t>
            </a:r>
            <a:r>
              <a:rPr lang="en-US" altLang="zh-TW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2017/05</a:t>
            </a:r>
            <a:endParaRPr lang="zh-TW" alt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hf sldNum="0" hd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342900" y="2133601"/>
            <a:ext cx="3028950" cy="603461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3486150" y="2133601"/>
            <a:ext cx="3028950" cy="603461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63BD2-F767-473C-8EA2-0C91C460D540}" type="datetime1">
              <a:rPr lang="zh-TW" alt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2017/10/25</a:t>
            </a:fld>
            <a:endParaRPr lang="zh-TW" alt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雙月刊 </a:t>
            </a:r>
            <a:r>
              <a:rPr lang="en-US" altLang="zh-TW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2017/05</a:t>
            </a:r>
            <a:endParaRPr lang="zh-TW" alt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342900" y="2046817"/>
            <a:ext cx="303014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342900" y="2899833"/>
            <a:ext cx="303014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3483769" y="2046817"/>
            <a:ext cx="303133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3483769" y="2899833"/>
            <a:ext cx="303133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8C8091-882E-40E6-B902-4DE0F1517132}" type="datetime1">
              <a:rPr lang="zh-TW" alt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2017/10/25</a:t>
            </a:fld>
            <a:endParaRPr lang="zh-TW" alt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雙月刊 </a:t>
            </a:r>
            <a:r>
              <a:rPr lang="en-US" altLang="zh-TW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2017/05</a:t>
            </a:r>
            <a:endParaRPr lang="zh-TW" alt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F80BF-C4E1-4B3A-B44D-13259738E159}" type="datetime1">
              <a:rPr lang="zh-TW" alt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2017/10/25</a:t>
            </a:fld>
            <a:endParaRPr lang="zh-TW" alt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雙月刊 </a:t>
            </a:r>
            <a:r>
              <a:rPr lang="en-US" altLang="zh-TW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2017/05</a:t>
            </a:r>
            <a:endParaRPr lang="zh-TW" alt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9BF910-36EB-4216-A713-D5482A844747}" type="datetime1">
              <a:rPr lang="zh-TW" alt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2017/10/25</a:t>
            </a:fld>
            <a:endParaRPr lang="zh-TW" alt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雙月刊 </a:t>
            </a:r>
            <a:r>
              <a:rPr lang="en-US" altLang="zh-TW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2017/05</a:t>
            </a:r>
            <a:endParaRPr lang="zh-TW" alt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44693" y="508000"/>
            <a:ext cx="2000250" cy="2444739"/>
          </a:xfrm>
        </p:spPr>
        <p:txBody>
          <a:bodyPr anchor="ctr">
            <a:scene3d>
              <a:camera prst="orthographicFront"/>
              <a:lightRig rig="soft" dir="tl">
                <a:rot lat="0" lon="0" rev="0"/>
              </a:lightRig>
            </a:scene3d>
            <a:sp3d contourW="8890">
              <a:contourClr>
                <a:schemeClr val="accent3">
                  <a:shade val="55000"/>
                </a:schemeClr>
              </a:contourClr>
            </a:sp3d>
          </a:bodyPr>
          <a:lstStyle>
            <a:lvl1pPr algn="l">
              <a:defRPr sz="3200" b="1" kern="1200" cap="all" spc="50">
                <a:ln w="15875"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2514600" y="507999"/>
            <a:ext cx="4057650" cy="766022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244693" y="2952739"/>
            <a:ext cx="2000250" cy="521624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0E6ABC-CEC8-483C-A90D-D84AD5E8FF64}" type="datetime1">
              <a:rPr lang="zh-TW" alt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2017/10/25</a:t>
            </a:fld>
            <a:endParaRPr lang="zh-TW" alt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雙月刊 </a:t>
            </a:r>
            <a:r>
              <a:rPr lang="en-US" altLang="zh-TW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2017/05</a:t>
            </a:r>
            <a:endParaRPr lang="zh-TW" alt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AF53BD-4B3B-48DF-AED4-B51F616C2CF2}" type="datetime1">
              <a:rPr lang="zh-HK" altLang="en-US" smtClean="0"/>
              <a:pPr/>
              <a:t>25/10/2017</a:t>
            </a:fld>
            <a:endParaRPr lang="zh-HK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HK" smtClean="0"/>
              <a:t>4</a:t>
            </a:r>
            <a:endParaRPr lang="zh-HK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27B2A-2C29-40FB-ADFA-04F7040A959F}" type="slidenum">
              <a:rPr lang="zh-HK" altLang="en-US" smtClean="0"/>
              <a:pPr/>
              <a:t>‹#›</a:t>
            </a:fld>
            <a:endParaRPr lang="zh-HK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群組 7"/>
          <p:cNvGrpSpPr/>
          <p:nvPr/>
        </p:nvGrpSpPr>
        <p:grpSpPr>
          <a:xfrm>
            <a:off x="1185355" y="738313"/>
            <a:ext cx="5511933" cy="6322041"/>
            <a:chOff x="428596" y="553734"/>
            <a:chExt cx="7349244" cy="4741531"/>
          </a:xfrm>
        </p:grpSpPr>
        <p:sp>
          <p:nvSpPr>
            <p:cNvPr id="16" name="矩形 15"/>
            <p:cNvSpPr/>
            <p:nvPr userDrawn="1"/>
          </p:nvSpPr>
          <p:spPr>
            <a:xfrm rot="21480000">
              <a:off x="428596" y="580356"/>
              <a:ext cx="7340359" cy="4714909"/>
            </a:xfrm>
            <a:prstGeom prst="rect">
              <a:avLst/>
            </a:prstGeom>
            <a:ln w="1270" cap="flat" cmpd="sng" algn="ctr">
              <a:noFill/>
              <a:prstDash val="solid"/>
              <a:miter lim="800000"/>
            </a:ln>
            <a:effectLst>
              <a:outerShdw blurRad="54991" dist="17780" dir="5400000" algn="tl" rotWithShape="0">
                <a:srgbClr val="000000">
                  <a:alpha val="66000"/>
                </a:srgbClr>
              </a:outerShd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eaLnBrk="1" latinLnBrk="0" hangingPunct="1"/>
              <a:endParaRPr kumimoji="0" lang="zh-CN" altLang="en-US"/>
            </a:p>
          </p:txBody>
        </p:sp>
        <p:sp>
          <p:nvSpPr>
            <p:cNvPr id="17" name="矩形 16"/>
            <p:cNvSpPr/>
            <p:nvPr userDrawn="1"/>
          </p:nvSpPr>
          <p:spPr>
            <a:xfrm rot="21540000">
              <a:off x="437473" y="571479"/>
              <a:ext cx="7340359" cy="4714909"/>
            </a:xfrm>
            <a:prstGeom prst="rect">
              <a:avLst/>
            </a:prstGeom>
            <a:ln w="1270" cap="flat" cmpd="sng" algn="ctr">
              <a:noFill/>
              <a:prstDash val="solid"/>
              <a:miter lim="800000"/>
            </a:ln>
            <a:effectLst>
              <a:outerShdw blurRad="54991" dist="17780" dir="5400000" algn="tl" rotWithShape="0">
                <a:srgbClr val="000000">
                  <a:alpha val="66000"/>
                </a:srgbClr>
              </a:outerShd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eaLnBrk="1" latinLnBrk="0" hangingPunct="1"/>
              <a:endParaRPr kumimoji="0" lang="zh-CN" altLang="en-US"/>
            </a:p>
          </p:txBody>
        </p:sp>
        <p:sp>
          <p:nvSpPr>
            <p:cNvPr id="18" name="矩形 17"/>
            <p:cNvSpPr/>
            <p:nvPr userDrawn="1"/>
          </p:nvSpPr>
          <p:spPr>
            <a:xfrm>
              <a:off x="437481" y="553734"/>
              <a:ext cx="7340359" cy="4714909"/>
            </a:xfrm>
            <a:prstGeom prst="rect">
              <a:avLst/>
            </a:prstGeom>
            <a:ln w="1270" cap="flat" cmpd="sng" algn="ctr">
              <a:noFill/>
              <a:prstDash val="solid"/>
              <a:miter lim="800000"/>
            </a:ln>
            <a:effectLst>
              <a:outerShdw blurRad="54991" dist="17780" dir="5400000" algn="tl" rotWithShape="0">
                <a:srgbClr val="000000">
                  <a:alpha val="66000"/>
                </a:srgbClr>
              </a:outerShd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eaLnBrk="1" latinLnBrk="0" hangingPunct="1"/>
              <a:endParaRPr kumimoji="0" lang="zh-CN" altLang="en-US"/>
            </a:p>
          </p:txBody>
        </p:sp>
      </p:grp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238934" y="817035"/>
            <a:ext cx="5411429" cy="6136233"/>
          </a:xfrm>
          <a:solidFill>
            <a:schemeClr val="bg2">
              <a:tint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kumimoji="0" lang="zh-TW" altLang="en-US" smtClean="0"/>
              <a:t>按一下圖示以新增圖片</a:t>
            </a:r>
            <a:endParaRPr kumimoji="0" lang="en-US"/>
          </a:p>
        </p:txBody>
      </p:sp>
      <p:sp useBgFill="1"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0" y="793727"/>
            <a:ext cx="1017968" cy="7588303"/>
          </a:xfrm>
          <a:noFill/>
        </p:spPr>
        <p:txBody>
          <a:bodyPr vert="eaVert" anchor="ctr">
            <a:noAutofit/>
          </a:bodyPr>
          <a:lstStyle>
            <a:lvl1pPr algn="l">
              <a:defRPr lang="zh-CN" altLang="en-US" sz="3200" dirty="0">
                <a:ln w="1587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1750" dir="3600000" algn="tl" rotWithShape="0">
                    <a:srgbClr val="000000">
                      <a:alpha val="60000"/>
                    </a:srgbClr>
                  </a:outerShdw>
                </a:effectLst>
                <a:latin typeface="+mj-lt"/>
              </a:defRPr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285860" y="7308878"/>
            <a:ext cx="5411429" cy="1073149"/>
          </a:xfrm>
        </p:spPr>
        <p:txBody>
          <a:bodyPr anchor="ctr"/>
          <a:lstStyle>
            <a:lvl1pPr marL="0" indent="0" algn="ctr">
              <a:buNone/>
              <a:defRPr sz="1400"/>
            </a:lvl1pPr>
            <a:lvl2pPr marL="457200" indent="0" algn="ctr">
              <a:buNone/>
              <a:defRPr sz="1200"/>
            </a:lvl2pPr>
            <a:lvl3pPr marL="914400" indent="0" algn="ctr">
              <a:buNone/>
              <a:defRPr sz="1000"/>
            </a:lvl3pPr>
            <a:lvl4pPr marL="1371600" indent="0" algn="ctr">
              <a:buNone/>
              <a:defRPr sz="900"/>
            </a:lvl4pPr>
            <a:lvl5pPr marL="1828800" indent="0" algn="ctr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B6BEF3-7F42-4E7D-BA8D-8688439A78F2}" type="datetime1">
              <a:rPr lang="zh-TW" alt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2017/10/25</a:t>
            </a:fld>
            <a:endParaRPr lang="zh-TW" alt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雙月刊 </a:t>
            </a:r>
            <a:r>
              <a:rPr lang="en-US" altLang="zh-TW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2017/05</a:t>
            </a:r>
            <a:endParaRPr lang="zh-TW" alt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1C7A5-41E3-4858-9F99-052E0C837FB3}" type="datetime1">
              <a:rPr lang="zh-TW" alt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2017/10/25</a:t>
            </a:fld>
            <a:endParaRPr lang="zh-TW" alt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雙月刊 </a:t>
            </a:r>
            <a:r>
              <a:rPr lang="en-US" altLang="zh-TW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2017/05</a:t>
            </a:r>
            <a:endParaRPr lang="zh-TW" alt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5464983" y="366187"/>
            <a:ext cx="1050117" cy="7802033"/>
          </a:xfrm>
        </p:spPr>
        <p:txBody>
          <a:bodyPr vert="eaVert"/>
          <a:lstStyle>
            <a:lvl1pPr>
              <a:defRPr lang="zh-CN" altLang="en-US" dirty="0">
                <a:ln w="1587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1750" dir="3600000" algn="tl" rotWithShape="0">
                    <a:srgbClr val="000000">
                      <a:alpha val="60000"/>
                    </a:srgbClr>
                  </a:outerShdw>
                </a:effectLst>
              </a:defRPr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342900" y="366187"/>
            <a:ext cx="5122083" cy="7802033"/>
          </a:xfrm>
        </p:spPr>
        <p:txBody>
          <a:bodyPr vert="eaVert"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264A2C-5B7D-4E32-A4A6-FAA3E9E8BC0F}" type="datetime1">
              <a:rPr lang="zh-TW" alt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2017/10/25</a:t>
            </a:fld>
            <a:endParaRPr lang="zh-TW" alt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雙月刊 </a:t>
            </a:r>
            <a:r>
              <a:rPr lang="en-US" altLang="zh-TW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2017/05</a:t>
            </a:r>
            <a:endParaRPr lang="zh-TW" alt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41735" y="5875867"/>
            <a:ext cx="5829300" cy="18161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541735" y="3875621"/>
            <a:ext cx="5829300" cy="2000249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1597E3-2D39-4224-AA43-8A123CC3A87F}" type="datetime1">
              <a:rPr lang="zh-HK" altLang="en-US" smtClean="0"/>
              <a:pPr/>
              <a:t>25/10/2017</a:t>
            </a:fld>
            <a:endParaRPr lang="zh-HK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HK" smtClean="0"/>
              <a:t>4</a:t>
            </a:r>
            <a:endParaRPr lang="zh-HK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27B2A-2C29-40FB-ADFA-04F7040A959F}" type="slidenum">
              <a:rPr lang="zh-HK" altLang="en-US" smtClean="0"/>
              <a:pPr/>
              <a:t>‹#›</a:t>
            </a:fld>
            <a:endParaRPr lang="zh-HK" altLang="en-US"/>
          </a:p>
        </p:txBody>
      </p:sp>
    </p:spTree>
  </p:cSld>
  <p:clrMapOvr>
    <a:masterClrMapping/>
  </p:clrMapOvr>
  <p:hf sldNum="0" hd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257176" y="2844801"/>
            <a:ext cx="2257425" cy="804545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2628902" y="2844801"/>
            <a:ext cx="2257425" cy="804545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29F0C-B0D8-4DB5-8DC2-A07946D90F7A}" type="datetime1">
              <a:rPr lang="zh-HK" altLang="en-US" smtClean="0"/>
              <a:pPr/>
              <a:t>25/10/2017</a:t>
            </a:fld>
            <a:endParaRPr lang="zh-HK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HK" smtClean="0"/>
              <a:t>4</a:t>
            </a:r>
            <a:endParaRPr lang="zh-HK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27B2A-2C29-40FB-ADFA-04F7040A959F}" type="slidenum">
              <a:rPr lang="zh-HK" altLang="en-US" smtClean="0"/>
              <a:pPr/>
              <a:t>‹#›</a:t>
            </a:fld>
            <a:endParaRPr lang="zh-HK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152400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342902" y="2046817"/>
            <a:ext cx="303014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342902" y="2899833"/>
            <a:ext cx="303014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3483771" y="2046817"/>
            <a:ext cx="303133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3483771" y="2899833"/>
            <a:ext cx="303133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ADDA00-DDDF-47B0-9ACF-B087C4448AEF}" type="datetime1">
              <a:rPr lang="zh-HK" altLang="en-US" smtClean="0"/>
              <a:pPr/>
              <a:t>25/10/2017</a:t>
            </a:fld>
            <a:endParaRPr lang="zh-HK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HK" smtClean="0"/>
              <a:t>4</a:t>
            </a:r>
            <a:endParaRPr lang="zh-HK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27B2A-2C29-40FB-ADFA-04F7040A959F}" type="slidenum">
              <a:rPr lang="zh-HK" altLang="en-US" smtClean="0"/>
              <a:pPr/>
              <a:t>‹#›</a:t>
            </a:fld>
            <a:endParaRPr lang="zh-HK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6D63B3-CE26-495B-B56E-B773F0FBA65D}" type="datetime1">
              <a:rPr lang="zh-HK" altLang="en-US" smtClean="0"/>
              <a:pPr/>
              <a:t>25/10/2017</a:t>
            </a:fld>
            <a:endParaRPr lang="zh-HK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HK" smtClean="0"/>
              <a:t>4</a:t>
            </a:r>
            <a:endParaRPr lang="zh-HK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27B2A-2C29-40FB-ADFA-04F7040A959F}" type="slidenum">
              <a:rPr lang="zh-HK" altLang="en-US" smtClean="0"/>
              <a:pPr/>
              <a:t>‹#›</a:t>
            </a:fld>
            <a:endParaRPr lang="zh-HK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AF0EE-F8A8-4C1C-B223-7AFC3DEB2765}" type="datetime1">
              <a:rPr lang="zh-HK" altLang="en-US" smtClean="0"/>
              <a:pPr/>
              <a:t>25/10/2017</a:t>
            </a:fld>
            <a:endParaRPr lang="zh-HK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HK" smtClean="0"/>
              <a:t>4</a:t>
            </a:r>
            <a:endParaRPr lang="zh-HK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27B2A-2C29-40FB-ADFA-04F7040A959F}" type="slidenum">
              <a:rPr lang="zh-HK" altLang="en-US" smtClean="0"/>
              <a:pPr/>
              <a:t>‹#›</a:t>
            </a:fld>
            <a:endParaRPr lang="zh-HK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42902" y="364067"/>
            <a:ext cx="2256235" cy="15494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2681289" y="364070"/>
            <a:ext cx="3833813" cy="780415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342902" y="1913470"/>
            <a:ext cx="2256235" cy="625475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9717DC-08FB-4264-84B0-3B8BC31FC189}" type="datetime1">
              <a:rPr lang="zh-HK" altLang="en-US" smtClean="0"/>
              <a:pPr/>
              <a:t>25/10/2017</a:t>
            </a:fld>
            <a:endParaRPr lang="zh-HK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HK" smtClean="0"/>
              <a:t>4</a:t>
            </a:r>
            <a:endParaRPr lang="zh-HK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27B2A-2C29-40FB-ADFA-04F7040A959F}" type="slidenum">
              <a:rPr lang="zh-HK" altLang="en-US" smtClean="0"/>
              <a:pPr/>
              <a:t>‹#›</a:t>
            </a:fld>
            <a:endParaRPr lang="zh-HK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344216" y="6400801"/>
            <a:ext cx="4114800" cy="7556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344216" y="817033"/>
            <a:ext cx="41148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344216" y="7156452"/>
            <a:ext cx="4114800" cy="107314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A5E148-18B1-4093-9D7A-27A3DF9A97A0}" type="datetime1">
              <a:rPr lang="zh-HK" altLang="en-US" smtClean="0"/>
              <a:pPr/>
              <a:t>25/10/2017</a:t>
            </a:fld>
            <a:endParaRPr lang="zh-HK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HK" smtClean="0"/>
              <a:t>4</a:t>
            </a:r>
            <a:endParaRPr lang="zh-HK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27B2A-2C29-40FB-ADFA-04F7040A959F}" type="slidenum">
              <a:rPr lang="zh-HK" altLang="en-US" smtClean="0"/>
              <a:pPr/>
              <a:t>‹#›</a:t>
            </a:fld>
            <a:endParaRPr lang="zh-HK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152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342900" y="2133604"/>
            <a:ext cx="6172200" cy="60346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342900" y="8475137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1597E3-2D39-4224-AA43-8A123CC3A87F}" type="datetime1">
              <a:rPr lang="zh-HK" altLang="en-US" smtClean="0"/>
              <a:pPr/>
              <a:t>25/10/2017</a:t>
            </a:fld>
            <a:endParaRPr lang="zh-HK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2343150" y="8475137"/>
            <a:ext cx="21717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altLang="zh-HK" smtClean="0"/>
              <a:t>4</a:t>
            </a:r>
            <a:endParaRPr lang="zh-HK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4914900" y="8475137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127B2A-2C29-40FB-ADFA-04F7040A959F}" type="slidenum">
              <a:rPr lang="zh-HK" altLang="en-US" smtClean="0"/>
              <a:pPr/>
              <a:t>‹#›</a:t>
            </a:fld>
            <a:endParaRPr lang="zh-HK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29" r:id="rId1"/>
    <p:sldLayoutId id="2147484130" r:id="rId2"/>
    <p:sldLayoutId id="2147484131" r:id="rId3"/>
    <p:sldLayoutId id="2147484132" r:id="rId4"/>
    <p:sldLayoutId id="2147484133" r:id="rId5"/>
    <p:sldLayoutId id="2147484134" r:id="rId6"/>
    <p:sldLayoutId id="2147484135" r:id="rId7"/>
    <p:sldLayoutId id="2147484136" r:id="rId8"/>
    <p:sldLayoutId id="2147484137" r:id="rId9"/>
    <p:sldLayoutId id="2147484138" r:id="rId10"/>
    <p:sldLayoutId id="2147484139" r:id="rId11"/>
  </p:sldLayoutIdLst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1524000"/>
          </a:xfrm>
          <a:prstGeom prst="rect">
            <a:avLst/>
          </a:prstGeom>
        </p:spPr>
        <p:txBody>
          <a:bodyPr vert="horz" rtlCol="0" anchor="ctr"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8890">
              <a:contourClr>
                <a:schemeClr val="accent3">
                  <a:shade val="55000"/>
                </a:schemeClr>
              </a:contourClr>
            </a:sp3d>
          </a:bodyPr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342900" y="2133600"/>
            <a:ext cx="6172200" cy="6299200"/>
          </a:xfrm>
          <a:prstGeom prst="rect">
            <a:avLst/>
          </a:prstGeom>
        </p:spPr>
        <p:txBody>
          <a:bodyPr vert="horz" rtlCol="0">
            <a:normAutofit/>
          </a:bodyPr>
          <a:lstStyle/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  <a:p>
            <a:pPr lvl="1" eaLnBrk="1" latinLnBrk="0" hangingPunct="1"/>
            <a:r>
              <a:rPr kumimoji="0" lang="zh-TW" altLang="en-US" smtClean="0"/>
              <a:t>第二層</a:t>
            </a:r>
          </a:p>
          <a:p>
            <a:pPr lvl="2" eaLnBrk="1" latinLnBrk="0" hangingPunct="1"/>
            <a:r>
              <a:rPr kumimoji="0" lang="zh-TW" altLang="en-US" smtClean="0"/>
              <a:t>第三層</a:t>
            </a:r>
          </a:p>
          <a:p>
            <a:pPr lvl="3" eaLnBrk="1" latinLnBrk="0" hangingPunct="1"/>
            <a:r>
              <a:rPr kumimoji="0" lang="zh-TW" altLang="en-US" smtClean="0"/>
              <a:t>第四層</a:t>
            </a:r>
          </a:p>
          <a:p>
            <a:pPr lvl="4" eaLnBrk="1" latinLnBrk="0" hangingPunct="1"/>
            <a:r>
              <a:rPr kumimoji="0" lang="zh-TW" altLang="en-US" smtClean="0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6659" y="8645330"/>
            <a:ext cx="1600200" cy="486833"/>
          </a:xfrm>
          <a:prstGeom prst="rect">
            <a:avLst/>
          </a:prstGeom>
        </p:spPr>
        <p:txBody>
          <a:bodyPr vert="horz" rtlCol="0" anchor="ctr"/>
          <a:lstStyle>
            <a:lvl1pPr algn="l" eaLnBrk="1" latinLnBrk="0" hangingPunct="1">
              <a:defRPr kumimoji="0"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1597E3-2D39-4224-AA43-8A123CC3A87F}" type="datetime1">
              <a:rPr lang="zh-HK" altLang="en-US" smtClean="0"/>
              <a:pPr/>
              <a:t>25/10/2017</a:t>
            </a:fld>
            <a:endParaRPr lang="zh-HK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2343150" y="8645330"/>
            <a:ext cx="2171700" cy="486833"/>
          </a:xfrm>
          <a:prstGeom prst="rect">
            <a:avLst/>
          </a:prstGeom>
        </p:spPr>
        <p:txBody>
          <a:bodyPr vert="horz" rtlCol="0" anchor="ctr"/>
          <a:lstStyle>
            <a:lvl1pPr algn="ctr" eaLnBrk="1" latinLnBrk="0" hangingPunct="1">
              <a:defRPr kumimoji="0"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altLang="zh-HK" smtClean="0"/>
              <a:t>4</a:t>
            </a:r>
            <a:endParaRPr lang="zh-HK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5244483" y="8645330"/>
            <a:ext cx="1600200" cy="486833"/>
          </a:xfrm>
          <a:prstGeom prst="rect">
            <a:avLst/>
          </a:prstGeom>
        </p:spPr>
        <p:txBody>
          <a:bodyPr vert="horz" rtlCol="0" anchor="ctr"/>
          <a:lstStyle>
            <a:lvl1pPr algn="r" eaLnBrk="1" latinLnBrk="0" hangingPunct="1">
              <a:defRPr kumimoji="0"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127B2A-2C29-40FB-ADFA-04F7040A959F}" type="slidenum">
              <a:rPr lang="zh-HK" altLang="en-US" smtClean="0"/>
              <a:pPr/>
              <a:t>‹#›</a:t>
            </a:fld>
            <a:endParaRPr lang="zh-HK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53" r:id="rId1"/>
    <p:sldLayoutId id="2147484154" r:id="rId2"/>
    <p:sldLayoutId id="2147484155" r:id="rId3"/>
    <p:sldLayoutId id="2147484156" r:id="rId4"/>
    <p:sldLayoutId id="2147484157" r:id="rId5"/>
    <p:sldLayoutId id="2147484158" r:id="rId6"/>
    <p:sldLayoutId id="2147484159" r:id="rId7"/>
    <p:sldLayoutId id="2147484160" r:id="rId8"/>
    <p:sldLayoutId id="2147484161" r:id="rId9"/>
    <p:sldLayoutId id="2147484162" r:id="rId10"/>
    <p:sldLayoutId id="2147484163" r:id="rId11"/>
  </p:sldLayoutIdLst>
  <p:hf sldNum="0" hdr="0" dt="0"/>
  <p:txStyles>
    <p:titleStyle>
      <a:lvl1pPr algn="ctr" rtl="0" eaLnBrk="1" latinLnBrk="0" hangingPunct="1">
        <a:spcBef>
          <a:spcPct val="0"/>
        </a:spcBef>
        <a:buNone/>
        <a:defRPr kumimoji="0" sz="4000" b="1" kern="1200" cap="all" spc="50" dirty="0">
          <a:ln w="15875" cmpd="sng">
            <a:solidFill>
              <a:srgbClr val="FFFFFF"/>
            </a:solidFill>
            <a:prstDash val="solid"/>
          </a:ln>
          <a:solidFill>
            <a:srgbClr val="FFFFFF"/>
          </a:solidFill>
          <a:effectLst>
            <a:outerShdw blurRad="31750" dir="3600000" algn="tl" rotWithShape="0">
              <a:srgbClr val="000000">
                <a:alpha val="60000"/>
              </a:srgbClr>
            </a:outerShdw>
          </a:effectLst>
          <a:latin typeface="+mj-lt"/>
          <a:ea typeface="+mj-ea"/>
          <a:cs typeface="+mj-cs"/>
        </a:defRPr>
      </a:lvl1pPr>
      <a:lvl2pPr eaLnBrk="1" latinLnBrk="0" hangingPunct="1">
        <a:defRPr kumimoji="0">
          <a:solidFill>
            <a:schemeClr val="tx2"/>
          </a:solidFill>
        </a:defRPr>
      </a:lvl2pPr>
      <a:lvl3pPr eaLnBrk="1" latinLnBrk="0" hangingPunct="1">
        <a:defRPr kumimoji="0">
          <a:solidFill>
            <a:schemeClr val="tx2"/>
          </a:solidFill>
        </a:defRPr>
      </a:lvl3pPr>
      <a:lvl4pPr eaLnBrk="1" latinLnBrk="0" hangingPunct="1">
        <a:defRPr kumimoji="0">
          <a:solidFill>
            <a:schemeClr val="tx2"/>
          </a:solidFill>
        </a:defRPr>
      </a:lvl4pPr>
      <a:lvl5pPr eaLnBrk="1" latinLnBrk="0" hangingPunct="1">
        <a:defRPr kumimoji="0">
          <a:solidFill>
            <a:schemeClr val="tx2"/>
          </a:solidFill>
        </a:defRPr>
      </a:lvl5pPr>
      <a:lvl6pPr eaLnBrk="1" latinLnBrk="0" hangingPunct="1">
        <a:defRPr kumimoji="0">
          <a:solidFill>
            <a:schemeClr val="tx2"/>
          </a:solidFill>
        </a:defRPr>
      </a:lvl6pPr>
      <a:lvl7pPr eaLnBrk="1" latinLnBrk="0" hangingPunct="1">
        <a:defRPr kumimoji="0">
          <a:solidFill>
            <a:schemeClr val="tx2"/>
          </a:solidFill>
        </a:defRPr>
      </a:lvl7pPr>
      <a:lvl8pPr eaLnBrk="1" latinLnBrk="0" hangingPunct="1">
        <a:defRPr kumimoji="0">
          <a:solidFill>
            <a:schemeClr val="tx2"/>
          </a:solidFill>
        </a:defRPr>
      </a:lvl8pPr>
      <a:lvl9pPr eaLnBrk="1" latinLnBrk="0" hangingPunct="1">
        <a:defRPr kumimoji="0">
          <a:solidFill>
            <a:schemeClr val="tx2"/>
          </a:solidFill>
        </a:defRPr>
      </a:lvl9pPr>
    </p:titleStyle>
    <p:bodyStyle>
      <a:lvl1pPr marL="342900" indent="-342900" algn="l" rtl="0" eaLnBrk="1" latinLnBrk="0" hangingPunct="1">
        <a:spcBef>
          <a:spcPct val="20000"/>
        </a:spcBef>
        <a:buClr>
          <a:schemeClr val="tx2"/>
        </a:buClr>
        <a:buSzPct val="90000"/>
        <a:buFont typeface="Cambria"/>
        <a:buChar char="+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tx2"/>
        </a:buClr>
        <a:buSzPct val="100000"/>
        <a:buFont typeface="Cambria"/>
        <a:buChar char="–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tx2"/>
        </a:buClr>
        <a:buSzPct val="60000"/>
        <a:buFont typeface="Wingdings 2"/>
        <a:buChar char="Ï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tx2"/>
        </a:buClr>
        <a:buSzPct val="90000"/>
        <a:buFont typeface="Calibri"/>
        <a:buChar char="÷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tx2"/>
        </a:buClr>
        <a:buSzPct val="100000"/>
        <a:buFont typeface="Cambria"/>
        <a:buChar char="=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Font typeface="Arial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Font typeface="Arial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Font typeface="Arial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Font typeface="Arial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2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jpe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883089" y="6274460"/>
            <a:ext cx="5282215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 prst="relaxedInset"/>
            </a:sp3d>
          </a:bodyPr>
          <a:lstStyle/>
          <a:p>
            <a:pPr algn="ctr"/>
            <a:r>
              <a:rPr lang="zh-TW" altLang="en-US" sz="6600" b="1" dirty="0" smtClean="0">
                <a:ln w="6350" cmpd="sng">
                  <a:solidFill>
                    <a:schemeClr val="bg2">
                      <a:lumMod val="1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76200" dir="5400000" algn="t" rotWithShape="0">
                    <a:prstClr val="black">
                      <a:alpha val="40000"/>
                    </a:prstClr>
                  </a:outerShdw>
                </a:effectLst>
                <a:latin typeface="SimHei" pitchFamily="49" charset="-122"/>
                <a:ea typeface="SimHei" pitchFamily="49" charset="-122"/>
              </a:rPr>
              <a:t>職安健雙月刊</a:t>
            </a:r>
            <a:endParaRPr lang="zh-HK" altLang="en-US" sz="6600" b="1" dirty="0">
              <a:ln w="6350" cmpd="sng">
                <a:solidFill>
                  <a:schemeClr val="bg2">
                    <a:lumMod val="10000"/>
                  </a:schemeClr>
                </a:solidFill>
                <a:prstDash val="solid"/>
              </a:ln>
              <a:solidFill>
                <a:srgbClr val="00B050"/>
              </a:solidFill>
              <a:effectLst>
                <a:outerShdw blurRad="50800" dist="76200" dir="5400000" algn="t" rotWithShape="0">
                  <a:prstClr val="black">
                    <a:alpha val="40000"/>
                  </a:prstClr>
                </a:outerShdw>
              </a:effectLst>
              <a:latin typeface="SimHei" pitchFamily="49" charset="-122"/>
              <a:ea typeface="SimHei" pitchFamily="49" charset="-122"/>
            </a:endParaRPr>
          </a:p>
        </p:txBody>
      </p:sp>
      <p:sp>
        <p:nvSpPr>
          <p:cNvPr id="10" name="文字方塊 9"/>
          <p:cNvSpPr txBox="1"/>
          <p:nvPr/>
        </p:nvSpPr>
        <p:spPr>
          <a:xfrm>
            <a:off x="247682" y="7814682"/>
            <a:ext cx="3757382" cy="861774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r>
              <a:rPr lang="zh-TW" altLang="en-US" sz="3200" b="1" spc="150" dirty="0">
                <a:ln w="38100">
                  <a:solidFill>
                    <a:prstClr val="white"/>
                  </a:solidFill>
                </a:ln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LG Display-Regular" pitchFamily="34" charset="-127"/>
                <a:ea typeface="LG Display-Regular" pitchFamily="34" charset="-127"/>
                <a:cs typeface="LG Display-Regular" pitchFamily="34" charset="-127"/>
              </a:rPr>
              <a:t>一切安全因你有心</a:t>
            </a:r>
          </a:p>
          <a:p>
            <a:endParaRPr lang="zh-HK" altLang="en-US" b="1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LG Display-Regular" pitchFamily="34" charset="-127"/>
              <a:ea typeface="LG Display-Regular" pitchFamily="34" charset="-127"/>
              <a:cs typeface="LG Display-Regular" pitchFamily="34" charset="-127"/>
            </a:endParaRPr>
          </a:p>
        </p:txBody>
      </p:sp>
      <p:sp>
        <p:nvSpPr>
          <p:cNvPr id="11" name="文字方塊 10"/>
          <p:cNvSpPr txBox="1"/>
          <p:nvPr/>
        </p:nvSpPr>
        <p:spPr>
          <a:xfrm>
            <a:off x="5373216" y="7812360"/>
            <a:ext cx="13039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>
                <a:ln w="9525">
                  <a:noFill/>
                  <a:prstDash val="solid"/>
                </a:ln>
                <a:solidFill>
                  <a:prstClr val="black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Mangal" pitchFamily="18" charset="0"/>
                <a:cs typeface="Mangal" pitchFamily="18" charset="0"/>
              </a:rPr>
              <a:t>雙月刊 </a:t>
            </a:r>
            <a:r>
              <a:rPr lang="en-US" altLang="zh-TW" b="1" dirty="0">
                <a:ln w="9525">
                  <a:noFill/>
                  <a:prstDash val="solid"/>
                </a:ln>
                <a:solidFill>
                  <a:prstClr val="black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Mangal" pitchFamily="18" charset="0"/>
                <a:cs typeface="Mangal" pitchFamily="18" charset="0"/>
              </a:rPr>
              <a:t/>
            </a:r>
            <a:br>
              <a:rPr lang="en-US" altLang="zh-TW" b="1" dirty="0">
                <a:ln w="9525">
                  <a:noFill/>
                  <a:prstDash val="solid"/>
                </a:ln>
                <a:solidFill>
                  <a:prstClr val="black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Mangal" pitchFamily="18" charset="0"/>
                <a:cs typeface="Mangal" pitchFamily="18" charset="0"/>
              </a:rPr>
            </a:br>
            <a:r>
              <a:rPr lang="en-US" altLang="zh-TW" b="1" dirty="0" smtClean="0">
                <a:ln w="9525">
                  <a:noFill/>
                  <a:prstDash val="solid"/>
                </a:ln>
                <a:solidFill>
                  <a:prstClr val="black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Mangal" pitchFamily="18" charset="0"/>
                <a:cs typeface="Mangal" pitchFamily="18" charset="0"/>
              </a:rPr>
              <a:t>2017/11</a:t>
            </a:r>
            <a:endParaRPr lang="zh-HK" altLang="en-US" b="1" dirty="0">
              <a:ln w="9525">
                <a:noFill/>
                <a:prstDash val="solid"/>
              </a:ln>
              <a:solidFill>
                <a:prstClr val="black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Mangal" pitchFamily="18" charset="0"/>
              <a:cs typeface="Mangal" pitchFamily="18" charset="0"/>
            </a:endParaRPr>
          </a:p>
          <a:p>
            <a:endParaRPr lang="zh-HK" altLang="en-US" dirty="0">
              <a:solidFill>
                <a:prstClr val="black"/>
              </a:solidFill>
            </a:endParaRPr>
          </a:p>
        </p:txBody>
      </p:sp>
      <p:pic>
        <p:nvPicPr>
          <p:cNvPr id="8" name="圖片 7" descr="Logo_New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2"/>
            <a:ext cx="6858000" cy="1401536"/>
          </a:xfrm>
          <a:prstGeom prst="rect">
            <a:avLst/>
          </a:prstGeom>
        </p:spPr>
      </p:pic>
      <p:pic>
        <p:nvPicPr>
          <p:cNvPr id="13" name="圖片 12" descr="china-background-design_1333-9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729" y="2643175"/>
            <a:ext cx="3052763" cy="2981325"/>
          </a:xfrm>
          <a:prstGeom prst="rect">
            <a:avLst/>
          </a:prstGeom>
        </p:spPr>
      </p:pic>
      <p:sp>
        <p:nvSpPr>
          <p:cNvPr id="14" name="矩形 13"/>
          <p:cNvSpPr/>
          <p:nvPr/>
        </p:nvSpPr>
        <p:spPr>
          <a:xfrm>
            <a:off x="571480" y="1714480"/>
            <a:ext cx="224292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zh-TW" altLang="en-US" sz="4000" b="1" dirty="0" smtClean="0">
                <a:ln w="6350" cmpd="sng">
                  <a:solidFill>
                    <a:srgbClr val="FFFF00"/>
                  </a:solidFill>
                  <a:prstDash val="solid"/>
                </a:ln>
                <a:solidFill>
                  <a:srgbClr val="C83012"/>
                </a:solidFill>
                <a:effectLst>
                  <a:outerShdw blurRad="50800" dist="76200" dir="5400000" algn="t" rotWithShape="0">
                    <a:prstClr val="black">
                      <a:alpha val="40000"/>
                    </a:prstClr>
                  </a:outerShdw>
                </a:effectLst>
                <a:latin typeface="SimHei" pitchFamily="49" charset="-122"/>
                <a:ea typeface="SimHei" pitchFamily="49" charset="-122"/>
              </a:rPr>
              <a:t>慶祝國慶</a:t>
            </a:r>
            <a:endParaRPr lang="zh-HK" altLang="en-US" sz="4000" b="1" dirty="0">
              <a:ln w="6350" cmpd="sng">
                <a:solidFill>
                  <a:srgbClr val="FFFF00"/>
                </a:solidFill>
                <a:prstDash val="solid"/>
              </a:ln>
              <a:solidFill>
                <a:srgbClr val="C83012"/>
              </a:solidFill>
              <a:effectLst>
                <a:outerShdw blurRad="50800" dist="76200" dir="5400000" algn="t" rotWithShape="0">
                  <a:prstClr val="black">
                    <a:alpha val="40000"/>
                  </a:prstClr>
                </a:outerShdw>
              </a:effectLst>
              <a:latin typeface="SimHei" pitchFamily="49" charset="-122"/>
              <a:ea typeface="SimHei" pitchFamily="49" charset="-122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3900722" y="1714480"/>
            <a:ext cx="224292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zh-TW" altLang="en-US" sz="4000" b="1" dirty="0" smtClean="0">
                <a:ln w="6350" cmpd="sng">
                  <a:solidFill>
                    <a:srgbClr val="FFFF00"/>
                  </a:solidFill>
                  <a:prstDash val="solid"/>
                </a:ln>
                <a:solidFill>
                  <a:srgbClr val="C83012"/>
                </a:solidFill>
                <a:effectLst>
                  <a:outerShdw blurRad="50800" dist="76200" dir="5400000" algn="t" rotWithShape="0">
                    <a:prstClr val="black">
                      <a:alpha val="40000"/>
                    </a:prstClr>
                  </a:outerShdw>
                </a:effectLst>
                <a:latin typeface="SimHei" pitchFamily="49" charset="-122"/>
                <a:ea typeface="SimHei" pitchFamily="49" charset="-122"/>
              </a:rPr>
              <a:t>中秋快樂</a:t>
            </a:r>
            <a:endParaRPr lang="zh-HK" altLang="en-US" sz="4000" b="1" dirty="0">
              <a:ln w="6350" cmpd="sng">
                <a:solidFill>
                  <a:srgbClr val="FFFF00"/>
                </a:solidFill>
                <a:prstDash val="solid"/>
              </a:ln>
              <a:solidFill>
                <a:srgbClr val="C83012"/>
              </a:solidFill>
              <a:effectLst>
                <a:outerShdw blurRad="50800" dist="76200" dir="5400000" algn="t" rotWithShape="0">
                  <a:prstClr val="black">
                    <a:alpha val="40000"/>
                  </a:prstClr>
                </a:outerShdw>
              </a:effectLst>
              <a:latin typeface="SimHei" pitchFamily="49" charset="-122"/>
              <a:ea typeface="SimHei" pitchFamily="49" charset="-122"/>
            </a:endParaRPr>
          </a:p>
        </p:txBody>
      </p:sp>
      <p:pic>
        <p:nvPicPr>
          <p:cNvPr id="16" name="圖片 15" descr="thumbnail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14752" y="2714612"/>
            <a:ext cx="2897495" cy="2928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0971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群組 7"/>
          <p:cNvGrpSpPr/>
          <p:nvPr/>
        </p:nvGrpSpPr>
        <p:grpSpPr>
          <a:xfrm>
            <a:off x="1056139" y="337429"/>
            <a:ext cx="4893141" cy="1282243"/>
            <a:chOff x="1056139" y="195830"/>
            <a:chExt cx="4893141" cy="1282243"/>
          </a:xfrm>
        </p:grpSpPr>
        <p:sp>
          <p:nvSpPr>
            <p:cNvPr id="14" name="矩形 13"/>
            <p:cNvSpPr/>
            <p:nvPr/>
          </p:nvSpPr>
          <p:spPr>
            <a:xfrm>
              <a:off x="3933056" y="1201074"/>
              <a:ext cx="2016224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zh-TW" altLang="en-US" sz="1200" b="1" dirty="0" smtClean="0">
                  <a:solidFill>
                    <a:srgbClr val="FF0000"/>
                  </a:solidFill>
                  <a:ea typeface="CHei3HK-Bold"/>
                  <a:cs typeface="CHei3HK-Bold"/>
                </a:rPr>
                <a:t>雙月刊 </a:t>
              </a:r>
              <a:r>
                <a:rPr lang="en-US" altLang="zh-TW" sz="1200" b="1" dirty="0" smtClean="0">
                  <a:solidFill>
                    <a:srgbClr val="FF0000"/>
                  </a:solidFill>
                  <a:ea typeface="CHei3HK-Bold"/>
                  <a:cs typeface="CHei3HK-Bold"/>
                </a:rPr>
                <a:t>2017 /11</a:t>
              </a:r>
              <a:endParaRPr lang="en-US" sz="1200" b="1" dirty="0">
                <a:solidFill>
                  <a:srgbClr val="FF0000"/>
                </a:solidFill>
              </a:endParaRPr>
            </a:p>
          </p:txBody>
        </p:sp>
        <p:pic>
          <p:nvPicPr>
            <p:cNvPr id="15" name="Picture 5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6139" y="195830"/>
              <a:ext cx="4814236" cy="967296"/>
            </a:xfrm>
            <a:prstGeom prst="rect">
              <a:avLst/>
            </a:prstGeom>
            <a:ln w="9525">
              <a:solidFill>
                <a:srgbClr val="C00000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</p:grpSp>
      <p:sp>
        <p:nvSpPr>
          <p:cNvPr id="11" name="矩形 10"/>
          <p:cNvSpPr/>
          <p:nvPr/>
        </p:nvSpPr>
        <p:spPr>
          <a:xfrm>
            <a:off x="1052736" y="1691680"/>
            <a:ext cx="4814236" cy="40011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effectLst/>
        </p:spPr>
        <p:txBody>
          <a:bodyPr wrap="square">
            <a:spAutoFit/>
          </a:bodyPr>
          <a:lstStyle/>
          <a:p>
            <a:pPr marL="0" lvl="1" algn="ctr"/>
            <a:r>
              <a:rPr lang="zh-TW" altLang="zh-TW" sz="20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建造業安全獎勵計劃</a:t>
            </a:r>
            <a:r>
              <a:rPr lang="en-US" altLang="zh-TW" sz="20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 </a:t>
            </a:r>
            <a:r>
              <a:rPr lang="en-US" altLang="zh-TW" sz="2000" b="1" spc="300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dobe 楷体 Std R"/>
              </a:rPr>
              <a:t>2017-18</a:t>
            </a:r>
          </a:p>
        </p:txBody>
      </p:sp>
      <p:sp>
        <p:nvSpPr>
          <p:cNvPr id="9" name="頁尾版面配置區 1"/>
          <p:cNvSpPr>
            <a:spLocks noGrp="1"/>
          </p:cNvSpPr>
          <p:nvPr>
            <p:ph type="ftr" sz="quarter" idx="11"/>
          </p:nvPr>
        </p:nvSpPr>
        <p:spPr>
          <a:xfrm>
            <a:off x="4686300" y="8820472"/>
            <a:ext cx="2171700" cy="323528"/>
          </a:xfrm>
        </p:spPr>
        <p:txBody>
          <a:bodyPr/>
          <a:lstStyle/>
          <a:p>
            <a:pPr algn="r"/>
            <a:r>
              <a:rPr lang="en-US" altLang="zh-TW" sz="1500" dirty="0">
                <a:solidFill>
                  <a:srgbClr val="FF0000"/>
                </a:solidFill>
              </a:rPr>
              <a:t>9</a:t>
            </a:r>
            <a:endParaRPr lang="en-US" altLang="zh-HK" sz="1500" dirty="0" smtClean="0">
              <a:solidFill>
                <a:srgbClr val="FF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 b="14310"/>
          <a:stretch>
            <a:fillRect/>
          </a:stretch>
        </p:blipFill>
        <p:spPr bwMode="auto">
          <a:xfrm>
            <a:off x="1445266" y="2214546"/>
            <a:ext cx="4071966" cy="5000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文字方塊 9"/>
          <p:cNvSpPr txBox="1"/>
          <p:nvPr/>
        </p:nvSpPr>
        <p:spPr>
          <a:xfrm>
            <a:off x="428604" y="7429520"/>
            <a:ext cx="600079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 smtClean="0">
                <a:solidFill>
                  <a:schemeClr val="accent2">
                    <a:lumMod val="75000"/>
                  </a:schemeClr>
                </a:solidFill>
                <a:latin typeface="+mj-ea"/>
                <a:cs typeface="Times New Roman" panose="02020603050405020304" pitchFamily="18" charset="0"/>
              </a:rPr>
              <a:t>這計劃旨在提升承建商、地盤人員及工友的工作安全和健康意識；培育良好的安全文化；鼓勵 採取安全的工作模式；以及透過公開比賽，表揚和嘉許在職安健方面有良好表現的承建商、地 盤人員和工友。</a:t>
            </a:r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650531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群組 8"/>
          <p:cNvGrpSpPr/>
          <p:nvPr/>
        </p:nvGrpSpPr>
        <p:grpSpPr>
          <a:xfrm>
            <a:off x="1056139" y="337429"/>
            <a:ext cx="4893141" cy="1282243"/>
            <a:chOff x="1056139" y="195830"/>
            <a:chExt cx="4893141" cy="1282243"/>
          </a:xfrm>
        </p:grpSpPr>
        <p:sp>
          <p:nvSpPr>
            <p:cNvPr id="10" name="矩形 9"/>
            <p:cNvSpPr/>
            <p:nvPr/>
          </p:nvSpPr>
          <p:spPr>
            <a:xfrm>
              <a:off x="3933056" y="1201074"/>
              <a:ext cx="2016224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zh-TW" altLang="en-US" sz="1200" b="1" dirty="0" smtClean="0">
                  <a:solidFill>
                    <a:srgbClr val="FF0000"/>
                  </a:solidFill>
                  <a:ea typeface="CHei3HK-Bold"/>
                  <a:cs typeface="CHei3HK-Bold"/>
                </a:rPr>
                <a:t>雙月刊 </a:t>
              </a:r>
              <a:r>
                <a:rPr lang="en-US" altLang="zh-TW" sz="1200" b="1" dirty="0" smtClean="0">
                  <a:solidFill>
                    <a:srgbClr val="FF0000"/>
                  </a:solidFill>
                  <a:ea typeface="CHei3HK-Bold"/>
                  <a:cs typeface="CHei3HK-Bold"/>
                </a:rPr>
                <a:t>2017/11</a:t>
              </a:r>
              <a:endParaRPr lang="en-US" sz="1200" b="1" dirty="0">
                <a:solidFill>
                  <a:srgbClr val="FF0000"/>
                </a:solidFill>
              </a:endParaRPr>
            </a:p>
          </p:txBody>
        </p:sp>
        <p:pic>
          <p:nvPicPr>
            <p:cNvPr id="11" name="Picture 5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6139" y="195830"/>
              <a:ext cx="4814236" cy="967296"/>
            </a:xfrm>
            <a:prstGeom prst="rect">
              <a:avLst/>
            </a:prstGeom>
            <a:ln w="9525">
              <a:solidFill>
                <a:srgbClr val="C00000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</p:grpSp>
      <p:sp>
        <p:nvSpPr>
          <p:cNvPr id="12" name="矩形 11"/>
          <p:cNvSpPr/>
          <p:nvPr/>
        </p:nvSpPr>
        <p:spPr>
          <a:xfrm>
            <a:off x="1056139" y="2595841"/>
            <a:ext cx="4814237" cy="120032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lnSpc>
                <a:spcPct val="150000"/>
              </a:lnSpc>
            </a:pPr>
            <a:endParaRPr lang="en-US" altLang="zh-TW" sz="1600" dirty="0" smtClean="0">
              <a:solidFill>
                <a:schemeClr val="accent2">
                  <a:lumMod val="75000"/>
                </a:schemeClr>
              </a:solidFill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en-US" altLang="zh-TW" dirty="0">
                <a:latin typeface="+mn-ea"/>
              </a:rPr>
              <a:t/>
            </a:r>
            <a:br>
              <a:rPr lang="en-US" altLang="zh-TW" dirty="0">
                <a:latin typeface="+mn-ea"/>
              </a:rPr>
            </a:br>
            <a:endParaRPr lang="zh-HK" altLang="en-US" dirty="0">
              <a:latin typeface="+mn-ea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548680" y="3592051"/>
            <a:ext cx="6048672" cy="90794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lvl="1"/>
            <a:r>
              <a:rPr lang="zh-TW" altLang="en-US" sz="1600" dirty="0" smtClean="0">
                <a:solidFill>
                  <a:schemeClr val="accent2">
                    <a:lumMod val="75000"/>
                  </a:schemeClr>
                </a:solidFill>
              </a:rPr>
              <a:t>合約：東</a:t>
            </a:r>
            <a:r>
              <a:rPr lang="zh-TW" altLang="en-US" sz="1600" dirty="0" smtClean="0">
                <a:solidFill>
                  <a:schemeClr val="accent2">
                    <a:lumMod val="75000"/>
                  </a:schemeClr>
                </a:solidFill>
              </a:rPr>
              <a:t>鐵綫斜坡</a:t>
            </a:r>
            <a:r>
              <a:rPr lang="zh-TW" altLang="en-US" sz="1600" dirty="0" smtClean="0">
                <a:solidFill>
                  <a:schemeClr val="accent2">
                    <a:lumMod val="75000"/>
                  </a:schemeClr>
                </a:solidFill>
              </a:rPr>
              <a:t>改善工程第五期</a:t>
            </a:r>
            <a:r>
              <a:rPr lang="zh-TW" altLang="en-US" sz="1600" dirty="0" smtClean="0">
                <a:solidFill>
                  <a:schemeClr val="accent2">
                    <a:lumMod val="75000"/>
                  </a:schemeClr>
                </a:solidFill>
              </a:rPr>
              <a:t>甲 榮獲</a:t>
            </a:r>
            <a:r>
              <a:rPr lang="zh-TW" altLang="en-US" sz="1600" dirty="0" smtClean="0">
                <a:solidFill>
                  <a:schemeClr val="accent2">
                    <a:lumMod val="75000"/>
                  </a:schemeClr>
                </a:solidFill>
              </a:rPr>
              <a:t>第</a:t>
            </a:r>
            <a:r>
              <a:rPr lang="en-US" altLang="zh-TW" sz="1600" dirty="0" smtClean="0">
                <a:solidFill>
                  <a:schemeClr val="accent2">
                    <a:lumMod val="75000"/>
                  </a:schemeClr>
                </a:solidFill>
              </a:rPr>
              <a:t>23</a:t>
            </a:r>
            <a:r>
              <a:rPr lang="zh-TW" altLang="en-US" sz="1600" dirty="0" smtClean="0">
                <a:solidFill>
                  <a:schemeClr val="accent2">
                    <a:lumMod val="75000"/>
                  </a:schemeClr>
                </a:solidFill>
              </a:rPr>
              <a:t>屆公德地盤嘉許計劃公德地盤奬 非公務工程 維修、保養、改建及加建工程金奬</a:t>
            </a:r>
            <a:endParaRPr lang="en-US" altLang="zh-TW" sz="1600" dirty="0" smtClean="0">
              <a:solidFill>
                <a:schemeClr val="accent2">
                  <a:lumMod val="75000"/>
                </a:schemeClr>
              </a:solidFill>
            </a:endParaRPr>
          </a:p>
          <a:p>
            <a:pPr>
              <a:lnSpc>
                <a:spcPct val="150000"/>
              </a:lnSpc>
            </a:pPr>
            <a:endParaRPr lang="zh-HK" altLang="en-US" dirty="0">
              <a:latin typeface="+mn-ea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1052736" y="1691680"/>
            <a:ext cx="4814236" cy="163121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effectLst/>
        </p:spPr>
        <p:txBody>
          <a:bodyPr wrap="square">
            <a:spAutoFit/>
          </a:bodyPr>
          <a:lstStyle/>
          <a:p>
            <a:pPr marL="0" lvl="1" algn="ctr"/>
            <a:r>
              <a:rPr lang="zh-TW" altLang="en-US" sz="2000" b="1" dirty="0">
                <a:solidFill>
                  <a:schemeClr val="accent2">
                    <a:lumMod val="75000"/>
                  </a:schemeClr>
                </a:solidFill>
                <a:latin typeface="+mj-ea"/>
              </a:rPr>
              <a:t>中地工程項目參與職安活動所獲獎項</a:t>
            </a:r>
            <a:endParaRPr lang="en-US" altLang="zh-TW" sz="2000" b="1" dirty="0">
              <a:solidFill>
                <a:schemeClr val="accent2">
                  <a:lumMod val="75000"/>
                </a:schemeClr>
              </a:solidFill>
              <a:latin typeface="+mj-ea"/>
            </a:endParaRPr>
          </a:p>
          <a:p>
            <a:pPr marL="0" lvl="1" algn="ctr"/>
            <a:r>
              <a:rPr lang="zh-TW" altLang="en-US" sz="1600" b="1" spc="300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dobe 楷体 Std R"/>
              </a:rPr>
              <a:t>第</a:t>
            </a:r>
            <a:r>
              <a:rPr lang="en-US" altLang="zh-TW" sz="1600" b="1" spc="300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dobe 楷体 Std R"/>
              </a:rPr>
              <a:t>23</a:t>
            </a:r>
            <a:r>
              <a:rPr lang="zh-TW" altLang="en-US" sz="1600" b="1" spc="300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dobe 楷体 Std R"/>
              </a:rPr>
              <a:t>屆公德地盤嘉許計劃</a:t>
            </a:r>
            <a:endParaRPr lang="en-US" altLang="zh-TW" sz="1600" b="1" spc="300" dirty="0" smtClean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Adobe 楷体 Std R"/>
            </a:endParaRPr>
          </a:p>
          <a:p>
            <a:pPr marL="0" lvl="1" algn="ctr"/>
            <a:r>
              <a:rPr lang="zh-TW" altLang="en-US" sz="1600" b="1" spc="300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dobe 楷体 Std R"/>
              </a:rPr>
              <a:t>公德地盤奬</a:t>
            </a:r>
            <a:endParaRPr lang="en-US" altLang="zh-TW" sz="1600" b="1" spc="300" dirty="0" smtClean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Adobe 楷体 Std R"/>
            </a:endParaRPr>
          </a:p>
          <a:p>
            <a:pPr marL="0" lvl="1" algn="ctr"/>
            <a:r>
              <a:rPr lang="zh-TW" altLang="en-US" sz="1600" b="1" spc="300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dobe 楷体 Std R"/>
              </a:rPr>
              <a:t>非公務工程</a:t>
            </a:r>
            <a:endParaRPr lang="en-US" altLang="zh-TW" sz="1600" b="1" spc="300" dirty="0" smtClean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Adobe 楷体 Std R"/>
            </a:endParaRPr>
          </a:p>
          <a:p>
            <a:pPr marL="0" lvl="1" algn="ctr"/>
            <a:r>
              <a:rPr lang="zh-TW" altLang="en-US" sz="1600" b="1" spc="300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dobe 楷体 Std R"/>
              </a:rPr>
              <a:t>維修、保養、改建及加建工程</a:t>
            </a:r>
            <a:endParaRPr lang="en-US" altLang="zh-TW" sz="1600" b="1" spc="300" dirty="0" smtClean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Adobe 楷体 Std R"/>
            </a:endParaRPr>
          </a:p>
          <a:p>
            <a:pPr marL="0" lvl="1" algn="ctr"/>
            <a:r>
              <a:rPr lang="zh-TW" altLang="en-US" sz="1600" b="1" spc="300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dobe 楷体 Std R"/>
              </a:rPr>
              <a:t>金奬</a:t>
            </a:r>
            <a:endParaRPr lang="en-US" altLang="zh-TW" sz="1600" b="1" spc="300" dirty="0" smtClean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Adobe 楷体 Std R"/>
            </a:endParaRPr>
          </a:p>
        </p:txBody>
      </p:sp>
      <p:sp>
        <p:nvSpPr>
          <p:cNvPr id="13" name="頁尾版面配置區 1"/>
          <p:cNvSpPr>
            <a:spLocks noGrp="1"/>
          </p:cNvSpPr>
          <p:nvPr>
            <p:ph type="ftr" sz="quarter" idx="11"/>
          </p:nvPr>
        </p:nvSpPr>
        <p:spPr>
          <a:xfrm>
            <a:off x="4686300" y="8820472"/>
            <a:ext cx="2171700" cy="323528"/>
          </a:xfrm>
        </p:spPr>
        <p:txBody>
          <a:bodyPr/>
          <a:lstStyle/>
          <a:p>
            <a:pPr algn="r"/>
            <a:r>
              <a:rPr lang="en-US" altLang="zh-TW" sz="1500" dirty="0" smtClean="0">
                <a:solidFill>
                  <a:srgbClr val="FF0000"/>
                </a:solidFill>
              </a:rPr>
              <a:t>10</a:t>
            </a:r>
            <a:endParaRPr lang="zh-HK" altLang="en-US" sz="1500" dirty="0">
              <a:solidFill>
                <a:srgbClr val="FF0000"/>
              </a:solidFill>
            </a:endParaRPr>
          </a:p>
        </p:txBody>
      </p:sp>
      <p:pic>
        <p:nvPicPr>
          <p:cNvPr id="16" name="圖片 15" descr="thumbnail (10)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0137" y="4214810"/>
            <a:ext cx="2370831" cy="4214810"/>
          </a:xfrm>
          <a:prstGeom prst="rect">
            <a:avLst/>
          </a:prstGeom>
        </p:spPr>
      </p:pic>
      <p:pic>
        <p:nvPicPr>
          <p:cNvPr id="18" name="圖片 17" descr="thumbnail (8).jpg"/>
          <p:cNvPicPr>
            <a:picLocks noChangeAspect="1"/>
          </p:cNvPicPr>
          <p:nvPr/>
        </p:nvPicPr>
        <p:blipFill>
          <a:blip r:embed="rId5"/>
          <a:srcRect t="13253" b="4819"/>
          <a:stretch>
            <a:fillRect/>
          </a:stretch>
        </p:blipFill>
        <p:spPr>
          <a:xfrm>
            <a:off x="3343497" y="4214810"/>
            <a:ext cx="2893815" cy="4214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5063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群組 11"/>
          <p:cNvGrpSpPr/>
          <p:nvPr/>
        </p:nvGrpSpPr>
        <p:grpSpPr>
          <a:xfrm>
            <a:off x="1056139" y="337429"/>
            <a:ext cx="4893141" cy="1282243"/>
            <a:chOff x="1056139" y="195830"/>
            <a:chExt cx="4893141" cy="1282243"/>
          </a:xfrm>
        </p:grpSpPr>
        <p:sp>
          <p:nvSpPr>
            <p:cNvPr id="13" name="矩形 12"/>
            <p:cNvSpPr/>
            <p:nvPr/>
          </p:nvSpPr>
          <p:spPr>
            <a:xfrm>
              <a:off x="3933056" y="1201074"/>
              <a:ext cx="2016224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zh-TW" altLang="en-US" sz="1200" b="1" dirty="0" smtClean="0">
                  <a:solidFill>
                    <a:srgbClr val="FF0000"/>
                  </a:solidFill>
                  <a:ea typeface="CHei3HK-Bold"/>
                  <a:cs typeface="CHei3HK-Bold"/>
                </a:rPr>
                <a:t>雙月刊 </a:t>
              </a:r>
              <a:r>
                <a:rPr lang="en-US" altLang="zh-TW" sz="1200" b="1" dirty="0" smtClean="0">
                  <a:solidFill>
                    <a:srgbClr val="FF0000"/>
                  </a:solidFill>
                  <a:ea typeface="CHei3HK-Bold"/>
                  <a:cs typeface="CHei3HK-Bold"/>
                </a:rPr>
                <a:t>2017 /11</a:t>
              </a:r>
              <a:endParaRPr lang="en-US" sz="1200" b="1" dirty="0">
                <a:solidFill>
                  <a:srgbClr val="FF0000"/>
                </a:solidFill>
              </a:endParaRPr>
            </a:p>
          </p:txBody>
        </p:sp>
        <p:pic>
          <p:nvPicPr>
            <p:cNvPr id="14" name="Picture 5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6139" y="195830"/>
              <a:ext cx="4814236" cy="967296"/>
            </a:xfrm>
            <a:prstGeom prst="rect">
              <a:avLst/>
            </a:prstGeom>
            <a:ln w="9525">
              <a:solidFill>
                <a:srgbClr val="C00000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</p:grpSp>
      <p:sp>
        <p:nvSpPr>
          <p:cNvPr id="10" name="矩形 9"/>
          <p:cNvSpPr/>
          <p:nvPr/>
        </p:nvSpPr>
        <p:spPr>
          <a:xfrm>
            <a:off x="1596692" y="2618492"/>
            <a:ext cx="3992548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lvl="1">
              <a:lnSpc>
                <a:spcPct val="150000"/>
              </a:lnSpc>
            </a:pPr>
            <a:r>
              <a:rPr lang="zh-TW" altLang="en-US" sz="1600" dirty="0" smtClean="0">
                <a:solidFill>
                  <a:schemeClr val="accent2">
                    <a:lumMod val="75000"/>
                  </a:schemeClr>
                </a:solidFill>
                <a:latin typeface="+mn-ea"/>
              </a:rPr>
              <a:t>參與港鐵公司</a:t>
            </a:r>
            <a:r>
              <a:rPr lang="zh-TW" altLang="en-US" sz="1600" b="1" dirty="0" smtClean="0">
                <a:solidFill>
                  <a:schemeClr val="accent2">
                    <a:lumMod val="75000"/>
                  </a:schemeClr>
                </a:solidFill>
                <a:latin typeface="+mn-ea"/>
              </a:rPr>
              <a:t>安全百萬富翁</a:t>
            </a:r>
            <a:r>
              <a:rPr lang="en-US" altLang="zh-TW" sz="1600" b="1" dirty="0" smtClean="0">
                <a:solidFill>
                  <a:schemeClr val="accent2">
                    <a:lumMod val="75000"/>
                  </a:schemeClr>
                </a:solidFill>
                <a:latin typeface="+mn-ea"/>
              </a:rPr>
              <a:t>2017</a:t>
            </a:r>
            <a:r>
              <a:rPr lang="zh-TW" altLang="en-US" sz="1600" b="1" dirty="0" smtClean="0">
                <a:solidFill>
                  <a:schemeClr val="accent2">
                    <a:lumMod val="75000"/>
                  </a:schemeClr>
                </a:solidFill>
                <a:latin typeface="+mn-ea"/>
              </a:rPr>
              <a:t>優異獎</a:t>
            </a:r>
            <a:r>
              <a:rPr lang="zh-TW" altLang="en-US" sz="1600" dirty="0" smtClean="0">
                <a:solidFill>
                  <a:schemeClr val="accent2">
                    <a:lumMod val="75000"/>
                  </a:schemeClr>
                </a:solidFill>
                <a:latin typeface="+mn-ea"/>
              </a:rPr>
              <a:t>。</a:t>
            </a:r>
            <a:endParaRPr lang="zh-HK" altLang="en-US" dirty="0">
              <a:latin typeface="+mn-ea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1052736" y="1763688"/>
            <a:ext cx="4814236" cy="64633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effectLst/>
        </p:spPr>
        <p:txBody>
          <a:bodyPr wrap="square">
            <a:spAutoFit/>
          </a:bodyPr>
          <a:lstStyle/>
          <a:p>
            <a:pPr marL="0" lvl="1" algn="ctr"/>
            <a:r>
              <a:rPr lang="zh-TW" altLang="en-US" sz="2000" b="1" dirty="0">
                <a:solidFill>
                  <a:schemeClr val="accent2">
                    <a:lumMod val="75000"/>
                  </a:schemeClr>
                </a:solidFill>
                <a:latin typeface="+mj-ea"/>
              </a:rPr>
              <a:t>中地工程項目參與職安活動所獲獎項</a:t>
            </a:r>
            <a:endParaRPr lang="en-US" altLang="zh-TW" sz="2000" b="1" dirty="0">
              <a:solidFill>
                <a:schemeClr val="accent2">
                  <a:lumMod val="75000"/>
                </a:schemeClr>
              </a:solidFill>
              <a:latin typeface="+mj-ea"/>
            </a:endParaRPr>
          </a:p>
          <a:p>
            <a:pPr marL="0" lvl="1" algn="ctr"/>
            <a:r>
              <a:rPr lang="zh-TW" altLang="en-US" sz="1600" b="1" spc="300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dobe 楷体 Std R"/>
              </a:rPr>
              <a:t>港鐵公司 安全百萬富翁</a:t>
            </a:r>
            <a:r>
              <a:rPr lang="en-US" altLang="zh-TW" sz="1600" b="1" spc="300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dobe 楷体 Std R"/>
              </a:rPr>
              <a:t>2017</a:t>
            </a:r>
            <a:endParaRPr lang="zh-TW" altLang="en-US" sz="1600" b="1" spc="300" dirty="0" smtClean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Adobe 楷体 Std R"/>
            </a:endParaRPr>
          </a:p>
        </p:txBody>
      </p:sp>
      <p:sp>
        <p:nvSpPr>
          <p:cNvPr id="15" name="頁尾版面配置區 1"/>
          <p:cNvSpPr>
            <a:spLocks noGrp="1"/>
          </p:cNvSpPr>
          <p:nvPr>
            <p:ph type="ftr" sz="quarter" idx="11"/>
          </p:nvPr>
        </p:nvSpPr>
        <p:spPr>
          <a:xfrm>
            <a:off x="4686300" y="8820472"/>
            <a:ext cx="2171700" cy="323528"/>
          </a:xfrm>
        </p:spPr>
        <p:txBody>
          <a:bodyPr/>
          <a:lstStyle/>
          <a:p>
            <a:pPr algn="r"/>
            <a:r>
              <a:rPr lang="en-US" altLang="zh-TW" sz="1500" dirty="0" smtClean="0">
                <a:solidFill>
                  <a:srgbClr val="FF0000"/>
                </a:solidFill>
              </a:rPr>
              <a:t>11</a:t>
            </a:r>
            <a:endParaRPr lang="en-US" altLang="zh-HK" sz="1500" dirty="0" smtClean="0">
              <a:solidFill>
                <a:srgbClr val="FF0000"/>
              </a:solidFill>
            </a:endParaRPr>
          </a:p>
        </p:txBody>
      </p:sp>
      <p:pic>
        <p:nvPicPr>
          <p:cNvPr id="16" name="圖片 15" descr="thumbnail (1)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0768" y="3161635"/>
            <a:ext cx="4110043" cy="2202453"/>
          </a:xfrm>
          <a:prstGeom prst="rect">
            <a:avLst/>
          </a:prstGeom>
        </p:spPr>
      </p:pic>
      <p:pic>
        <p:nvPicPr>
          <p:cNvPr id="17" name="圖片 16" descr="thumbnail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37523" y="5625603"/>
            <a:ext cx="2515613" cy="2599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8827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群組 11"/>
          <p:cNvGrpSpPr/>
          <p:nvPr/>
        </p:nvGrpSpPr>
        <p:grpSpPr>
          <a:xfrm>
            <a:off x="1056139" y="337429"/>
            <a:ext cx="4893141" cy="1282243"/>
            <a:chOff x="1056139" y="195830"/>
            <a:chExt cx="4893141" cy="1282243"/>
          </a:xfrm>
        </p:grpSpPr>
        <p:sp>
          <p:nvSpPr>
            <p:cNvPr id="13" name="矩形 12"/>
            <p:cNvSpPr/>
            <p:nvPr/>
          </p:nvSpPr>
          <p:spPr>
            <a:xfrm>
              <a:off x="3933056" y="1201074"/>
              <a:ext cx="2016224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zh-TW" altLang="en-US" sz="1200" b="1" dirty="0" smtClean="0">
                  <a:solidFill>
                    <a:srgbClr val="FF0000"/>
                  </a:solidFill>
                  <a:ea typeface="CHei3HK-Bold"/>
                  <a:cs typeface="CHei3HK-Bold"/>
                </a:rPr>
                <a:t>雙月刊 </a:t>
              </a:r>
              <a:r>
                <a:rPr lang="en-US" altLang="zh-TW" sz="1200" b="1" dirty="0" smtClean="0">
                  <a:solidFill>
                    <a:srgbClr val="FF0000"/>
                  </a:solidFill>
                  <a:ea typeface="CHei3HK-Bold"/>
                  <a:cs typeface="CHei3HK-Bold"/>
                </a:rPr>
                <a:t>2017 /11</a:t>
              </a:r>
              <a:endParaRPr lang="en-US" sz="1200" b="1" dirty="0">
                <a:solidFill>
                  <a:srgbClr val="FF0000"/>
                </a:solidFill>
              </a:endParaRPr>
            </a:p>
          </p:txBody>
        </p:sp>
        <p:pic>
          <p:nvPicPr>
            <p:cNvPr id="14" name="Picture 5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6139" y="195830"/>
              <a:ext cx="4814236" cy="967296"/>
            </a:xfrm>
            <a:prstGeom prst="rect">
              <a:avLst/>
            </a:prstGeom>
            <a:ln w="9525">
              <a:solidFill>
                <a:srgbClr val="C00000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</p:grpSp>
      <p:sp>
        <p:nvSpPr>
          <p:cNvPr id="10" name="矩形 9"/>
          <p:cNvSpPr/>
          <p:nvPr/>
        </p:nvSpPr>
        <p:spPr>
          <a:xfrm>
            <a:off x="764704" y="2762508"/>
            <a:ext cx="5522386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lvl="1">
              <a:lnSpc>
                <a:spcPct val="150000"/>
              </a:lnSpc>
            </a:pPr>
            <a:r>
              <a:rPr lang="en-US" altLang="zh-TW" sz="1600" dirty="0" smtClean="0">
                <a:solidFill>
                  <a:schemeClr val="accent2">
                    <a:lumMod val="75000"/>
                  </a:schemeClr>
                </a:solidFill>
                <a:latin typeface="+mn-ea"/>
              </a:rPr>
              <a:t>CV/2016/08</a:t>
            </a:r>
            <a:r>
              <a:rPr lang="zh-TW" altLang="en-US" sz="1600" dirty="0" smtClean="0">
                <a:solidFill>
                  <a:schemeClr val="accent2">
                    <a:lumMod val="75000"/>
                  </a:schemeClr>
                </a:solidFill>
                <a:latin typeface="+mn-ea"/>
              </a:rPr>
              <a:t>皇后山發展計劃 </a:t>
            </a:r>
            <a:r>
              <a:rPr lang="en-US" altLang="zh-TW" sz="1600" dirty="0" smtClean="0">
                <a:solidFill>
                  <a:schemeClr val="accent2">
                    <a:lumMod val="75000"/>
                  </a:schemeClr>
                </a:solidFill>
                <a:latin typeface="+mn-ea"/>
              </a:rPr>
              <a:t>- </a:t>
            </a:r>
            <a:r>
              <a:rPr lang="zh-TW" altLang="en-US" sz="1600" dirty="0" smtClean="0">
                <a:solidFill>
                  <a:schemeClr val="accent2">
                    <a:lumMod val="75000"/>
                  </a:schemeClr>
                </a:solidFill>
                <a:latin typeface="+mn-ea"/>
              </a:rPr>
              <a:t>污水泵房工程榮獲</a:t>
            </a:r>
            <a:r>
              <a:rPr lang="zh-TW" altLang="en-US" sz="1600" b="1" dirty="0" smtClean="0">
                <a:solidFill>
                  <a:schemeClr val="accent2">
                    <a:lumMod val="75000"/>
                  </a:schemeClr>
                </a:solidFill>
                <a:latin typeface="+mn-ea"/>
              </a:rPr>
              <a:t>宣傳推廣大獎</a:t>
            </a:r>
            <a:r>
              <a:rPr lang="zh-TW" altLang="en-US" sz="1600" dirty="0" smtClean="0">
                <a:solidFill>
                  <a:schemeClr val="accent2">
                    <a:lumMod val="75000"/>
                  </a:schemeClr>
                </a:solidFill>
                <a:latin typeface="+mn-ea"/>
              </a:rPr>
              <a:t>。</a:t>
            </a:r>
            <a:endParaRPr lang="zh-HK" altLang="en-US" dirty="0">
              <a:latin typeface="+mn-ea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1052736" y="1763688"/>
            <a:ext cx="4814236" cy="89255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effectLst/>
        </p:spPr>
        <p:txBody>
          <a:bodyPr wrap="square">
            <a:spAutoFit/>
          </a:bodyPr>
          <a:lstStyle/>
          <a:p>
            <a:pPr marL="0" lvl="1" algn="ctr"/>
            <a:r>
              <a:rPr lang="zh-TW" altLang="en-US" sz="2000" b="1" dirty="0">
                <a:solidFill>
                  <a:schemeClr val="accent2">
                    <a:lumMod val="75000"/>
                  </a:schemeClr>
                </a:solidFill>
                <a:latin typeface="+mj-ea"/>
              </a:rPr>
              <a:t>中地工程項目參與職安活動所獲獎項</a:t>
            </a:r>
            <a:endParaRPr lang="en-US" altLang="zh-TW" sz="2000" b="1" dirty="0">
              <a:solidFill>
                <a:schemeClr val="accent2">
                  <a:lumMod val="75000"/>
                </a:schemeClr>
              </a:solidFill>
              <a:latin typeface="+mj-ea"/>
            </a:endParaRPr>
          </a:p>
          <a:p>
            <a:pPr marL="0" lvl="1" algn="ctr"/>
            <a:r>
              <a:rPr lang="zh-TW" altLang="en-US" sz="1600" b="1" spc="300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dobe 楷体 Std R"/>
              </a:rPr>
              <a:t>職安局主辦</a:t>
            </a:r>
            <a:endParaRPr lang="en-US" altLang="zh-TW" sz="1600" b="1" spc="300" dirty="0" smtClean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Adobe 楷体 Std R"/>
            </a:endParaRPr>
          </a:p>
          <a:p>
            <a:pPr marL="0" lvl="1" algn="ctr"/>
            <a:r>
              <a:rPr lang="zh-TW" altLang="en-US" sz="1600" b="1" spc="300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dobe 楷体 Std R"/>
              </a:rPr>
              <a:t>第十六屆香港職業安全健康大奬</a:t>
            </a:r>
            <a:endParaRPr lang="en-US" altLang="zh-TW" sz="1600" b="1" spc="300" dirty="0" smtClean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Adobe 楷体 Std R"/>
            </a:endParaRPr>
          </a:p>
        </p:txBody>
      </p:sp>
      <p:sp>
        <p:nvSpPr>
          <p:cNvPr id="15" name="頁尾版面配置區 1"/>
          <p:cNvSpPr>
            <a:spLocks noGrp="1"/>
          </p:cNvSpPr>
          <p:nvPr>
            <p:ph type="ftr" sz="quarter" idx="11"/>
          </p:nvPr>
        </p:nvSpPr>
        <p:spPr>
          <a:xfrm>
            <a:off x="4686300" y="8820472"/>
            <a:ext cx="2171700" cy="323528"/>
          </a:xfrm>
        </p:spPr>
        <p:txBody>
          <a:bodyPr/>
          <a:lstStyle/>
          <a:p>
            <a:pPr algn="r"/>
            <a:r>
              <a:rPr lang="en-US" altLang="zh-TW" sz="1500" dirty="0" smtClean="0">
                <a:solidFill>
                  <a:srgbClr val="FF0000"/>
                </a:solidFill>
              </a:rPr>
              <a:t>12</a:t>
            </a:r>
            <a:endParaRPr lang="en-US" altLang="zh-HK" sz="1500" dirty="0" smtClean="0">
              <a:solidFill>
                <a:srgbClr val="FF0000"/>
              </a:solidFill>
            </a:endParaRPr>
          </a:p>
        </p:txBody>
      </p:sp>
      <p:pic>
        <p:nvPicPr>
          <p:cNvPr id="12" name="圖片 11" descr="thumbnail (4).jpg"/>
          <p:cNvPicPr>
            <a:picLocks noChangeAspect="1"/>
          </p:cNvPicPr>
          <p:nvPr/>
        </p:nvPicPr>
        <p:blipFill>
          <a:blip r:embed="rId4" cstate="print"/>
          <a:srcRect b="8166"/>
          <a:stretch>
            <a:fillRect/>
          </a:stretch>
        </p:blipFill>
        <p:spPr>
          <a:xfrm>
            <a:off x="3459854" y="3635896"/>
            <a:ext cx="2326600" cy="3206935"/>
          </a:xfrm>
          <a:prstGeom prst="rect">
            <a:avLst/>
          </a:prstGeom>
        </p:spPr>
      </p:pic>
      <p:pic>
        <p:nvPicPr>
          <p:cNvPr id="18" name="圖片 17" descr="thumbnail (6).jpg"/>
          <p:cNvPicPr>
            <a:picLocks noChangeAspect="1"/>
          </p:cNvPicPr>
          <p:nvPr/>
        </p:nvPicPr>
        <p:blipFill>
          <a:blip r:embed="rId5"/>
          <a:srcRect l="6780" t="23729" r="11864" b="5085"/>
          <a:stretch>
            <a:fillRect/>
          </a:stretch>
        </p:blipFill>
        <p:spPr>
          <a:xfrm>
            <a:off x="3143248" y="6948264"/>
            <a:ext cx="2950048" cy="1720862"/>
          </a:xfrm>
          <a:prstGeom prst="rect">
            <a:avLst/>
          </a:prstGeom>
        </p:spPr>
      </p:pic>
      <p:pic>
        <p:nvPicPr>
          <p:cNvPr id="19" name="圖片 18" descr="thumbnail (7).jpg"/>
          <p:cNvPicPr>
            <a:picLocks noChangeAspect="1"/>
          </p:cNvPicPr>
          <p:nvPr/>
        </p:nvPicPr>
        <p:blipFill>
          <a:blip r:embed="rId6"/>
          <a:srcRect t="7692"/>
          <a:stretch>
            <a:fillRect/>
          </a:stretch>
        </p:blipFill>
        <p:spPr>
          <a:xfrm>
            <a:off x="428604" y="3635896"/>
            <a:ext cx="2568348" cy="4214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8827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群組 18"/>
          <p:cNvGrpSpPr/>
          <p:nvPr/>
        </p:nvGrpSpPr>
        <p:grpSpPr>
          <a:xfrm>
            <a:off x="1056139" y="337429"/>
            <a:ext cx="4893141" cy="1282243"/>
            <a:chOff x="1056139" y="195830"/>
            <a:chExt cx="4893141" cy="1282243"/>
          </a:xfrm>
        </p:grpSpPr>
        <p:sp>
          <p:nvSpPr>
            <p:cNvPr id="20" name="矩形 19"/>
            <p:cNvSpPr/>
            <p:nvPr/>
          </p:nvSpPr>
          <p:spPr>
            <a:xfrm>
              <a:off x="3933056" y="1201074"/>
              <a:ext cx="2016224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zh-TW" altLang="en-US" sz="1200" b="1" dirty="0" smtClean="0">
                  <a:solidFill>
                    <a:srgbClr val="FF0000"/>
                  </a:solidFill>
                  <a:ea typeface="CHei3HK-Bold"/>
                  <a:cs typeface="CHei3HK-Bold"/>
                </a:rPr>
                <a:t>雙月刊 </a:t>
              </a:r>
              <a:r>
                <a:rPr lang="en-US" altLang="zh-TW" sz="1200" b="1" dirty="0" smtClean="0">
                  <a:solidFill>
                    <a:srgbClr val="FF0000"/>
                  </a:solidFill>
                  <a:ea typeface="CHei3HK-Bold"/>
                  <a:cs typeface="CHei3HK-Bold"/>
                </a:rPr>
                <a:t>2017 /11</a:t>
              </a:r>
              <a:endParaRPr lang="en-US" sz="1200" b="1" dirty="0">
                <a:solidFill>
                  <a:srgbClr val="FF0000"/>
                </a:solidFill>
              </a:endParaRPr>
            </a:p>
          </p:txBody>
        </p:sp>
        <p:pic>
          <p:nvPicPr>
            <p:cNvPr id="21" name="Picture 5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6139" y="195830"/>
              <a:ext cx="4814236" cy="967296"/>
            </a:xfrm>
            <a:prstGeom prst="rect">
              <a:avLst/>
            </a:prstGeom>
            <a:ln w="9525">
              <a:solidFill>
                <a:srgbClr val="C00000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</p:grpSp>
      <p:sp>
        <p:nvSpPr>
          <p:cNvPr id="10" name="矩形 9"/>
          <p:cNvSpPr/>
          <p:nvPr/>
        </p:nvSpPr>
        <p:spPr>
          <a:xfrm>
            <a:off x="692696" y="1859503"/>
            <a:ext cx="5544616" cy="120032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effectLst/>
        </p:spPr>
        <p:txBody>
          <a:bodyPr wrap="square">
            <a:spAutoFit/>
          </a:bodyPr>
          <a:lstStyle/>
          <a:p>
            <a:pPr marL="0" lvl="1"/>
            <a:r>
              <a:rPr lang="zh-TW" altLang="en-US" b="1" spc="600" dirty="0" smtClean="0">
                <a:solidFill>
                  <a:srgbClr val="AC66BB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細明體"/>
              </a:rPr>
              <a:t>本公司</a:t>
            </a:r>
            <a:r>
              <a:rPr lang="zh-TW" altLang="en-US" b="1" spc="600" dirty="0">
                <a:solidFill>
                  <a:srgbClr val="AC66BB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細明體"/>
              </a:rPr>
              <a:t>於</a:t>
            </a:r>
            <a:r>
              <a:rPr lang="zh-TW" altLang="en-US" b="1" spc="600" dirty="0" smtClean="0">
                <a:solidFill>
                  <a:srgbClr val="AC66BB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細明體"/>
              </a:rPr>
              <a:t>二零一七年十月六日榮獲由</a:t>
            </a:r>
            <a:r>
              <a:rPr lang="zh-TW" altLang="en-US" b="1" spc="600" dirty="0">
                <a:solidFill>
                  <a:srgbClr val="AC66BB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細明體"/>
              </a:rPr>
              <a:t>香港建造商會</a:t>
            </a:r>
            <a:r>
              <a:rPr lang="zh-TW" altLang="en-US" b="1" spc="600" dirty="0" smtClean="0">
                <a:solidFill>
                  <a:srgbClr val="AC66BB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細明體"/>
              </a:rPr>
              <a:t>頒發「</a:t>
            </a:r>
            <a:r>
              <a:rPr lang="zh-TW" altLang="en-US" b="1" spc="600" dirty="0">
                <a:solidFill>
                  <a:srgbClr val="AC66BB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細明體"/>
              </a:rPr>
              <a:t>主動安全承建商</a:t>
            </a:r>
            <a:r>
              <a:rPr lang="zh-TW" altLang="en-US" b="1" spc="600" dirty="0" smtClean="0">
                <a:solidFill>
                  <a:srgbClr val="AC66BB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細明體"/>
              </a:rPr>
              <a:t>獎</a:t>
            </a:r>
            <a:r>
              <a:rPr lang="en-US" altLang="zh-TW" b="1" spc="600" dirty="0" smtClean="0">
                <a:solidFill>
                  <a:srgbClr val="AC66BB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細明體"/>
              </a:rPr>
              <a:t>2016</a:t>
            </a:r>
            <a:r>
              <a:rPr lang="zh-TW" altLang="en-US" b="1" spc="600" dirty="0" smtClean="0">
                <a:solidFill>
                  <a:srgbClr val="AC66BB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細明體"/>
              </a:rPr>
              <a:t>」</a:t>
            </a:r>
            <a:r>
              <a:rPr lang="zh-TW" altLang="en-US" b="1" spc="600" dirty="0">
                <a:solidFill>
                  <a:srgbClr val="AC66BB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細明體"/>
              </a:rPr>
              <a:t>，「安全督導員獎」及「安全地 盤負責人獎</a:t>
            </a:r>
            <a:r>
              <a:rPr lang="zh-TW" altLang="en-US" b="1" spc="600" dirty="0" smtClean="0">
                <a:solidFill>
                  <a:srgbClr val="AC66BB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細明體"/>
              </a:rPr>
              <a:t>」以示鼓勵。</a:t>
            </a:r>
            <a:endParaRPr lang="en-US" altLang="zh-TW" b="1" spc="600" dirty="0" smtClean="0">
              <a:solidFill>
                <a:srgbClr val="AC66BB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新細明體"/>
            </a:endParaRPr>
          </a:p>
        </p:txBody>
      </p:sp>
      <p:sp>
        <p:nvSpPr>
          <p:cNvPr id="11" name="頁尾版面配置區 1"/>
          <p:cNvSpPr txBox="1">
            <a:spLocks/>
          </p:cNvSpPr>
          <p:nvPr/>
        </p:nvSpPr>
        <p:spPr>
          <a:xfrm>
            <a:off x="4686300" y="8820472"/>
            <a:ext cx="2171700" cy="323528"/>
          </a:xfrm>
          <a:prstGeom prst="rect">
            <a:avLst/>
          </a:prstGeom>
        </p:spPr>
        <p:txBody>
          <a:bodyPr vert="horz"/>
          <a:lstStyle/>
          <a:p>
            <a:pPr algn="r">
              <a:defRPr/>
            </a:pPr>
            <a:r>
              <a:rPr lang="en-US" altLang="zh-TW" sz="1500" dirty="0" smtClean="0">
                <a:solidFill>
                  <a:srgbClr val="FF0000"/>
                </a:solidFill>
              </a:rPr>
              <a:t>13</a:t>
            </a:r>
            <a:endParaRPr lang="en-US" altLang="zh-HK" sz="1500" dirty="0" smtClean="0">
              <a:solidFill>
                <a:srgbClr val="FF000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340" y="3435327"/>
            <a:ext cx="2340644" cy="15606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3844" y="3435328"/>
            <a:ext cx="2340628" cy="15606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 descr="C:\Users\User\Desktop\Photo 06 (1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3429" y="5281736"/>
            <a:ext cx="2341043" cy="1560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Z:\C9125-MTRC\Safety\12 Safety Promotion\HKCA Proactive Safety Contractor Award for the year 2016\Photo 3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85" b="96"/>
          <a:stretch/>
        </p:blipFill>
        <p:spPr bwMode="auto">
          <a:xfrm>
            <a:off x="929947" y="5281736"/>
            <a:ext cx="2355037" cy="1560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文字方塊 14"/>
          <p:cNvSpPr txBox="1"/>
          <p:nvPr/>
        </p:nvSpPr>
        <p:spPr>
          <a:xfrm>
            <a:off x="428604" y="7429520"/>
            <a:ext cx="60007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 smtClean="0">
                <a:solidFill>
                  <a:srgbClr val="AC66BB">
                    <a:lumMod val="75000"/>
                  </a:srgbClr>
                </a:solidFill>
                <a:latin typeface="新細明體"/>
                <a:cs typeface="Times New Roman" panose="02020603050405020304" pitchFamily="18" charset="0"/>
              </a:rPr>
              <a:t>這計劃旨在表揚和嘉許在職安健方面</a:t>
            </a:r>
            <a:r>
              <a:rPr lang="zh-TW" altLang="en-US" b="1" dirty="0">
                <a:solidFill>
                  <a:srgbClr val="AC66BB">
                    <a:lumMod val="75000"/>
                  </a:srgbClr>
                </a:solidFill>
                <a:latin typeface="新細明體"/>
                <a:cs typeface="Times New Roman" panose="02020603050405020304" pitchFamily="18" charset="0"/>
              </a:rPr>
              <a:t>有主動及良好</a:t>
            </a:r>
            <a:r>
              <a:rPr lang="zh-TW" altLang="en-US" b="1" dirty="0" smtClean="0">
                <a:solidFill>
                  <a:srgbClr val="AC66BB">
                    <a:lumMod val="75000"/>
                  </a:srgbClr>
                </a:solidFill>
                <a:latin typeface="新細明體"/>
                <a:cs typeface="Times New Roman" panose="02020603050405020304" pitchFamily="18" charset="0"/>
              </a:rPr>
              <a:t>表現的承建商</a:t>
            </a:r>
            <a:r>
              <a:rPr lang="zh-TW" altLang="en-US" b="1" dirty="0">
                <a:solidFill>
                  <a:srgbClr val="AC66BB">
                    <a:lumMod val="75000"/>
                  </a:srgbClr>
                </a:solidFill>
                <a:latin typeface="新細明體"/>
                <a:cs typeface="Times New Roman" panose="02020603050405020304" pitchFamily="18" charset="0"/>
              </a:rPr>
              <a:t>、地 盤安全</a:t>
            </a:r>
            <a:r>
              <a:rPr lang="zh-TW" altLang="en-US" b="1" dirty="0" smtClean="0">
                <a:solidFill>
                  <a:srgbClr val="AC66BB">
                    <a:lumMod val="75000"/>
                  </a:srgbClr>
                </a:solidFill>
                <a:latin typeface="新細明體"/>
                <a:cs typeface="Times New Roman" panose="02020603050405020304" pitchFamily="18" charset="0"/>
              </a:rPr>
              <a:t>督導</a:t>
            </a:r>
            <a:r>
              <a:rPr lang="zh-TW" altLang="en-US" b="1" dirty="0">
                <a:solidFill>
                  <a:srgbClr val="AC66BB">
                    <a:lumMod val="75000"/>
                  </a:srgbClr>
                </a:solidFill>
                <a:latin typeface="新細明體"/>
                <a:cs typeface="Times New Roman" panose="02020603050405020304" pitchFamily="18" charset="0"/>
              </a:rPr>
              <a:t>人員和地 盤負責人</a:t>
            </a:r>
            <a:r>
              <a:rPr lang="zh-TW" altLang="en-US" b="1" dirty="0" smtClean="0">
                <a:solidFill>
                  <a:srgbClr val="AC66BB">
                    <a:lumMod val="75000"/>
                  </a:srgbClr>
                </a:solidFill>
                <a:latin typeface="新細明體"/>
                <a:cs typeface="Times New Roman" panose="02020603050405020304" pitchFamily="18" charset="0"/>
              </a:rPr>
              <a:t>與及致力減低</a:t>
            </a:r>
            <a:r>
              <a:rPr lang="zh-TW" altLang="en-US" b="1" dirty="0">
                <a:solidFill>
                  <a:srgbClr val="AC66BB">
                    <a:lumMod val="75000"/>
                  </a:srgbClr>
                </a:solidFill>
                <a:latin typeface="新細明體"/>
                <a:cs typeface="Times New Roman" panose="02020603050405020304" pitchFamily="18" charset="0"/>
              </a:rPr>
              <a:t>工傷意外發生所作出的貢獻</a:t>
            </a:r>
            <a:r>
              <a:rPr lang="zh-TW" altLang="en-US" b="1" dirty="0" smtClean="0">
                <a:solidFill>
                  <a:srgbClr val="AC66BB">
                    <a:lumMod val="75000"/>
                  </a:srgbClr>
                </a:solidFill>
                <a:latin typeface="新細明體"/>
                <a:cs typeface="Times New Roman" panose="02020603050405020304" pitchFamily="18" charset="0"/>
              </a:rPr>
              <a:t>。</a:t>
            </a:r>
          </a:p>
          <a:p>
            <a:endParaRPr lang="zh-TW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5857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HK" smtClean="0"/>
              <a:t>4</a:t>
            </a:r>
            <a:endParaRPr lang="zh-HK" altLang="en-US"/>
          </a:p>
        </p:txBody>
      </p:sp>
      <p:grpSp>
        <p:nvGrpSpPr>
          <p:cNvPr id="5" name="群組 4"/>
          <p:cNvGrpSpPr/>
          <p:nvPr/>
        </p:nvGrpSpPr>
        <p:grpSpPr>
          <a:xfrm>
            <a:off x="1056139" y="337429"/>
            <a:ext cx="4893141" cy="1282243"/>
            <a:chOff x="1056139" y="195830"/>
            <a:chExt cx="4893141" cy="1282243"/>
          </a:xfrm>
        </p:grpSpPr>
        <p:sp>
          <p:nvSpPr>
            <p:cNvPr id="6" name="矩形 5"/>
            <p:cNvSpPr/>
            <p:nvPr/>
          </p:nvSpPr>
          <p:spPr>
            <a:xfrm>
              <a:off x="3933056" y="1201074"/>
              <a:ext cx="2016224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zh-TW" altLang="en-US" sz="1200" b="1" dirty="0" smtClean="0">
                  <a:solidFill>
                    <a:srgbClr val="FF0000"/>
                  </a:solidFill>
                  <a:ea typeface="CHei3HK-Bold"/>
                  <a:cs typeface="CHei3HK-Bold"/>
                </a:rPr>
                <a:t>雙月刊 </a:t>
              </a:r>
              <a:r>
                <a:rPr lang="en-US" altLang="zh-TW" sz="1200" b="1" dirty="0" smtClean="0">
                  <a:solidFill>
                    <a:srgbClr val="FF0000"/>
                  </a:solidFill>
                  <a:ea typeface="CHei3HK-Bold"/>
                  <a:cs typeface="CHei3HK-Bold"/>
                </a:rPr>
                <a:t>2017 /11</a:t>
              </a:r>
              <a:endParaRPr lang="en-US" sz="1200" b="1" dirty="0">
                <a:solidFill>
                  <a:srgbClr val="FF0000"/>
                </a:solidFill>
              </a:endParaRPr>
            </a:p>
          </p:txBody>
        </p:sp>
        <p:pic>
          <p:nvPicPr>
            <p:cNvPr id="7" name="Picture 5"/>
            <p:cNvPicPr>
              <a:picLocks noChangeAspect="1" noChangeArrowheads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6139" y="195830"/>
              <a:ext cx="4814236" cy="967296"/>
            </a:xfrm>
            <a:prstGeom prst="rect">
              <a:avLst/>
            </a:prstGeom>
            <a:ln w="9525">
              <a:solidFill>
                <a:srgbClr val="C00000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</p:grpSp>
      <p:sp>
        <p:nvSpPr>
          <p:cNvPr id="8" name="矩形 7"/>
          <p:cNvSpPr/>
          <p:nvPr/>
        </p:nvSpPr>
        <p:spPr>
          <a:xfrm>
            <a:off x="1063036" y="1691680"/>
            <a:ext cx="4814236" cy="40011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effectLst/>
        </p:spPr>
        <p:txBody>
          <a:bodyPr wrap="square">
            <a:spAutoFit/>
          </a:bodyPr>
          <a:lstStyle/>
          <a:p>
            <a:pPr marL="0" lvl="1" algn="ctr"/>
            <a:r>
              <a:rPr lang="en-US" altLang="zh-TW" sz="2000" b="1" dirty="0" smtClean="0">
                <a:solidFill>
                  <a:schemeClr val="accent2">
                    <a:lumMod val="75000"/>
                  </a:schemeClr>
                </a:solidFill>
                <a:latin typeface="+mn-ea"/>
              </a:rPr>
              <a:t>2017</a:t>
            </a:r>
            <a:r>
              <a:rPr lang="zh-TW" altLang="en-US" sz="2000" b="1" dirty="0" smtClean="0">
                <a:solidFill>
                  <a:schemeClr val="accent2">
                    <a:lumMod val="75000"/>
                  </a:schemeClr>
                </a:solidFill>
                <a:latin typeface="+mn-ea"/>
              </a:rPr>
              <a:t>年</a:t>
            </a:r>
            <a:r>
              <a:rPr lang="en-US" altLang="zh-TW" sz="2000" b="1" dirty="0" smtClean="0">
                <a:solidFill>
                  <a:schemeClr val="accent2">
                    <a:lumMod val="75000"/>
                  </a:schemeClr>
                </a:solidFill>
                <a:latin typeface="+mn-ea"/>
              </a:rPr>
              <a:t>9</a:t>
            </a:r>
            <a:r>
              <a:rPr lang="zh-HK" altLang="en-US" sz="2000" b="1" dirty="0">
                <a:solidFill>
                  <a:schemeClr val="accent2">
                    <a:lumMod val="75000"/>
                  </a:schemeClr>
                </a:solidFill>
                <a:latin typeface="+mn-ea"/>
              </a:rPr>
              <a:t>及</a:t>
            </a:r>
            <a:r>
              <a:rPr lang="en-US" altLang="zh-TW" sz="2000" b="1" dirty="0" smtClean="0">
                <a:solidFill>
                  <a:schemeClr val="accent2">
                    <a:lumMod val="75000"/>
                  </a:schemeClr>
                </a:solidFill>
                <a:latin typeface="+mn-ea"/>
              </a:rPr>
              <a:t>10</a:t>
            </a:r>
            <a:r>
              <a:rPr lang="zh-TW" altLang="en-US" sz="2000" b="1" dirty="0" smtClean="0">
                <a:solidFill>
                  <a:schemeClr val="accent2">
                    <a:lumMod val="75000"/>
                  </a:schemeClr>
                </a:solidFill>
                <a:latin typeface="+mn-ea"/>
              </a:rPr>
              <a:t>月份家訪活動</a:t>
            </a:r>
          </a:p>
        </p:txBody>
      </p:sp>
      <p:sp>
        <p:nvSpPr>
          <p:cNvPr id="14" name="頁尾版面配置區 1"/>
          <p:cNvSpPr txBox="1">
            <a:spLocks/>
          </p:cNvSpPr>
          <p:nvPr/>
        </p:nvSpPr>
        <p:spPr>
          <a:xfrm>
            <a:off x="4686300" y="8820472"/>
            <a:ext cx="2171700" cy="323528"/>
          </a:xfrm>
          <a:prstGeom prst="rect">
            <a:avLst/>
          </a:prstGeom>
        </p:spPr>
        <p:txBody>
          <a:bodyPr vert="horz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14</a:t>
            </a:r>
            <a:endParaRPr kumimoji="0" lang="en-US" altLang="zh-HK" sz="1500" b="0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6" name="圖片 15" descr="20.jpg"/>
          <p:cNvPicPr>
            <a:picLocks noChangeAspect="1"/>
          </p:cNvPicPr>
          <p:nvPr/>
        </p:nvPicPr>
        <p:blipFill>
          <a:blip r:embed="rId3"/>
          <a:srcRect l="19880" t="31088" r="16667"/>
          <a:stretch>
            <a:fillRect/>
          </a:stretch>
        </p:blipFill>
        <p:spPr>
          <a:xfrm>
            <a:off x="807454" y="5572132"/>
            <a:ext cx="5357850" cy="3273058"/>
          </a:xfrm>
          <a:prstGeom prst="rect">
            <a:avLst/>
          </a:prstGeom>
        </p:spPr>
      </p:pic>
      <p:pic>
        <p:nvPicPr>
          <p:cNvPr id="1026" name="Picture 2" descr="Z:\C9125-MTRC\Safety\12 Safety Promotion\home visit\Record Photos\20170927 (CV201608)\20170927_19371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454" y="2267744"/>
            <a:ext cx="5357850" cy="3013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群組 8"/>
          <p:cNvGrpSpPr/>
          <p:nvPr/>
        </p:nvGrpSpPr>
        <p:grpSpPr>
          <a:xfrm>
            <a:off x="1056140" y="337429"/>
            <a:ext cx="4893141" cy="1282243"/>
            <a:chOff x="1056139" y="195830"/>
            <a:chExt cx="4893141" cy="1282243"/>
          </a:xfrm>
        </p:grpSpPr>
        <p:sp>
          <p:nvSpPr>
            <p:cNvPr id="10" name="矩形 9"/>
            <p:cNvSpPr/>
            <p:nvPr/>
          </p:nvSpPr>
          <p:spPr>
            <a:xfrm>
              <a:off x="3933056" y="1201074"/>
              <a:ext cx="2016224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zh-TW" altLang="en-US" sz="1200" b="1" dirty="0" smtClean="0">
                  <a:solidFill>
                    <a:srgbClr val="FF0000"/>
                  </a:solidFill>
                  <a:ea typeface="CHei3HK-Bold"/>
                  <a:cs typeface="CHei3HK-Bold"/>
                </a:rPr>
                <a:t>雙月刊 </a:t>
              </a:r>
              <a:r>
                <a:rPr lang="en-US" altLang="zh-TW" sz="1200" b="1" dirty="0" smtClean="0">
                  <a:solidFill>
                    <a:srgbClr val="FF0000"/>
                  </a:solidFill>
                  <a:ea typeface="CHei3HK-Bold"/>
                  <a:cs typeface="CHei3HK-Bold"/>
                </a:rPr>
                <a:t>2017 /11</a:t>
              </a:r>
              <a:endParaRPr lang="en-US" sz="1200" b="1" dirty="0">
                <a:solidFill>
                  <a:srgbClr val="FF0000"/>
                </a:solidFill>
              </a:endParaRPr>
            </a:p>
          </p:txBody>
        </p:sp>
        <p:pic>
          <p:nvPicPr>
            <p:cNvPr id="12" name="Picture 5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6139" y="195830"/>
              <a:ext cx="4814236" cy="967296"/>
            </a:xfrm>
            <a:prstGeom prst="rect">
              <a:avLst/>
            </a:prstGeom>
            <a:ln w="9525">
              <a:solidFill>
                <a:srgbClr val="C00000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</p:grpSp>
      <p:sp>
        <p:nvSpPr>
          <p:cNvPr id="18" name="矩形 17"/>
          <p:cNvSpPr/>
          <p:nvPr/>
        </p:nvSpPr>
        <p:spPr>
          <a:xfrm>
            <a:off x="548680" y="4427984"/>
            <a:ext cx="5760640" cy="1969770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endParaRPr lang="en-US" altLang="zh-TW" sz="1600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zh-TW" altLang="en-US" sz="1600" b="1" dirty="0" smtClean="0">
                <a:solidFill>
                  <a:schemeClr val="accent2">
                    <a:lumMod val="75000"/>
                  </a:schemeClr>
                </a:solidFill>
              </a:rPr>
              <a:t>將軍澳一地盤發生奪命工業意外。已計畫享兒女福的</a:t>
            </a:r>
            <a:r>
              <a:rPr lang="en-US" altLang="zh-TW" sz="1600" b="1" dirty="0" smtClean="0">
                <a:solidFill>
                  <a:schemeClr val="accent2">
                    <a:lumMod val="75000"/>
                  </a:schemeClr>
                </a:solidFill>
              </a:rPr>
              <a:t>55</a:t>
            </a:r>
            <a:r>
              <a:rPr lang="zh-TW" altLang="en-US" sz="1600" b="1" dirty="0" smtClean="0">
                <a:solidFill>
                  <a:schemeClr val="accent2">
                    <a:lumMod val="75000"/>
                  </a:schemeClr>
                </a:solidFill>
              </a:rPr>
              <a:t>歲燒焊工人嚴</a:t>
            </a:r>
            <a:r>
              <a:rPr lang="en-US" altLang="zh-TW" sz="1600" b="1" dirty="0" smtClean="0">
                <a:solidFill>
                  <a:schemeClr val="accent2">
                    <a:lumMod val="75000"/>
                  </a:schemeClr>
                </a:solidFill>
              </a:rPr>
              <a:t>X</a:t>
            </a:r>
            <a:r>
              <a:rPr lang="zh-TW" altLang="en-US" sz="1600" b="1" dirty="0" smtClean="0">
                <a:solidFill>
                  <a:schemeClr val="accent2">
                    <a:lumMod val="75000"/>
                  </a:schemeClr>
                </a:solidFill>
              </a:rPr>
              <a:t>恩，下午</a:t>
            </a:r>
            <a:r>
              <a:rPr lang="en-US" altLang="zh-TW" sz="1600" b="1" dirty="0" smtClean="0">
                <a:solidFill>
                  <a:schemeClr val="accent2">
                    <a:lumMod val="75000"/>
                  </a:schemeClr>
                </a:solidFill>
              </a:rPr>
              <a:t>2</a:t>
            </a:r>
            <a:r>
              <a:rPr lang="zh-TW" altLang="en-US" sz="1600" b="1" dirty="0" smtClean="0">
                <a:solidFill>
                  <a:schemeClr val="accent2">
                    <a:lumMod val="75000"/>
                  </a:schemeClr>
                </a:solidFill>
              </a:rPr>
              <a:t>時許，在將軍澳康城路日出康城第</a:t>
            </a:r>
            <a:r>
              <a:rPr lang="en-US" altLang="zh-TW" sz="1600" b="1" dirty="0" smtClean="0">
                <a:solidFill>
                  <a:schemeClr val="accent2">
                    <a:lumMod val="75000"/>
                  </a:schemeClr>
                </a:solidFill>
              </a:rPr>
              <a:t>5</a:t>
            </a:r>
            <a:r>
              <a:rPr lang="zh-TW" altLang="en-US" sz="1600" b="1" dirty="0" smtClean="0">
                <a:solidFill>
                  <a:schemeClr val="accent2">
                    <a:lumMod val="75000"/>
                  </a:schemeClr>
                </a:solidFill>
              </a:rPr>
              <a:t>期地盤近出入口位置，踏着一個離地約</a:t>
            </a:r>
            <a:r>
              <a:rPr lang="en-US" altLang="zh-TW" sz="1600" b="1" dirty="0" smtClean="0">
                <a:solidFill>
                  <a:schemeClr val="accent2">
                    <a:lumMod val="75000"/>
                  </a:schemeClr>
                </a:solidFill>
              </a:rPr>
              <a:t>10</a:t>
            </a:r>
            <a:r>
              <a:rPr lang="zh-TW" altLang="en-US" sz="1600" b="1" dirty="0" smtClean="0">
                <a:solidFill>
                  <a:schemeClr val="accent2">
                    <a:lumMod val="75000"/>
                  </a:schemeClr>
                </a:solidFill>
              </a:rPr>
              <a:t>米，有多條石屎橫樑，用竹棚及尼龍網搭建的工作平台上燒焊，期間其中一邊突然下塌，平台隨即傾側，他失平衡直墮而下，頭部着地受傷昏迷，工友見狀報警，由救護員送院搶救，但證實不治。警方通知勞工處派員跟進，意外原有待調查。 </a:t>
            </a:r>
            <a:endParaRPr lang="zh-TW" altLang="zh-TW" sz="16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graphicFrame>
        <p:nvGraphicFramePr>
          <p:cNvPr id="21" name="表格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43231230"/>
              </p:ext>
            </p:extLst>
          </p:nvPr>
        </p:nvGraphicFramePr>
        <p:xfrm>
          <a:off x="548680" y="6765475"/>
          <a:ext cx="5832648" cy="2108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75208"/>
                <a:gridCol w="3657440"/>
              </a:tblGrid>
              <a:tr h="1910080">
                <a:tc>
                  <a:txBody>
                    <a:bodyPr/>
                    <a:lstStyle/>
                    <a:p>
                      <a:r>
                        <a:rPr lang="zh-TW" altLang="en-US" sz="1300" dirty="0" smtClean="0"/>
                        <a:t>估計意外成因：</a:t>
                      </a:r>
                    </a:p>
                    <a:p>
                      <a:pPr marL="285750" indent="-285750">
                        <a:lnSpc>
                          <a:spcPts val="1700"/>
                        </a:lnSpc>
                        <a:buFont typeface="Wingdings" panose="05000000000000000000" pitchFamily="2" charset="2"/>
                        <a:buChar char="u"/>
                      </a:pPr>
                      <a:r>
                        <a:rPr lang="zh-TW" altLang="en-US" sz="1300" dirty="0" smtClean="0"/>
                        <a:t>工作平台超載</a:t>
                      </a:r>
                      <a:endParaRPr lang="en-US" altLang="zh-TW" sz="1300" dirty="0" smtClean="0"/>
                    </a:p>
                    <a:p>
                      <a:pPr marL="285750" indent="-285750">
                        <a:lnSpc>
                          <a:spcPts val="1700"/>
                        </a:lnSpc>
                        <a:buFont typeface="Wingdings" panose="05000000000000000000" pitchFamily="2" charset="2"/>
                        <a:buChar char="u"/>
                      </a:pPr>
                      <a:r>
                        <a:rPr lang="zh-TW" altLang="en-US" sz="1300" dirty="0" smtClean="0"/>
                        <a:t>工作平台欠穩固</a:t>
                      </a:r>
                      <a:endParaRPr lang="en-US" altLang="zh-TW" sz="1300" dirty="0" smtClean="0"/>
                    </a:p>
                    <a:p>
                      <a:pPr marL="285750" indent="-285750">
                        <a:buFont typeface="Wingdings" panose="05000000000000000000" pitchFamily="2" charset="2"/>
                        <a:buChar char="u"/>
                      </a:pPr>
                      <a:r>
                        <a:rPr lang="zh-TW" altLang="en-US" sz="1300" dirty="0" smtClean="0"/>
                        <a:t>使用不適當物料懸吊工作平台</a:t>
                      </a:r>
                      <a:endParaRPr lang="en-US" altLang="zh-TW" sz="1300" dirty="0" smtClean="0"/>
                    </a:p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u"/>
                        <a:tabLst/>
                        <a:defRPr/>
                      </a:pPr>
                      <a:r>
                        <a:rPr lang="zh-TW" altLang="en-US" sz="1300" dirty="0" smtClean="0"/>
                        <a:t>未有定期檢查工作平台</a:t>
                      </a:r>
                      <a:endParaRPr lang="en-US" altLang="zh-TW" sz="1300" dirty="0" smtClean="0"/>
                    </a:p>
                    <a:p>
                      <a:pPr marL="285750" indent="-285750">
                        <a:buFont typeface="Wingdings" panose="05000000000000000000" pitchFamily="2" charset="2"/>
                        <a:buChar char="u"/>
                      </a:pPr>
                      <a:r>
                        <a:rPr lang="zh-TW" altLang="en-US" sz="1300" dirty="0" smtClean="0"/>
                        <a:t>未有提供獨立救生繩</a:t>
                      </a:r>
                      <a:endParaRPr lang="en-US" altLang="zh-TW" sz="1300" dirty="0" smtClean="0"/>
                    </a:p>
                    <a:p>
                      <a:pPr marL="285750" indent="-285750">
                        <a:buFont typeface="Wingdings" panose="05000000000000000000" pitchFamily="2" charset="2"/>
                        <a:buChar char="u"/>
                      </a:pPr>
                      <a:r>
                        <a:rPr lang="zh-HK" altLang="en-US" sz="1300" dirty="0" smtClean="0"/>
                        <a:t>未有</a:t>
                      </a:r>
                      <a:r>
                        <a:rPr lang="zh-TW" altLang="en-US" sz="1300" dirty="0" smtClean="0"/>
                        <a:t>扣妥全身式安全帶</a:t>
                      </a:r>
                      <a:endParaRPr lang="en-US" altLang="zh-TW" sz="1300" dirty="0" smtClean="0"/>
                    </a:p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u"/>
                        <a:tabLst/>
                        <a:defRPr/>
                      </a:pPr>
                      <a:r>
                        <a:rPr lang="zh-TW" altLang="en-US" sz="1300" dirty="0" smtClean="0"/>
                        <a:t>欠缺安排及監管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u"/>
                      </a:pPr>
                      <a:endParaRPr lang="en-US" altLang="zh-TW" sz="13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1300" dirty="0" smtClean="0">
                          <a:solidFill>
                            <a:schemeClr val="tx1"/>
                          </a:solidFill>
                        </a:rPr>
                        <a:t>建議措施以防上同類事故再次發生：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ü"/>
                      </a:pPr>
                      <a:r>
                        <a:rPr lang="zh-TW" altLang="en-US" sz="1300" dirty="0" smtClean="0">
                          <a:solidFill>
                            <a:srgbClr val="C00000"/>
                          </a:solidFill>
                        </a:rPr>
                        <a:t>於工序展開前先徹底檢查工作平台</a:t>
                      </a:r>
                      <a:endParaRPr lang="en-US" altLang="zh-TW" sz="1300" dirty="0" smtClean="0">
                        <a:solidFill>
                          <a:srgbClr val="C00000"/>
                        </a:solidFill>
                      </a:endParaRPr>
                    </a:p>
                    <a:p>
                      <a:pPr marL="285750" indent="-285750">
                        <a:buFont typeface="Wingdings" panose="05000000000000000000" pitchFamily="2" charset="2"/>
                        <a:buChar char="ü"/>
                      </a:pPr>
                      <a:r>
                        <a:rPr lang="zh-TW" altLang="en-US" sz="1300" dirty="0" smtClean="0">
                          <a:solidFill>
                            <a:srgbClr val="C00000"/>
                          </a:solidFill>
                        </a:rPr>
                        <a:t>增加及使用合規格物料 </a:t>
                      </a:r>
                      <a:r>
                        <a:rPr lang="en-US" altLang="zh-TW" sz="1300" dirty="0" smtClean="0">
                          <a:solidFill>
                            <a:srgbClr val="C00000"/>
                          </a:solidFill>
                        </a:rPr>
                        <a:t>(</a:t>
                      </a:r>
                      <a:r>
                        <a:rPr lang="zh-TW" altLang="en-US" sz="1300" dirty="0" smtClean="0">
                          <a:solidFill>
                            <a:srgbClr val="C00000"/>
                          </a:solidFill>
                        </a:rPr>
                        <a:t>如鐵鏈</a:t>
                      </a:r>
                      <a:r>
                        <a:rPr lang="en-US" altLang="zh-TW" sz="1300" dirty="0" smtClean="0">
                          <a:solidFill>
                            <a:srgbClr val="C00000"/>
                          </a:solidFill>
                        </a:rPr>
                        <a:t>)</a:t>
                      </a:r>
                      <a:r>
                        <a:rPr lang="zh-TW" altLang="en-US" sz="1300" dirty="0" smtClean="0">
                          <a:solidFill>
                            <a:srgbClr val="C00000"/>
                          </a:solidFill>
                        </a:rPr>
                        <a:t>，加強長期懸吊工作平台時的穩固程度，改善工作平台設計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ü"/>
                      </a:pPr>
                      <a:r>
                        <a:rPr lang="zh-TW" altLang="en-US" sz="1300" dirty="0" smtClean="0">
                          <a:solidFill>
                            <a:srgbClr val="C00000"/>
                          </a:solidFill>
                        </a:rPr>
                        <a:t>提供獨立救生繩，並向工人提供足夠有關訓練、資料及指導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ü"/>
                      </a:pPr>
                      <a:r>
                        <a:rPr lang="zh-TW" altLang="en-US" sz="1300" dirty="0" smtClean="0">
                          <a:solidFill>
                            <a:srgbClr val="C00000"/>
                          </a:solidFill>
                        </a:rPr>
                        <a:t>增加安排人員於現場監管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3" name="矩形 12"/>
          <p:cNvSpPr/>
          <p:nvPr/>
        </p:nvSpPr>
        <p:spPr>
          <a:xfrm>
            <a:off x="1063036" y="1754396"/>
            <a:ext cx="4814236" cy="3693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effectLst/>
        </p:spPr>
        <p:txBody>
          <a:bodyPr wrap="square">
            <a:spAutoFit/>
          </a:bodyPr>
          <a:lstStyle/>
          <a:p>
            <a:pPr marL="0" lvl="1" algn="ctr"/>
            <a:r>
              <a:rPr lang="zh-TW" altLang="en-US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意外分享 </a:t>
            </a:r>
            <a:r>
              <a:rPr lang="en-US" altLang="zh-TW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(</a:t>
            </a:r>
            <a:r>
              <a:rPr lang="zh-TW" altLang="en-US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非中地</a:t>
            </a:r>
            <a:r>
              <a:rPr lang="en-US" altLang="zh-TW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)</a:t>
            </a:r>
            <a:endParaRPr lang="zh-TW" altLang="en-US" b="1" dirty="0" smtClean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</p:txBody>
      </p:sp>
      <p:sp>
        <p:nvSpPr>
          <p:cNvPr id="14" name="頁尾版面配置區 1"/>
          <p:cNvSpPr txBox="1">
            <a:spLocks/>
          </p:cNvSpPr>
          <p:nvPr/>
        </p:nvSpPr>
        <p:spPr>
          <a:xfrm>
            <a:off x="4686300" y="8820472"/>
            <a:ext cx="2171700" cy="323528"/>
          </a:xfrm>
          <a:prstGeom prst="rect">
            <a:avLst/>
          </a:prstGeom>
        </p:spPr>
        <p:txBody>
          <a:bodyPr vert="horz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15</a:t>
            </a:r>
            <a:endParaRPr kumimoji="0" lang="en-US" altLang="zh-HK" sz="1500" b="0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5362" name="Picture 2" descr="http://hk.on.cc/hk/bkn/cnt/news/20170912/photo/bkn-20170912170950430-0912_00822_001_02p.jpg?20170913052731"/>
          <p:cNvPicPr>
            <a:picLocks noChangeAspect="1" noChangeArrowheads="1"/>
          </p:cNvPicPr>
          <p:nvPr/>
        </p:nvPicPr>
        <p:blipFill>
          <a:blip r:embed="rId4"/>
          <a:srcRect t="12448" r="23931"/>
          <a:stretch>
            <a:fillRect/>
          </a:stretch>
        </p:blipFill>
        <p:spPr bwMode="auto">
          <a:xfrm>
            <a:off x="548680" y="2313196"/>
            <a:ext cx="2666006" cy="2190296"/>
          </a:xfrm>
          <a:prstGeom prst="rect">
            <a:avLst/>
          </a:prstGeom>
          <a:noFill/>
        </p:spPr>
      </p:pic>
      <p:pic>
        <p:nvPicPr>
          <p:cNvPr id="15364" name="Picture 4" descr="http://hk.on.cc/hk/bkn/cnt/news/20170913/photo/bkn-20170913172402434-0913_00822_001_03p.jpg?2017091317550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396975" y="2323168"/>
            <a:ext cx="2902291" cy="2071702"/>
          </a:xfrm>
          <a:prstGeom prst="rect">
            <a:avLst/>
          </a:prstGeom>
          <a:noFill/>
        </p:spPr>
      </p:pic>
      <p:sp>
        <p:nvSpPr>
          <p:cNvPr id="3" name="橢圓 2"/>
          <p:cNvSpPr/>
          <p:nvPr/>
        </p:nvSpPr>
        <p:spPr>
          <a:xfrm>
            <a:off x="1805509" y="2699792"/>
            <a:ext cx="831403" cy="37119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175192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群組 5"/>
          <p:cNvGrpSpPr/>
          <p:nvPr/>
        </p:nvGrpSpPr>
        <p:grpSpPr>
          <a:xfrm>
            <a:off x="1056140" y="337429"/>
            <a:ext cx="4893141" cy="1282243"/>
            <a:chOff x="1056139" y="195830"/>
            <a:chExt cx="4893141" cy="1282243"/>
          </a:xfrm>
        </p:grpSpPr>
        <p:sp>
          <p:nvSpPr>
            <p:cNvPr id="7" name="矩形 6"/>
            <p:cNvSpPr/>
            <p:nvPr/>
          </p:nvSpPr>
          <p:spPr>
            <a:xfrm>
              <a:off x="3933056" y="1201074"/>
              <a:ext cx="2016224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zh-TW" altLang="en-US" sz="1200" b="1" dirty="0" smtClean="0">
                  <a:solidFill>
                    <a:srgbClr val="FF0000"/>
                  </a:solidFill>
                  <a:ea typeface="CHei3HK-Bold"/>
                  <a:cs typeface="CHei3HK-Bold"/>
                </a:rPr>
                <a:t>雙月刊 </a:t>
              </a:r>
              <a:r>
                <a:rPr lang="en-US" altLang="zh-TW" sz="1200" b="1" dirty="0" smtClean="0">
                  <a:solidFill>
                    <a:srgbClr val="FF0000"/>
                  </a:solidFill>
                  <a:ea typeface="CHei3HK-Bold"/>
                  <a:cs typeface="CHei3HK-Bold"/>
                </a:rPr>
                <a:t>2017 /11</a:t>
              </a:r>
              <a:endParaRPr lang="en-US" sz="1200" b="1" dirty="0">
                <a:solidFill>
                  <a:srgbClr val="FF0000"/>
                </a:solidFill>
              </a:endParaRPr>
            </a:p>
          </p:txBody>
        </p:sp>
        <p:pic>
          <p:nvPicPr>
            <p:cNvPr id="8" name="Picture 5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6139" y="195830"/>
              <a:ext cx="4814236" cy="967296"/>
            </a:xfrm>
            <a:prstGeom prst="rect">
              <a:avLst/>
            </a:prstGeom>
            <a:ln w="9525">
              <a:solidFill>
                <a:srgbClr val="C00000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</p:grpSp>
      <p:sp>
        <p:nvSpPr>
          <p:cNvPr id="11" name="矩形 10"/>
          <p:cNvSpPr/>
          <p:nvPr/>
        </p:nvSpPr>
        <p:spPr>
          <a:xfrm>
            <a:off x="1440160" y="1723617"/>
            <a:ext cx="4077072" cy="70788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effectLst/>
        </p:spPr>
        <p:txBody>
          <a:bodyPr wrap="square">
            <a:spAutoFit/>
          </a:bodyPr>
          <a:lstStyle/>
          <a:p>
            <a:pPr algn="ctr"/>
            <a:r>
              <a:rPr lang="zh-TW" altLang="en-US" sz="2000" b="1" dirty="0">
                <a:solidFill>
                  <a:schemeClr val="accent2">
                    <a:lumMod val="75000"/>
                  </a:schemeClr>
                </a:solidFill>
                <a:latin typeface="+mn-ea"/>
              </a:rPr>
              <a:t>職業安全健康局</a:t>
            </a:r>
            <a:endParaRPr lang="en-US" altLang="zh-TW" sz="2000" b="1" dirty="0" smtClean="0">
              <a:solidFill>
                <a:schemeClr val="accent2">
                  <a:lumMod val="75000"/>
                </a:schemeClr>
              </a:solidFill>
              <a:latin typeface="+mn-ea"/>
            </a:endParaRPr>
          </a:p>
          <a:p>
            <a:pPr algn="ctr"/>
            <a:r>
              <a:rPr lang="zh-TW" altLang="en-US" sz="2000" b="1" dirty="0" smtClean="0">
                <a:solidFill>
                  <a:schemeClr val="accent2">
                    <a:lumMod val="75000"/>
                  </a:schemeClr>
                </a:solidFill>
                <a:latin typeface="+mn-ea"/>
              </a:rPr>
              <a:t>改良</a:t>
            </a:r>
            <a:r>
              <a:rPr lang="zh-TW" altLang="en-US" sz="2000" b="1" dirty="0">
                <a:solidFill>
                  <a:schemeClr val="accent2">
                    <a:lumMod val="75000"/>
                  </a:schemeClr>
                </a:solidFill>
                <a:latin typeface="+mn-ea"/>
              </a:rPr>
              <a:t>版輕便工作</a:t>
            </a:r>
            <a:r>
              <a:rPr lang="zh-TW" altLang="en-US" sz="2000" b="1" dirty="0" smtClean="0">
                <a:solidFill>
                  <a:schemeClr val="accent2">
                    <a:lumMod val="75000"/>
                  </a:schemeClr>
                </a:solidFill>
                <a:latin typeface="+mn-ea"/>
              </a:rPr>
              <a:t>台 資助</a:t>
            </a:r>
            <a:r>
              <a:rPr lang="zh-TW" altLang="en-US" sz="2000" b="1" dirty="0">
                <a:solidFill>
                  <a:schemeClr val="accent2">
                    <a:lumMod val="75000"/>
                  </a:schemeClr>
                </a:solidFill>
                <a:latin typeface="+mn-ea"/>
              </a:rPr>
              <a:t>計劃</a:t>
            </a:r>
            <a:endParaRPr lang="zh-TW" altLang="en-US" sz="2000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</p:txBody>
      </p:sp>
      <p:sp>
        <p:nvSpPr>
          <p:cNvPr id="13" name="頁尾版面配置區 1"/>
          <p:cNvSpPr txBox="1">
            <a:spLocks/>
          </p:cNvSpPr>
          <p:nvPr/>
        </p:nvSpPr>
        <p:spPr>
          <a:xfrm>
            <a:off x="4686300" y="8820472"/>
            <a:ext cx="2171700" cy="323528"/>
          </a:xfrm>
          <a:prstGeom prst="rect">
            <a:avLst/>
          </a:prstGeom>
        </p:spPr>
        <p:txBody>
          <a:bodyPr vert="horz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16</a:t>
            </a:r>
            <a:endParaRPr kumimoji="0" lang="en-US" altLang="zh-HK" sz="1500" b="0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704" y="2555776"/>
            <a:ext cx="2380265" cy="3240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文字方塊 2"/>
          <p:cNvSpPr txBox="1"/>
          <p:nvPr/>
        </p:nvSpPr>
        <p:spPr>
          <a:xfrm>
            <a:off x="372586" y="6084168"/>
            <a:ext cx="612242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600" dirty="0" smtClean="0"/>
              <a:t>改良</a:t>
            </a:r>
            <a:r>
              <a:rPr lang="zh-TW" altLang="en-US" sz="1600" dirty="0"/>
              <a:t>版輕便工作</a:t>
            </a:r>
            <a:r>
              <a:rPr lang="zh-TW" altLang="en-US" sz="1600" dirty="0" smtClean="0"/>
              <a:t>台的特點</a:t>
            </a:r>
            <a:r>
              <a:rPr lang="en-US" altLang="zh-TW" sz="1600" dirty="0" smtClean="0"/>
              <a:t>: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zh-TW" altLang="en-US" sz="1600" dirty="0" smtClean="0"/>
              <a:t>每隻櫈腳</a:t>
            </a:r>
            <a:r>
              <a:rPr lang="zh-TW" altLang="en-US" sz="1600" dirty="0"/>
              <a:t>的高度可作有限度的調較，令「</a:t>
            </a:r>
            <a:r>
              <a:rPr lang="zh-TW" altLang="en-US" sz="1600" dirty="0" smtClean="0"/>
              <a:t>功夫</a:t>
            </a:r>
            <a:r>
              <a:rPr lang="zh-TW" altLang="en-US" sz="1600" dirty="0"/>
              <a:t>櫈</a:t>
            </a:r>
            <a:r>
              <a:rPr lang="zh-TW" altLang="en-US" sz="1600" dirty="0" smtClean="0"/>
              <a:t>」</a:t>
            </a:r>
            <a:r>
              <a:rPr lang="zh-TW" altLang="en-US" sz="1600" dirty="0"/>
              <a:t>可使用於相對不同高度的地面。 </a:t>
            </a:r>
            <a:endParaRPr lang="en-US" altLang="zh-TW" sz="1600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zh-TW" altLang="en-US" sz="1600" dirty="0" smtClean="0"/>
              <a:t>每</a:t>
            </a:r>
            <a:r>
              <a:rPr lang="zh-TW" altLang="en-US" sz="1600" dirty="0"/>
              <a:t>隻欖腳裝有可調較長度的斜撐，加強穩定性</a:t>
            </a:r>
            <a:r>
              <a:rPr lang="zh-TW" altLang="en-US" sz="1600" dirty="0" smtClean="0"/>
              <a:t>。</a:t>
            </a:r>
            <a:endParaRPr lang="en-US" altLang="zh-TW" sz="1600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zh-TW" altLang="en-US" sz="1600" dirty="0" smtClean="0"/>
              <a:t>圍</a:t>
            </a:r>
            <a:r>
              <a:rPr lang="zh-TW" altLang="en-US" sz="1600" dirty="0"/>
              <a:t>欄的裝拆設計安全簡易，進行牆身工作時，可以選擇拆除貼近牆身一邊的圍欄。 </a:t>
            </a:r>
            <a:r>
              <a:rPr lang="zh-TW" altLang="en-US" sz="1600" dirty="0" smtClean="0"/>
              <a:t> </a:t>
            </a:r>
            <a:endParaRPr lang="en-US" altLang="zh-TW" sz="1600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zh-TW" altLang="en-US" sz="1600" dirty="0" smtClean="0"/>
              <a:t>最多</a:t>
            </a:r>
            <a:r>
              <a:rPr lang="zh-TW" altLang="en-US" sz="1600" dirty="0"/>
              <a:t>兩台同一品牌及同一型號的</a:t>
            </a:r>
            <a:r>
              <a:rPr lang="zh-TW" altLang="en-US" sz="1600" dirty="0" smtClean="0"/>
              <a:t>功夫</a:t>
            </a:r>
            <a:r>
              <a:rPr lang="zh-TW" altLang="en-US" sz="1600" dirty="0"/>
              <a:t>櫈</a:t>
            </a:r>
            <a:r>
              <a:rPr lang="zh-TW" altLang="en-US" sz="1600" dirty="0" smtClean="0"/>
              <a:t>能</a:t>
            </a:r>
            <a:r>
              <a:rPr lang="zh-TW" altLang="en-US" sz="1600" dirty="0"/>
              <a:t>連接使用</a:t>
            </a:r>
            <a:r>
              <a:rPr lang="zh-TW" altLang="en-US" sz="1600" dirty="0" smtClean="0"/>
              <a:t>。</a:t>
            </a:r>
            <a:endParaRPr lang="en-US" altLang="zh-TW" sz="1600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zh-TW" altLang="en-US" sz="1600" dirty="0" smtClean="0"/>
              <a:t>附有輪轆，</a:t>
            </a:r>
            <a:r>
              <a:rPr lang="zh-TW" altLang="en-US" sz="1600" dirty="0"/>
              <a:t>有助減輕人力搬運。</a:t>
            </a:r>
            <a:endParaRPr lang="zh-HK" altLang="en-US" sz="1600" dirty="0"/>
          </a:p>
        </p:txBody>
      </p:sp>
      <p:sp>
        <p:nvSpPr>
          <p:cNvPr id="14" name="文字方塊 13"/>
          <p:cNvSpPr txBox="1"/>
          <p:nvPr/>
        </p:nvSpPr>
        <p:spPr>
          <a:xfrm>
            <a:off x="372586" y="8241423"/>
            <a:ext cx="60258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200" b="1" dirty="0" smtClean="0">
                <a:solidFill>
                  <a:schemeClr val="accent2">
                    <a:lumMod val="75000"/>
                  </a:schemeClr>
                </a:solidFill>
                <a:latin typeface="+mn-ea"/>
              </a:rPr>
              <a:t>詳細內容可參閱有關網頁</a:t>
            </a:r>
            <a:endParaRPr lang="en-US" altLang="zh-TW" sz="1200" b="1" dirty="0" smtClean="0">
              <a:solidFill>
                <a:schemeClr val="accent2">
                  <a:lumMod val="75000"/>
                </a:schemeClr>
              </a:solidFill>
              <a:latin typeface="+mn-ea"/>
            </a:endParaRPr>
          </a:p>
          <a:p>
            <a:r>
              <a:rPr lang="en-US" altLang="zh-HK" sz="1400" b="1" dirty="0">
                <a:solidFill>
                  <a:schemeClr val="accent2">
                    <a:lumMod val="75000"/>
                  </a:schemeClr>
                </a:solidFill>
                <a:latin typeface="+mn-ea"/>
              </a:rPr>
              <a:t>http://www.oshc.org.hk/oshc_data/files/PorfessionalServices/SMESponsorshipSchemes/SME_platform.pdf</a:t>
            </a:r>
            <a:endParaRPr lang="zh-HK" altLang="en-US" sz="1400" b="1" dirty="0">
              <a:solidFill>
                <a:schemeClr val="accent2">
                  <a:lumMod val="75000"/>
                </a:schemeClr>
              </a:solidFill>
              <a:latin typeface="+mn-ea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3584" y="2555776"/>
            <a:ext cx="3200400" cy="133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0180" y="4014373"/>
            <a:ext cx="1771952" cy="1025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3057" y="5220072"/>
            <a:ext cx="1637052" cy="9495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5268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群組 5"/>
          <p:cNvGrpSpPr/>
          <p:nvPr/>
        </p:nvGrpSpPr>
        <p:grpSpPr>
          <a:xfrm>
            <a:off x="1056140" y="337429"/>
            <a:ext cx="4893141" cy="1282243"/>
            <a:chOff x="1056139" y="195830"/>
            <a:chExt cx="4893141" cy="1282243"/>
          </a:xfrm>
        </p:grpSpPr>
        <p:sp>
          <p:nvSpPr>
            <p:cNvPr id="7" name="矩形 6"/>
            <p:cNvSpPr/>
            <p:nvPr/>
          </p:nvSpPr>
          <p:spPr>
            <a:xfrm>
              <a:off x="3933056" y="1201074"/>
              <a:ext cx="2016224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zh-TW" altLang="en-US" sz="1200" b="1" dirty="0" smtClean="0">
                  <a:solidFill>
                    <a:srgbClr val="FF0000"/>
                  </a:solidFill>
                  <a:ea typeface="CHei3HK-Bold"/>
                  <a:cs typeface="CHei3HK-Bold"/>
                </a:rPr>
                <a:t>雙月刊 </a:t>
              </a:r>
              <a:r>
                <a:rPr lang="en-US" altLang="zh-TW" sz="1200" b="1" dirty="0" smtClean="0">
                  <a:solidFill>
                    <a:srgbClr val="FF0000"/>
                  </a:solidFill>
                  <a:ea typeface="CHei3HK-Bold"/>
                  <a:cs typeface="CHei3HK-Bold"/>
                </a:rPr>
                <a:t>2017 /11</a:t>
              </a:r>
              <a:endParaRPr lang="en-US" sz="1200" b="1" dirty="0">
                <a:solidFill>
                  <a:srgbClr val="FF0000"/>
                </a:solidFill>
              </a:endParaRPr>
            </a:p>
          </p:txBody>
        </p:sp>
        <p:pic>
          <p:nvPicPr>
            <p:cNvPr id="8" name="Picture 5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6139" y="195830"/>
              <a:ext cx="4814236" cy="967296"/>
            </a:xfrm>
            <a:prstGeom prst="rect">
              <a:avLst/>
            </a:prstGeom>
            <a:ln w="9525">
              <a:solidFill>
                <a:srgbClr val="C00000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</p:grpSp>
      <p:sp>
        <p:nvSpPr>
          <p:cNvPr id="11" name="矩形 10"/>
          <p:cNvSpPr/>
          <p:nvPr/>
        </p:nvSpPr>
        <p:spPr>
          <a:xfrm>
            <a:off x="1357298" y="1714480"/>
            <a:ext cx="4077072" cy="40011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effectLst/>
        </p:spPr>
        <p:txBody>
          <a:bodyPr wrap="square">
            <a:spAutoFit/>
          </a:bodyPr>
          <a:lstStyle/>
          <a:p>
            <a:pPr algn="ctr"/>
            <a:r>
              <a:rPr lang="zh-TW" altLang="en-US" sz="2000" b="1" dirty="0" smtClean="0">
                <a:solidFill>
                  <a:schemeClr val="accent2">
                    <a:lumMod val="75000"/>
                  </a:schemeClr>
                </a:solidFill>
                <a:latin typeface="+mn-ea"/>
              </a:rPr>
              <a:t>職安小貼士：正確使用工作台</a:t>
            </a:r>
            <a:endParaRPr lang="zh-TW" altLang="en-US" sz="2000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</p:txBody>
      </p:sp>
      <p:sp>
        <p:nvSpPr>
          <p:cNvPr id="13" name="頁尾版面配置區 1"/>
          <p:cNvSpPr txBox="1">
            <a:spLocks/>
          </p:cNvSpPr>
          <p:nvPr/>
        </p:nvSpPr>
        <p:spPr>
          <a:xfrm>
            <a:off x="4686300" y="8820472"/>
            <a:ext cx="2171700" cy="323528"/>
          </a:xfrm>
          <a:prstGeom prst="rect">
            <a:avLst/>
          </a:prstGeom>
        </p:spPr>
        <p:txBody>
          <a:bodyPr vert="horz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17</a:t>
            </a:r>
            <a:endParaRPr kumimoji="0" lang="en-US" altLang="zh-HK" sz="1500" b="0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2339752"/>
            <a:ext cx="3657600" cy="2609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7337" y="5076056"/>
            <a:ext cx="3743325" cy="156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9208" y="6727821"/>
            <a:ext cx="3848100" cy="2105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83900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群組 5"/>
          <p:cNvGrpSpPr/>
          <p:nvPr/>
        </p:nvGrpSpPr>
        <p:grpSpPr>
          <a:xfrm>
            <a:off x="1056140" y="337429"/>
            <a:ext cx="4893141" cy="1282243"/>
            <a:chOff x="1056139" y="195830"/>
            <a:chExt cx="4893141" cy="1282243"/>
          </a:xfrm>
        </p:grpSpPr>
        <p:sp>
          <p:nvSpPr>
            <p:cNvPr id="7" name="矩形 6"/>
            <p:cNvSpPr/>
            <p:nvPr/>
          </p:nvSpPr>
          <p:spPr>
            <a:xfrm>
              <a:off x="3933056" y="1201074"/>
              <a:ext cx="2016224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zh-TW" altLang="en-US" sz="1200" b="1" dirty="0" smtClean="0">
                  <a:solidFill>
                    <a:srgbClr val="FF0000"/>
                  </a:solidFill>
                  <a:ea typeface="CHei3HK-Bold"/>
                  <a:cs typeface="CHei3HK-Bold"/>
                </a:rPr>
                <a:t>雙月刊 </a:t>
              </a:r>
              <a:r>
                <a:rPr lang="en-US" altLang="zh-TW" sz="1200" b="1" dirty="0" smtClean="0">
                  <a:solidFill>
                    <a:srgbClr val="FF0000"/>
                  </a:solidFill>
                  <a:ea typeface="CHei3HK-Bold"/>
                  <a:cs typeface="CHei3HK-Bold"/>
                </a:rPr>
                <a:t>2017 /11</a:t>
              </a:r>
              <a:endParaRPr lang="en-US" sz="1200" b="1" dirty="0">
                <a:solidFill>
                  <a:srgbClr val="FF0000"/>
                </a:solidFill>
              </a:endParaRPr>
            </a:p>
          </p:txBody>
        </p:sp>
        <p:pic>
          <p:nvPicPr>
            <p:cNvPr id="8" name="Picture 5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6139" y="195830"/>
              <a:ext cx="4814236" cy="967296"/>
            </a:xfrm>
            <a:prstGeom prst="rect">
              <a:avLst/>
            </a:prstGeom>
            <a:ln w="9525">
              <a:solidFill>
                <a:srgbClr val="C00000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</p:grpSp>
      <p:sp>
        <p:nvSpPr>
          <p:cNvPr id="11" name="矩形 10"/>
          <p:cNvSpPr/>
          <p:nvPr/>
        </p:nvSpPr>
        <p:spPr>
          <a:xfrm>
            <a:off x="1440160" y="1723617"/>
            <a:ext cx="4077072" cy="40011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effectLst/>
        </p:spPr>
        <p:txBody>
          <a:bodyPr wrap="square">
            <a:spAutoFit/>
          </a:bodyPr>
          <a:lstStyle/>
          <a:p>
            <a:pPr algn="ctr"/>
            <a:r>
              <a:rPr lang="zh-TW" altLang="en-US" sz="2000" b="1" dirty="0" smtClean="0">
                <a:solidFill>
                  <a:schemeClr val="accent2">
                    <a:lumMod val="75000"/>
                  </a:schemeClr>
                </a:solidFill>
                <a:latin typeface="+mn-ea"/>
              </a:rPr>
              <a:t>職安小貼士：正確使用工作台</a:t>
            </a:r>
            <a:endParaRPr lang="zh-TW" altLang="en-US" sz="2000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</p:txBody>
      </p:sp>
      <p:sp>
        <p:nvSpPr>
          <p:cNvPr id="13" name="頁尾版面配置區 1"/>
          <p:cNvSpPr txBox="1">
            <a:spLocks/>
          </p:cNvSpPr>
          <p:nvPr/>
        </p:nvSpPr>
        <p:spPr>
          <a:xfrm>
            <a:off x="4686300" y="8820472"/>
            <a:ext cx="2171700" cy="323528"/>
          </a:xfrm>
          <a:prstGeom prst="rect">
            <a:avLst/>
          </a:prstGeom>
        </p:spPr>
        <p:txBody>
          <a:bodyPr vert="horz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18</a:t>
            </a:r>
            <a:endParaRPr kumimoji="0" lang="en-US" altLang="zh-HK" sz="1500" b="0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4475" y="2339752"/>
            <a:ext cx="3829050" cy="297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658" y="5641842"/>
            <a:ext cx="5029200" cy="2619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98298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548681" y="1691680"/>
            <a:ext cx="5760640" cy="6984775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wrap="square" lIns="0" tIns="90000" rIns="0" bIns="90000">
            <a:noAutofit/>
          </a:bodyPr>
          <a:lstStyle/>
          <a:p>
            <a:pPr algn="ctr">
              <a:lnSpc>
                <a:spcPct val="150000"/>
              </a:lnSpc>
              <a:buSzPts val="1400"/>
            </a:pPr>
            <a:r>
              <a:rPr lang="zh-TW" altLang="en-US" sz="1900" b="1" u="sng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目 錄</a:t>
            </a:r>
            <a:endParaRPr lang="zh-TW" altLang="en-US" sz="1900" b="1" u="sng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40000" lvl="1" indent="-342900">
              <a:lnSpc>
                <a:spcPct val="150000"/>
              </a:lnSpc>
              <a:buSzPts val="1400"/>
              <a:buFont typeface="Wingdings" panose="05000000000000000000" pitchFamily="2" charset="2"/>
              <a:buChar char="l"/>
            </a:pPr>
            <a:r>
              <a:rPr lang="zh-TW" altLang="en-US" sz="16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國慶節及中秋節</a:t>
            </a:r>
            <a:endParaRPr lang="en-US" altLang="zh-TW" sz="1600" b="1" dirty="0" smtClean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marL="540000" lvl="1" indent="-342900">
              <a:lnSpc>
                <a:spcPct val="150000"/>
              </a:lnSpc>
              <a:buSzPts val="1400"/>
              <a:buFont typeface="Wingdings" panose="05000000000000000000" pitchFamily="2" charset="2"/>
              <a:buChar char="l"/>
            </a:pPr>
            <a:r>
              <a:rPr lang="zh-TW" altLang="en-US" sz="16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建造業</a:t>
            </a:r>
            <a:r>
              <a:rPr lang="zh-TW" altLang="en-US" sz="16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安全</a:t>
            </a:r>
            <a:r>
              <a:rPr lang="zh-TW" altLang="en-US" sz="16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週</a:t>
            </a:r>
            <a:r>
              <a:rPr lang="zh-TW" altLang="en-US" sz="16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嘉年華 </a:t>
            </a:r>
            <a:r>
              <a:rPr lang="en-US" altLang="zh-TW" sz="16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2017</a:t>
            </a:r>
            <a:r>
              <a:rPr lang="zh-TW" altLang="en-US" sz="16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及</a:t>
            </a:r>
            <a:r>
              <a:rPr lang="zh-TW" altLang="en-US" sz="16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攤位遊戲花絮</a:t>
            </a:r>
            <a:endParaRPr lang="en-US" altLang="zh-TW" sz="1600" b="1" dirty="0" smtClean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marL="540000" lvl="1" indent="-342900">
              <a:lnSpc>
                <a:spcPct val="150000"/>
              </a:lnSpc>
              <a:buSzPts val="1400"/>
              <a:buFont typeface="Wingdings" panose="05000000000000000000" pitchFamily="2" charset="2"/>
              <a:buChar char="l"/>
            </a:pPr>
            <a:r>
              <a:rPr lang="zh-TW" altLang="en-US" sz="16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建造業安全獎勵計劃 </a:t>
            </a:r>
            <a:r>
              <a:rPr lang="en-US" altLang="zh-TW" sz="16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2017/18</a:t>
            </a:r>
          </a:p>
          <a:p>
            <a:pPr marL="540000" lvl="1" indent="-342900">
              <a:lnSpc>
                <a:spcPct val="150000"/>
              </a:lnSpc>
              <a:buSzPts val="1400"/>
              <a:buFont typeface="Wingdings" panose="05000000000000000000" pitchFamily="2" charset="2"/>
              <a:buChar char="l"/>
            </a:pPr>
            <a:r>
              <a:rPr lang="zh-TW" altLang="en-US" sz="16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中地工程項目參與職安活動所獲獎項</a:t>
            </a:r>
            <a:endParaRPr lang="en-US" altLang="zh-TW" sz="1600" b="1" dirty="0" smtClean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marL="197100" lvl="1">
              <a:lnSpc>
                <a:spcPct val="150000"/>
              </a:lnSpc>
              <a:buSzPts val="1400"/>
            </a:pPr>
            <a:r>
              <a:rPr lang="zh-TW" altLang="en-US" sz="16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      </a:t>
            </a:r>
            <a:r>
              <a:rPr lang="en-US" altLang="zh-TW" sz="16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- </a:t>
            </a:r>
            <a:r>
              <a:rPr lang="zh-TW" altLang="en-US" sz="16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第</a:t>
            </a:r>
            <a:r>
              <a:rPr lang="en-US" altLang="zh-TW" sz="16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23</a:t>
            </a:r>
            <a:r>
              <a:rPr lang="zh-TW" altLang="en-US" sz="16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屆公德地盤嘉許</a:t>
            </a:r>
            <a:r>
              <a:rPr lang="zh-TW" altLang="en-US" sz="16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計劃</a:t>
            </a:r>
            <a:endParaRPr lang="en-US" altLang="zh-TW" sz="1600" b="1" dirty="0" smtClean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marL="197100" lvl="1">
              <a:lnSpc>
                <a:spcPct val="150000"/>
              </a:lnSpc>
              <a:buSzPts val="1400"/>
            </a:pPr>
            <a:r>
              <a:rPr lang="zh-TW" altLang="en-US" sz="16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      </a:t>
            </a:r>
            <a:r>
              <a:rPr lang="en-US" altLang="zh-TW" sz="16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- </a:t>
            </a:r>
            <a:r>
              <a:rPr lang="zh-TW" altLang="en-US" sz="16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港鐵公司安全</a:t>
            </a:r>
            <a:r>
              <a:rPr lang="zh-TW" altLang="en-US" sz="16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百萬富翁 </a:t>
            </a:r>
            <a:r>
              <a:rPr lang="en-US" altLang="zh-TW" sz="16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2017</a:t>
            </a:r>
            <a:r>
              <a:rPr lang="zh-TW" altLang="en-US" sz="16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優異獎</a:t>
            </a:r>
            <a:endParaRPr lang="en-US" altLang="zh-TW" sz="16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marL="197100" lvl="1">
              <a:lnSpc>
                <a:spcPct val="150000"/>
              </a:lnSpc>
              <a:buSzPts val="1400"/>
            </a:pPr>
            <a:r>
              <a:rPr lang="zh-TW" altLang="en-US" sz="16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      </a:t>
            </a:r>
            <a:r>
              <a:rPr lang="en-US" altLang="zh-TW" sz="16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- </a:t>
            </a:r>
            <a:r>
              <a:rPr lang="zh-TW" altLang="en-US" sz="16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第</a:t>
            </a:r>
            <a:r>
              <a:rPr lang="en-US" altLang="zh-TW" sz="16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16</a:t>
            </a:r>
            <a:r>
              <a:rPr lang="zh-TW" altLang="en-US" sz="16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屆香港職業安全健康大奬</a:t>
            </a:r>
            <a:endParaRPr lang="en-US" altLang="zh-TW" sz="16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marL="197100" lvl="1">
              <a:lnSpc>
                <a:spcPct val="150000"/>
              </a:lnSpc>
              <a:buSzPts val="1400"/>
            </a:pPr>
            <a:r>
              <a:rPr lang="en-US" altLang="zh-TW" sz="16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      - </a:t>
            </a:r>
            <a:r>
              <a:rPr lang="zh-TW" altLang="en-US" sz="16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榮獲</a:t>
            </a:r>
            <a:r>
              <a:rPr lang="zh-TW" altLang="en-US" sz="16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由香港建造商會頒發「主動安全承建商獎</a:t>
            </a:r>
            <a:r>
              <a:rPr lang="en-US" altLang="zh-TW" sz="16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2016</a:t>
            </a:r>
            <a:r>
              <a:rPr lang="zh-TW" altLang="en-US" sz="16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」，  </a:t>
            </a:r>
            <a:endParaRPr lang="en-US" altLang="zh-TW" sz="1600" b="1" dirty="0" smtClean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marL="197100" lvl="1">
              <a:lnSpc>
                <a:spcPct val="150000"/>
              </a:lnSpc>
              <a:buSzPts val="1400"/>
            </a:pPr>
            <a:r>
              <a:rPr lang="en-US" altLang="zh-TW" sz="16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altLang="zh-TW" sz="16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   </a:t>
            </a:r>
            <a:r>
              <a:rPr lang="zh-TW" altLang="en-US" sz="16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「</a:t>
            </a:r>
            <a:r>
              <a:rPr lang="zh-TW" altLang="en-US" sz="16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安全督導員獎」及「安全地 盤負責人獎」</a:t>
            </a:r>
            <a:endParaRPr lang="en-US" altLang="zh-TW" sz="1600" b="1" dirty="0" smtClean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marL="540000" lvl="1" indent="-342900">
              <a:lnSpc>
                <a:spcPct val="150000"/>
              </a:lnSpc>
              <a:buSzPts val="1400"/>
              <a:buFont typeface="Wingdings" panose="05000000000000000000" pitchFamily="2" charset="2"/>
              <a:buChar char="l"/>
            </a:pPr>
            <a:r>
              <a:rPr lang="en-US" altLang="zh-TW" sz="16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2017</a:t>
            </a:r>
            <a:r>
              <a:rPr lang="zh-TW" altLang="en-US" sz="16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年</a:t>
            </a:r>
            <a:r>
              <a:rPr lang="en-US" altLang="zh-TW" sz="16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9</a:t>
            </a:r>
            <a:r>
              <a:rPr lang="zh-HK" altLang="en-US" sz="16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及</a:t>
            </a:r>
            <a:r>
              <a:rPr lang="en-US" altLang="zh-TW" sz="16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10</a:t>
            </a:r>
            <a:r>
              <a:rPr lang="zh-TW" altLang="en-US" sz="16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月份家訪活動</a:t>
            </a:r>
            <a:endParaRPr lang="zh-TW" altLang="en-US" sz="16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marL="540000" lvl="1" indent="-342900">
              <a:lnSpc>
                <a:spcPct val="150000"/>
              </a:lnSpc>
              <a:buSzPts val="1400"/>
              <a:buFont typeface="Wingdings" panose="05000000000000000000" pitchFamily="2" charset="2"/>
              <a:buChar char="l"/>
            </a:pPr>
            <a:r>
              <a:rPr lang="zh-TW" altLang="en-US" sz="16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意外分享 </a:t>
            </a:r>
            <a:r>
              <a:rPr lang="en-US" altLang="zh-TW" sz="16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( </a:t>
            </a:r>
            <a:r>
              <a:rPr lang="zh-TW" altLang="en-US" sz="16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非中地 </a:t>
            </a:r>
            <a:r>
              <a:rPr lang="en-US" altLang="zh-TW" sz="16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)</a:t>
            </a:r>
          </a:p>
          <a:p>
            <a:pPr marL="540000" lvl="1" indent="-342900">
              <a:lnSpc>
                <a:spcPct val="150000"/>
              </a:lnSpc>
              <a:buSzPts val="1400"/>
              <a:buFont typeface="Wingdings" panose="05000000000000000000" pitchFamily="2" charset="2"/>
              <a:buChar char="l"/>
            </a:pPr>
            <a:r>
              <a:rPr lang="zh-TW" altLang="en-US" sz="16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中小型企業</a:t>
            </a:r>
            <a:r>
              <a:rPr lang="zh-TW" altLang="en-US" sz="16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改良版輕便工作台</a:t>
            </a:r>
            <a:r>
              <a:rPr lang="zh-TW" altLang="en-US" sz="16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資助計劃</a:t>
            </a:r>
            <a:endParaRPr lang="en-US" altLang="zh-TW" sz="1600" b="1" dirty="0" smtClean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marL="540000" lvl="1" indent="-342900">
              <a:lnSpc>
                <a:spcPct val="150000"/>
              </a:lnSpc>
              <a:buSzPts val="1400"/>
              <a:buFont typeface="Wingdings" panose="05000000000000000000" pitchFamily="2" charset="2"/>
              <a:buChar char="l"/>
            </a:pPr>
            <a:r>
              <a:rPr lang="zh-TW" altLang="en-US" sz="16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職安小貼士：</a:t>
            </a:r>
            <a:r>
              <a:rPr lang="zh-TW" altLang="en-US" sz="16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正確使用</a:t>
            </a:r>
            <a:r>
              <a:rPr lang="zh-TW" altLang="en-US" sz="16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工作</a:t>
            </a:r>
            <a:r>
              <a:rPr lang="zh-TW" altLang="en-US" sz="16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台</a:t>
            </a:r>
            <a:endParaRPr lang="en-US" altLang="zh-TW" sz="1600" b="1" dirty="0" smtClean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40000" lvl="1" indent="-342900">
              <a:lnSpc>
                <a:spcPct val="150000"/>
              </a:lnSpc>
              <a:buSzPts val="1400"/>
              <a:buFont typeface="Wingdings" panose="05000000000000000000" pitchFamily="2" charset="2"/>
              <a:buChar char="l"/>
            </a:pPr>
            <a:r>
              <a:rPr lang="zh-TW" altLang="en-US" sz="16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勞工處職業健康公開講座</a:t>
            </a:r>
          </a:p>
          <a:p>
            <a:pPr marL="540000" lvl="1" indent="-342900">
              <a:lnSpc>
                <a:spcPct val="150000"/>
              </a:lnSpc>
              <a:buSzPts val="1400"/>
              <a:buFont typeface="Wingdings" panose="05000000000000000000" pitchFamily="2" charset="2"/>
              <a:buChar char="l"/>
            </a:pPr>
            <a:r>
              <a:rPr lang="zh-TW" altLang="en-US" sz="16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勞工處 </a:t>
            </a:r>
            <a:r>
              <a:rPr lang="en-US" altLang="zh-TW" sz="16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–</a:t>
            </a:r>
            <a:r>
              <a:rPr lang="zh-TW" altLang="en-US" sz="16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安全使用流動起重機工作守則</a:t>
            </a:r>
            <a:endParaRPr lang="en-US" altLang="zh-TW" sz="1600" b="1" dirty="0" smtClean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marL="1111500" lvl="3">
              <a:lnSpc>
                <a:spcPct val="150000"/>
              </a:lnSpc>
              <a:buSzPts val="1400"/>
            </a:pPr>
            <a:r>
              <a:rPr lang="zh-TW" altLang="en-US" sz="16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 </a:t>
            </a:r>
            <a:r>
              <a:rPr lang="en-US" altLang="zh-TW" sz="16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zh-TW" altLang="en-US" sz="16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竹棚架工作安全守則</a:t>
            </a:r>
            <a:endParaRPr lang="en-US" altLang="zh-TW" sz="1600" b="1" dirty="0" smtClean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marL="540000" lvl="1" indent="-342900">
              <a:lnSpc>
                <a:spcPct val="150000"/>
              </a:lnSpc>
              <a:buSzPts val="1400"/>
              <a:buFont typeface="Wingdings" panose="05000000000000000000" pitchFamily="2" charset="2"/>
              <a:buChar char="l"/>
            </a:pPr>
            <a:r>
              <a:rPr lang="zh-TW" altLang="en-US" sz="16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有</a:t>
            </a:r>
            <a:r>
              <a:rPr lang="zh-TW" altLang="en-US" sz="16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獎問答環節</a:t>
            </a:r>
            <a:endParaRPr lang="en-US" sz="16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8" name="頁尾版面配置區 1"/>
          <p:cNvSpPr>
            <a:spLocks noGrp="1"/>
          </p:cNvSpPr>
          <p:nvPr>
            <p:ph type="ftr" sz="quarter" idx="11"/>
          </p:nvPr>
        </p:nvSpPr>
        <p:spPr>
          <a:xfrm>
            <a:off x="4686300" y="8820472"/>
            <a:ext cx="2171700" cy="323528"/>
          </a:xfrm>
        </p:spPr>
        <p:txBody>
          <a:bodyPr/>
          <a:lstStyle/>
          <a:p>
            <a:pPr algn="r"/>
            <a:r>
              <a:rPr lang="en-US" altLang="zh-HK" sz="1500" dirty="0">
                <a:solidFill>
                  <a:srgbClr val="FF0000"/>
                </a:solidFill>
              </a:rPr>
              <a:t>1</a:t>
            </a:r>
            <a:endParaRPr lang="zh-HK" altLang="en-US" sz="1500" dirty="0">
              <a:solidFill>
                <a:srgbClr val="FF0000"/>
              </a:solidFill>
            </a:endParaRPr>
          </a:p>
        </p:txBody>
      </p:sp>
      <p:grpSp>
        <p:nvGrpSpPr>
          <p:cNvPr id="10" name="群組 9"/>
          <p:cNvGrpSpPr/>
          <p:nvPr/>
        </p:nvGrpSpPr>
        <p:grpSpPr>
          <a:xfrm>
            <a:off x="1056139" y="337429"/>
            <a:ext cx="4893141" cy="1282243"/>
            <a:chOff x="1056139" y="195830"/>
            <a:chExt cx="4893141" cy="1282243"/>
          </a:xfrm>
        </p:grpSpPr>
        <p:sp>
          <p:nvSpPr>
            <p:cNvPr id="11" name="矩形 10"/>
            <p:cNvSpPr/>
            <p:nvPr/>
          </p:nvSpPr>
          <p:spPr>
            <a:xfrm>
              <a:off x="3933056" y="1201074"/>
              <a:ext cx="2016224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zh-TW" altLang="en-US" sz="1200" b="1" dirty="0" smtClean="0">
                  <a:solidFill>
                    <a:srgbClr val="FF0000"/>
                  </a:solidFill>
                  <a:ea typeface="CHei3HK-Bold"/>
                  <a:cs typeface="CHei3HK-Bold"/>
                </a:rPr>
                <a:t>雙月刊 </a:t>
              </a:r>
              <a:r>
                <a:rPr lang="en-US" altLang="zh-TW" sz="1200" b="1" dirty="0" smtClean="0">
                  <a:solidFill>
                    <a:srgbClr val="FF0000"/>
                  </a:solidFill>
                  <a:ea typeface="CHei3HK-Bold"/>
                  <a:cs typeface="CHei3HK-Bold"/>
                </a:rPr>
                <a:t>2017 /11</a:t>
              </a:r>
            </a:p>
          </p:txBody>
        </p:sp>
        <p:pic>
          <p:nvPicPr>
            <p:cNvPr id="13" name="Picture 5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6139" y="195830"/>
              <a:ext cx="4814236" cy="967296"/>
            </a:xfrm>
            <a:prstGeom prst="rect">
              <a:avLst/>
            </a:prstGeom>
            <a:ln w="9525">
              <a:solidFill>
                <a:srgbClr val="C00000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25289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群組 5"/>
          <p:cNvGrpSpPr/>
          <p:nvPr/>
        </p:nvGrpSpPr>
        <p:grpSpPr>
          <a:xfrm>
            <a:off x="1056140" y="337429"/>
            <a:ext cx="4893141" cy="1282243"/>
            <a:chOff x="1056139" y="195830"/>
            <a:chExt cx="4893141" cy="1282243"/>
          </a:xfrm>
        </p:grpSpPr>
        <p:sp>
          <p:nvSpPr>
            <p:cNvPr id="7" name="矩形 6"/>
            <p:cNvSpPr/>
            <p:nvPr/>
          </p:nvSpPr>
          <p:spPr>
            <a:xfrm>
              <a:off x="3933056" y="1201074"/>
              <a:ext cx="2016224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zh-TW" altLang="en-US" sz="1200" b="1" dirty="0" smtClean="0">
                  <a:solidFill>
                    <a:srgbClr val="FF0000"/>
                  </a:solidFill>
                  <a:ea typeface="CHei3HK-Bold"/>
                  <a:cs typeface="CHei3HK-Bold"/>
                </a:rPr>
                <a:t>雙月刊 </a:t>
              </a:r>
              <a:r>
                <a:rPr lang="en-US" altLang="zh-TW" sz="1200" b="1" dirty="0" smtClean="0">
                  <a:solidFill>
                    <a:srgbClr val="FF0000"/>
                  </a:solidFill>
                  <a:ea typeface="CHei3HK-Bold"/>
                  <a:cs typeface="CHei3HK-Bold"/>
                </a:rPr>
                <a:t>2017 /11</a:t>
              </a:r>
              <a:endParaRPr lang="en-US" sz="1200" b="1" dirty="0">
                <a:solidFill>
                  <a:srgbClr val="FF0000"/>
                </a:solidFill>
              </a:endParaRPr>
            </a:p>
          </p:txBody>
        </p:sp>
        <p:pic>
          <p:nvPicPr>
            <p:cNvPr id="8" name="Picture 5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6139" y="195830"/>
              <a:ext cx="4814236" cy="967296"/>
            </a:xfrm>
            <a:prstGeom prst="rect">
              <a:avLst/>
            </a:prstGeom>
            <a:ln w="9525">
              <a:solidFill>
                <a:srgbClr val="C00000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</p:grpSp>
      <p:sp>
        <p:nvSpPr>
          <p:cNvPr id="11" name="矩形 10"/>
          <p:cNvSpPr/>
          <p:nvPr/>
        </p:nvSpPr>
        <p:spPr>
          <a:xfrm>
            <a:off x="1440160" y="1723617"/>
            <a:ext cx="4077072" cy="40011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effectLst/>
        </p:spPr>
        <p:txBody>
          <a:bodyPr wrap="square">
            <a:spAutoFit/>
          </a:bodyPr>
          <a:lstStyle/>
          <a:p>
            <a:pPr algn="ctr"/>
            <a:r>
              <a:rPr lang="zh-TW" altLang="en-US" sz="2000" b="1" dirty="0" smtClean="0">
                <a:solidFill>
                  <a:schemeClr val="accent2">
                    <a:lumMod val="75000"/>
                  </a:schemeClr>
                </a:solidFill>
                <a:latin typeface="+mn-ea"/>
              </a:rPr>
              <a:t>職安小貼士：正確使用工作台</a:t>
            </a:r>
            <a:endParaRPr lang="zh-TW" altLang="en-US" sz="2000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</p:txBody>
      </p:sp>
      <p:sp>
        <p:nvSpPr>
          <p:cNvPr id="13" name="頁尾版面配置區 1"/>
          <p:cNvSpPr txBox="1">
            <a:spLocks/>
          </p:cNvSpPr>
          <p:nvPr/>
        </p:nvSpPr>
        <p:spPr>
          <a:xfrm>
            <a:off x="4686300" y="8820472"/>
            <a:ext cx="2171700" cy="323528"/>
          </a:xfrm>
          <a:prstGeom prst="rect">
            <a:avLst/>
          </a:prstGeom>
        </p:spPr>
        <p:txBody>
          <a:bodyPr vert="horz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19</a:t>
            </a:r>
            <a:endParaRPr kumimoji="0" lang="en-US" altLang="zh-HK" sz="1500" b="0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359" y="2483768"/>
            <a:ext cx="5786944" cy="2304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155" y="5531363"/>
            <a:ext cx="5651082" cy="1728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13049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群組 5"/>
          <p:cNvGrpSpPr/>
          <p:nvPr/>
        </p:nvGrpSpPr>
        <p:grpSpPr>
          <a:xfrm>
            <a:off x="1056140" y="337429"/>
            <a:ext cx="4893141" cy="1282243"/>
            <a:chOff x="1056139" y="195830"/>
            <a:chExt cx="4893141" cy="1282243"/>
          </a:xfrm>
        </p:grpSpPr>
        <p:sp>
          <p:nvSpPr>
            <p:cNvPr id="7" name="矩形 6"/>
            <p:cNvSpPr/>
            <p:nvPr/>
          </p:nvSpPr>
          <p:spPr>
            <a:xfrm>
              <a:off x="3933056" y="1201074"/>
              <a:ext cx="2016224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zh-TW" altLang="en-US" sz="1200" b="1" dirty="0" smtClean="0">
                  <a:solidFill>
                    <a:srgbClr val="FF0000"/>
                  </a:solidFill>
                  <a:ea typeface="CHei3HK-Bold"/>
                  <a:cs typeface="CHei3HK-Bold"/>
                </a:rPr>
                <a:t>雙月刊 </a:t>
              </a:r>
              <a:r>
                <a:rPr lang="en-US" altLang="zh-TW" sz="1200" b="1" dirty="0" smtClean="0">
                  <a:solidFill>
                    <a:srgbClr val="FF0000"/>
                  </a:solidFill>
                  <a:ea typeface="CHei3HK-Bold"/>
                  <a:cs typeface="CHei3HK-Bold"/>
                </a:rPr>
                <a:t>2017 /11</a:t>
              </a:r>
              <a:endParaRPr lang="en-US" sz="1200" b="1" dirty="0">
                <a:solidFill>
                  <a:srgbClr val="FF0000"/>
                </a:solidFill>
              </a:endParaRPr>
            </a:p>
          </p:txBody>
        </p:sp>
        <p:pic>
          <p:nvPicPr>
            <p:cNvPr id="8" name="Picture 5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6139" y="195830"/>
              <a:ext cx="4814236" cy="967296"/>
            </a:xfrm>
            <a:prstGeom prst="rect">
              <a:avLst/>
            </a:prstGeom>
            <a:ln w="9525">
              <a:solidFill>
                <a:srgbClr val="C00000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</p:grpSp>
      <p:sp>
        <p:nvSpPr>
          <p:cNvPr id="11" name="矩形 10"/>
          <p:cNvSpPr/>
          <p:nvPr/>
        </p:nvSpPr>
        <p:spPr>
          <a:xfrm>
            <a:off x="1440160" y="1723617"/>
            <a:ext cx="4077072" cy="40011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effectLst/>
        </p:spPr>
        <p:txBody>
          <a:bodyPr wrap="square">
            <a:spAutoFit/>
          </a:bodyPr>
          <a:lstStyle/>
          <a:p>
            <a:pPr algn="ctr"/>
            <a:r>
              <a:rPr lang="zh-TW" altLang="en-US" sz="2000" b="1" dirty="0" smtClean="0">
                <a:solidFill>
                  <a:schemeClr val="accent2">
                    <a:lumMod val="75000"/>
                  </a:schemeClr>
                </a:solidFill>
                <a:latin typeface="+mn-ea"/>
              </a:rPr>
              <a:t>職安小貼士：正確使用工作台</a:t>
            </a:r>
            <a:endParaRPr lang="zh-TW" altLang="en-US" sz="2000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</p:txBody>
      </p:sp>
      <p:sp>
        <p:nvSpPr>
          <p:cNvPr id="13" name="頁尾版面配置區 1"/>
          <p:cNvSpPr txBox="1">
            <a:spLocks/>
          </p:cNvSpPr>
          <p:nvPr/>
        </p:nvSpPr>
        <p:spPr>
          <a:xfrm>
            <a:off x="4686300" y="8820472"/>
            <a:ext cx="2171700" cy="323528"/>
          </a:xfrm>
          <a:prstGeom prst="rect">
            <a:avLst/>
          </a:prstGeom>
        </p:spPr>
        <p:txBody>
          <a:bodyPr vert="horz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20</a:t>
            </a:r>
            <a:endParaRPr kumimoji="0" lang="en-US" altLang="zh-HK" sz="1500" b="0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130" y="5436096"/>
            <a:ext cx="4488255" cy="30459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825" y="2381394"/>
            <a:ext cx="4783401" cy="27666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41852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群組 5"/>
          <p:cNvGrpSpPr/>
          <p:nvPr/>
        </p:nvGrpSpPr>
        <p:grpSpPr>
          <a:xfrm>
            <a:off x="1056140" y="337429"/>
            <a:ext cx="4893141" cy="1282243"/>
            <a:chOff x="1056139" y="195830"/>
            <a:chExt cx="4893141" cy="1282243"/>
          </a:xfrm>
        </p:grpSpPr>
        <p:sp>
          <p:nvSpPr>
            <p:cNvPr id="7" name="矩形 6"/>
            <p:cNvSpPr/>
            <p:nvPr/>
          </p:nvSpPr>
          <p:spPr>
            <a:xfrm>
              <a:off x="3933056" y="1201074"/>
              <a:ext cx="2016224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zh-TW" altLang="en-US" sz="1200" b="1" dirty="0" smtClean="0">
                  <a:solidFill>
                    <a:srgbClr val="FF0000"/>
                  </a:solidFill>
                  <a:ea typeface="CHei3HK-Bold"/>
                  <a:cs typeface="CHei3HK-Bold"/>
                </a:rPr>
                <a:t>雙月刊 </a:t>
              </a:r>
              <a:r>
                <a:rPr lang="en-US" altLang="zh-TW" sz="1200" b="1" dirty="0" smtClean="0">
                  <a:solidFill>
                    <a:srgbClr val="FF0000"/>
                  </a:solidFill>
                  <a:ea typeface="CHei3HK-Bold"/>
                  <a:cs typeface="CHei3HK-Bold"/>
                </a:rPr>
                <a:t>2017 /11</a:t>
              </a:r>
              <a:endParaRPr lang="en-US" sz="1200" b="1" dirty="0">
                <a:solidFill>
                  <a:srgbClr val="FF0000"/>
                </a:solidFill>
              </a:endParaRPr>
            </a:p>
          </p:txBody>
        </p:sp>
        <p:pic>
          <p:nvPicPr>
            <p:cNvPr id="8" name="Picture 5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6139" y="195830"/>
              <a:ext cx="4814236" cy="967296"/>
            </a:xfrm>
            <a:prstGeom prst="rect">
              <a:avLst/>
            </a:prstGeom>
            <a:ln w="9525">
              <a:solidFill>
                <a:srgbClr val="C00000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</p:grpSp>
      <p:sp>
        <p:nvSpPr>
          <p:cNvPr id="9" name="矩形 8"/>
          <p:cNvSpPr/>
          <p:nvPr/>
        </p:nvSpPr>
        <p:spPr>
          <a:xfrm>
            <a:off x="1052739" y="1619672"/>
            <a:ext cx="4828975" cy="40011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effectLst/>
        </p:spPr>
        <p:txBody>
          <a:bodyPr wrap="square">
            <a:spAutoFit/>
          </a:bodyPr>
          <a:lstStyle/>
          <a:p>
            <a:pPr algn="ctr"/>
            <a:r>
              <a:rPr lang="zh-TW" altLang="en-US" sz="20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楷体 Std R" panose="02020400000000000000" pitchFamily="18" charset="-122"/>
                <a:ea typeface="Adobe 楷体 Std R" panose="02020400000000000000" pitchFamily="18" charset="-122"/>
              </a:rPr>
              <a:t>勞工處職業健康公開講座</a:t>
            </a:r>
          </a:p>
        </p:txBody>
      </p:sp>
      <p:sp>
        <p:nvSpPr>
          <p:cNvPr id="13" name="文字方塊 12"/>
          <p:cNvSpPr txBox="1"/>
          <p:nvPr/>
        </p:nvSpPr>
        <p:spPr>
          <a:xfrm>
            <a:off x="2564905" y="2248001"/>
            <a:ext cx="1800200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zh-HK" sz="2000" b="1" dirty="0" smtClean="0">
                <a:solidFill>
                  <a:schemeClr val="accent2">
                    <a:lumMod val="75000"/>
                  </a:schemeClr>
                </a:solidFill>
                <a:latin typeface="+mj-ea"/>
                <a:ea typeface="+mj-ea"/>
              </a:rPr>
              <a:t>2017</a:t>
            </a:r>
            <a:r>
              <a:rPr lang="zh-TW" altLang="en-US" sz="2000" b="1" dirty="0" smtClean="0">
                <a:solidFill>
                  <a:schemeClr val="accent2">
                    <a:lumMod val="75000"/>
                  </a:schemeClr>
                </a:solidFill>
                <a:latin typeface="+mj-ea"/>
                <a:ea typeface="+mj-ea"/>
              </a:rPr>
              <a:t>年</a:t>
            </a:r>
            <a:r>
              <a:rPr lang="en-US" altLang="zh-TW" sz="2000" b="1" dirty="0" smtClean="0">
                <a:solidFill>
                  <a:schemeClr val="accent2">
                    <a:lumMod val="75000"/>
                  </a:schemeClr>
                </a:solidFill>
                <a:latin typeface="+mj-ea"/>
                <a:ea typeface="+mj-ea"/>
              </a:rPr>
              <a:t> 11</a:t>
            </a:r>
            <a:r>
              <a:rPr lang="zh-TW" altLang="en-US" sz="2000" b="1" dirty="0" smtClean="0">
                <a:solidFill>
                  <a:schemeClr val="accent2">
                    <a:lumMod val="75000"/>
                  </a:schemeClr>
                </a:solidFill>
                <a:ea typeface="+mj-ea"/>
              </a:rPr>
              <a:t>月份</a:t>
            </a:r>
            <a:endParaRPr lang="zh-HK" altLang="en-US" sz="2000" b="1" dirty="0">
              <a:solidFill>
                <a:schemeClr val="accent2">
                  <a:lumMod val="75000"/>
                </a:schemeClr>
              </a:solidFill>
              <a:ea typeface="+mj-ea"/>
            </a:endParaRPr>
          </a:p>
        </p:txBody>
      </p:sp>
      <p:sp>
        <p:nvSpPr>
          <p:cNvPr id="18" name="文字方塊 17"/>
          <p:cNvSpPr txBox="1"/>
          <p:nvPr/>
        </p:nvSpPr>
        <p:spPr>
          <a:xfrm>
            <a:off x="928670" y="7715272"/>
            <a:ext cx="48169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400" b="1" dirty="0" smtClean="0">
                <a:solidFill>
                  <a:schemeClr val="accent2">
                    <a:lumMod val="75000"/>
                  </a:schemeClr>
                </a:solidFill>
                <a:latin typeface="+mn-ea"/>
              </a:rPr>
              <a:t>所有講座均以廣東話進行，費用全免</a:t>
            </a:r>
            <a:r>
              <a:rPr lang="zh-TW" altLang="en-US" sz="1400" b="1" dirty="0">
                <a:solidFill>
                  <a:schemeClr val="accent2">
                    <a:lumMod val="75000"/>
                  </a:schemeClr>
                </a:solidFill>
                <a:latin typeface="+mn-ea"/>
              </a:rPr>
              <a:t>，</a:t>
            </a:r>
            <a:r>
              <a:rPr lang="zh-TW" altLang="en-US" sz="1400" b="1" dirty="0" smtClean="0">
                <a:solidFill>
                  <a:schemeClr val="accent2">
                    <a:lumMod val="75000"/>
                  </a:schemeClr>
                </a:solidFill>
                <a:latin typeface="+mn-ea"/>
              </a:rPr>
              <a:t>查詢：勞工處網頁或致電 </a:t>
            </a:r>
            <a:r>
              <a:rPr lang="en-US" altLang="zh-TW" sz="1400" b="1" dirty="0" smtClean="0">
                <a:solidFill>
                  <a:schemeClr val="accent2">
                    <a:lumMod val="75000"/>
                  </a:schemeClr>
                </a:solidFill>
                <a:latin typeface="+mn-ea"/>
              </a:rPr>
              <a:t>2852-4040</a:t>
            </a:r>
            <a:r>
              <a:rPr lang="zh-TW" altLang="en-US" sz="1400" b="1" dirty="0">
                <a:solidFill>
                  <a:schemeClr val="accent2">
                    <a:lumMod val="75000"/>
                  </a:schemeClr>
                </a:solidFill>
                <a:latin typeface="+mn-ea"/>
              </a:rPr>
              <a:t> 。</a:t>
            </a:r>
            <a:endParaRPr lang="zh-HK" altLang="en-US" sz="1400" b="1" dirty="0">
              <a:solidFill>
                <a:schemeClr val="accent2">
                  <a:lumMod val="75000"/>
                </a:schemeClr>
              </a:solidFill>
              <a:latin typeface="+mn-ea"/>
            </a:endParaRPr>
          </a:p>
        </p:txBody>
      </p:sp>
      <p:sp>
        <p:nvSpPr>
          <p:cNvPr id="10" name="頁尾版面配置區 1"/>
          <p:cNvSpPr txBox="1">
            <a:spLocks/>
          </p:cNvSpPr>
          <p:nvPr/>
        </p:nvSpPr>
        <p:spPr>
          <a:xfrm>
            <a:off x="4686300" y="8820472"/>
            <a:ext cx="2171700" cy="323528"/>
          </a:xfrm>
          <a:prstGeom prst="rect">
            <a:avLst/>
          </a:prstGeom>
        </p:spPr>
        <p:txBody>
          <a:bodyPr vert="horz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21</a:t>
            </a:r>
            <a:endParaRPr kumimoji="0" lang="en-US" altLang="zh-HK" sz="1500" b="0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/>
          <a:srcRect b="11689"/>
          <a:stretch>
            <a:fillRect/>
          </a:stretch>
        </p:blipFill>
        <p:spPr bwMode="auto">
          <a:xfrm>
            <a:off x="928669" y="2285984"/>
            <a:ext cx="5119681" cy="4857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文字方塊 10"/>
          <p:cNvSpPr txBox="1"/>
          <p:nvPr/>
        </p:nvSpPr>
        <p:spPr>
          <a:xfrm>
            <a:off x="1000108" y="7143768"/>
            <a:ext cx="3071834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altLang="zh-TW" dirty="0" smtClean="0">
              <a:solidFill>
                <a:schemeClr val="bg1"/>
              </a:solidFill>
            </a:endParaRPr>
          </a:p>
          <a:p>
            <a:endParaRPr lang="zh-TW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268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群組 6"/>
          <p:cNvGrpSpPr/>
          <p:nvPr/>
        </p:nvGrpSpPr>
        <p:grpSpPr>
          <a:xfrm>
            <a:off x="1056140" y="337429"/>
            <a:ext cx="4893141" cy="1282243"/>
            <a:chOff x="1056139" y="195830"/>
            <a:chExt cx="4893141" cy="1282243"/>
          </a:xfrm>
        </p:grpSpPr>
        <p:sp>
          <p:nvSpPr>
            <p:cNvPr id="10" name="矩形 9"/>
            <p:cNvSpPr/>
            <p:nvPr/>
          </p:nvSpPr>
          <p:spPr>
            <a:xfrm>
              <a:off x="3933056" y="1201074"/>
              <a:ext cx="2016224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zh-TW" altLang="en-US" sz="1200" b="1" dirty="0" smtClean="0">
                  <a:solidFill>
                    <a:srgbClr val="FF0000"/>
                  </a:solidFill>
                  <a:ea typeface="CHei3HK-Bold"/>
                  <a:cs typeface="CHei3HK-Bold"/>
                </a:rPr>
                <a:t>雙月刊 </a:t>
              </a:r>
              <a:r>
                <a:rPr lang="en-US" altLang="zh-TW" sz="1200" b="1" dirty="0" smtClean="0">
                  <a:solidFill>
                    <a:srgbClr val="FF0000"/>
                  </a:solidFill>
                  <a:ea typeface="CHei3HK-Bold"/>
                  <a:cs typeface="CHei3HK-Bold"/>
                </a:rPr>
                <a:t>2017 /11</a:t>
              </a:r>
              <a:endParaRPr lang="en-US" sz="1200" b="1" dirty="0">
                <a:solidFill>
                  <a:srgbClr val="FF0000"/>
                </a:solidFill>
              </a:endParaRPr>
            </a:p>
          </p:txBody>
        </p:sp>
        <p:pic>
          <p:nvPicPr>
            <p:cNvPr id="11" name="Picture 5"/>
            <p:cNvPicPr>
              <a:picLocks noChangeAspect="1" noChangeArrowheads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6139" y="195830"/>
              <a:ext cx="4814236" cy="967296"/>
            </a:xfrm>
            <a:prstGeom prst="rect">
              <a:avLst/>
            </a:prstGeom>
            <a:ln w="9525">
              <a:solidFill>
                <a:srgbClr val="C00000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</p:grpSp>
      <p:sp>
        <p:nvSpPr>
          <p:cNvPr id="12" name="矩形 11"/>
          <p:cNvSpPr/>
          <p:nvPr/>
        </p:nvSpPr>
        <p:spPr>
          <a:xfrm>
            <a:off x="1041403" y="1619672"/>
            <a:ext cx="4828975" cy="70788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effectLst/>
        </p:spPr>
        <p:txBody>
          <a:bodyPr wrap="square">
            <a:spAutoFit/>
          </a:bodyPr>
          <a:lstStyle/>
          <a:p>
            <a:pPr algn="ctr"/>
            <a:r>
              <a:rPr lang="zh-TW" altLang="en-US" sz="20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楷体 Std R" panose="02020400000000000000" pitchFamily="18" charset="-122"/>
                <a:ea typeface="Adobe 楷体 Std R" panose="02020400000000000000" pitchFamily="18" charset="-122"/>
              </a:rPr>
              <a:t>勞工處 </a:t>
            </a:r>
            <a:r>
              <a:rPr lang="en-US" altLang="zh-TW" sz="20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楷体 Std R" panose="02020400000000000000" pitchFamily="18" charset="-122"/>
                <a:ea typeface="Adobe 楷体 Std R" panose="02020400000000000000" pitchFamily="18" charset="-122"/>
              </a:rPr>
              <a:t>–</a:t>
            </a:r>
            <a:r>
              <a:rPr lang="zh-TW" altLang="en-US" sz="20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楷体 Std R" panose="02020400000000000000" pitchFamily="18" charset="-122"/>
                <a:ea typeface="Adobe 楷体 Std R" panose="02020400000000000000" pitchFamily="18" charset="-122"/>
              </a:rPr>
              <a:t> 安全使用流動式起重機工作守則</a:t>
            </a:r>
            <a:endParaRPr lang="en-US" altLang="zh-TW" sz="2000" b="1" dirty="0" smtClean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obe 楷体 Std R" panose="02020400000000000000" pitchFamily="18" charset="-122"/>
              <a:ea typeface="Adobe 楷体 Std R" panose="02020400000000000000" pitchFamily="18" charset="-122"/>
            </a:endParaRPr>
          </a:p>
          <a:p>
            <a:pPr algn="ctr"/>
            <a:r>
              <a:rPr lang="en-US" altLang="zh-TW" sz="20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楷体 Std R" panose="02020400000000000000" pitchFamily="18" charset="-122"/>
                <a:ea typeface="Adobe 楷体 Std R" panose="02020400000000000000" pitchFamily="18" charset="-122"/>
              </a:rPr>
              <a:t>2017</a:t>
            </a:r>
            <a:r>
              <a:rPr lang="zh-TW" altLang="en-US" sz="20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楷体 Std R" panose="02020400000000000000" pitchFamily="18" charset="-122"/>
                <a:ea typeface="Adobe 楷体 Std R" panose="02020400000000000000" pitchFamily="18" charset="-122"/>
              </a:rPr>
              <a:t>年</a:t>
            </a:r>
            <a:r>
              <a:rPr lang="en-US" altLang="zh-TW" sz="20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楷体 Std R" panose="02020400000000000000" pitchFamily="18" charset="-122"/>
                <a:ea typeface="Adobe 楷体 Std R" panose="02020400000000000000" pitchFamily="18" charset="-122"/>
              </a:rPr>
              <a:t>9</a:t>
            </a:r>
            <a:r>
              <a:rPr lang="zh-TW" altLang="en-US" sz="20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楷体 Std R" panose="02020400000000000000" pitchFamily="18" charset="-122"/>
                <a:ea typeface="Adobe 楷体 Std R" panose="02020400000000000000" pitchFamily="18" charset="-122"/>
              </a:rPr>
              <a:t>月新版</a:t>
            </a:r>
            <a:endParaRPr lang="zh-TW" altLang="en-US" sz="2000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obe 楷体 Std R" panose="02020400000000000000" pitchFamily="18" charset="-122"/>
              <a:ea typeface="Adobe 楷体 Std R" panose="02020400000000000000" pitchFamily="18" charset="-122"/>
            </a:endParaRPr>
          </a:p>
        </p:txBody>
      </p:sp>
      <p:sp>
        <p:nvSpPr>
          <p:cNvPr id="17" name="頁尾版面配置區 1"/>
          <p:cNvSpPr txBox="1">
            <a:spLocks/>
          </p:cNvSpPr>
          <p:nvPr/>
        </p:nvSpPr>
        <p:spPr>
          <a:xfrm>
            <a:off x="4686300" y="8820472"/>
            <a:ext cx="2171700" cy="323528"/>
          </a:xfrm>
          <a:prstGeom prst="rect">
            <a:avLst/>
          </a:prstGeom>
        </p:spPr>
        <p:txBody>
          <a:bodyPr vert="horz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22</a:t>
            </a:r>
            <a:endParaRPr kumimoji="0" lang="en-US" altLang="zh-HK" sz="1500" b="0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68760" y="2699792"/>
            <a:ext cx="3838437" cy="5429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" name="圖片 17" descr="http://image.made-in-china.com/2f0j00pMJahKtcZTqd/QUY100-Crawler-Crane-100Ton-.jpg"/>
          <p:cNvPicPr/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3541" r="17291"/>
          <a:stretch>
            <a:fillRect/>
          </a:stretch>
        </p:blipFill>
        <p:spPr bwMode="auto">
          <a:xfrm>
            <a:off x="5214950" y="5286380"/>
            <a:ext cx="1428760" cy="2500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文字方塊 12"/>
          <p:cNvSpPr txBox="1"/>
          <p:nvPr/>
        </p:nvSpPr>
        <p:spPr>
          <a:xfrm>
            <a:off x="642918" y="8429652"/>
            <a:ext cx="56436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400" b="1" dirty="0" smtClean="0">
                <a:solidFill>
                  <a:schemeClr val="accent2">
                    <a:lumMod val="75000"/>
                  </a:schemeClr>
                </a:solidFill>
                <a:latin typeface="+mn-ea"/>
              </a:rPr>
              <a:t>勞工處新訂有關流動式起重機的工作守則，詳細內容可參閱有關守則</a:t>
            </a:r>
            <a:endParaRPr lang="en-US" altLang="zh-TW" sz="1400" b="1" dirty="0" smtClean="0">
              <a:solidFill>
                <a:schemeClr val="accent2">
                  <a:lumMod val="75000"/>
                </a:schemeClr>
              </a:solidFill>
              <a:latin typeface="+mn-ea"/>
            </a:endParaRPr>
          </a:p>
          <a:p>
            <a:r>
              <a:rPr lang="en-US" altLang="zh-HK" sz="1400" b="1" dirty="0" err="1" smtClean="0">
                <a:solidFill>
                  <a:schemeClr val="accent2">
                    <a:lumMod val="75000"/>
                  </a:schemeClr>
                </a:solidFill>
                <a:latin typeface="+mn-ea"/>
              </a:rPr>
              <a:t>http://www.labour.gov.hk/eng/public/content2_8b.htm</a:t>
            </a:r>
            <a:endParaRPr lang="zh-HK" altLang="en-US" sz="1400" b="1" dirty="0">
              <a:solidFill>
                <a:schemeClr val="accent2">
                  <a:lumMod val="75000"/>
                </a:schemeClr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137827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群組 6"/>
          <p:cNvGrpSpPr/>
          <p:nvPr/>
        </p:nvGrpSpPr>
        <p:grpSpPr>
          <a:xfrm>
            <a:off x="1056140" y="337429"/>
            <a:ext cx="4893141" cy="1282243"/>
            <a:chOff x="1056139" y="195830"/>
            <a:chExt cx="4893141" cy="1282243"/>
          </a:xfrm>
        </p:grpSpPr>
        <p:sp>
          <p:nvSpPr>
            <p:cNvPr id="10" name="矩形 9"/>
            <p:cNvSpPr/>
            <p:nvPr/>
          </p:nvSpPr>
          <p:spPr>
            <a:xfrm>
              <a:off x="3933056" y="1201074"/>
              <a:ext cx="2016224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zh-TW" altLang="en-US" sz="1200" b="1" dirty="0" smtClean="0">
                  <a:solidFill>
                    <a:srgbClr val="FF0000"/>
                  </a:solidFill>
                  <a:ea typeface="CHei3HK-Bold"/>
                  <a:cs typeface="CHei3HK-Bold"/>
                </a:rPr>
                <a:t>雙月刊 </a:t>
              </a:r>
              <a:r>
                <a:rPr lang="en-US" altLang="zh-TW" sz="1200" b="1" dirty="0" smtClean="0">
                  <a:solidFill>
                    <a:srgbClr val="FF0000"/>
                  </a:solidFill>
                  <a:ea typeface="CHei3HK-Bold"/>
                  <a:cs typeface="CHei3HK-Bold"/>
                </a:rPr>
                <a:t>2017 /11</a:t>
              </a:r>
              <a:endParaRPr lang="en-US" sz="1200" b="1" dirty="0">
                <a:solidFill>
                  <a:srgbClr val="FF0000"/>
                </a:solidFill>
              </a:endParaRPr>
            </a:p>
          </p:txBody>
        </p:sp>
        <p:pic>
          <p:nvPicPr>
            <p:cNvPr id="11" name="Picture 5"/>
            <p:cNvPicPr>
              <a:picLocks noChangeAspect="1" noChangeArrowheads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6139" y="195830"/>
              <a:ext cx="4814236" cy="967296"/>
            </a:xfrm>
            <a:prstGeom prst="rect">
              <a:avLst/>
            </a:prstGeom>
            <a:ln w="9525">
              <a:solidFill>
                <a:srgbClr val="C00000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</p:grpSp>
      <p:sp>
        <p:nvSpPr>
          <p:cNvPr id="12" name="矩形 11"/>
          <p:cNvSpPr/>
          <p:nvPr/>
        </p:nvSpPr>
        <p:spPr>
          <a:xfrm>
            <a:off x="1041403" y="1619672"/>
            <a:ext cx="4828975" cy="70788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effectLst/>
        </p:spPr>
        <p:txBody>
          <a:bodyPr wrap="square">
            <a:spAutoFit/>
          </a:bodyPr>
          <a:lstStyle/>
          <a:p>
            <a:pPr algn="ctr"/>
            <a:r>
              <a:rPr lang="zh-TW" altLang="en-US" sz="20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楷体 Std R" panose="02020400000000000000" pitchFamily="18" charset="-122"/>
                <a:ea typeface="Adobe 楷体 Std R" panose="02020400000000000000" pitchFamily="18" charset="-122"/>
              </a:rPr>
              <a:t>勞工處 </a:t>
            </a:r>
            <a:r>
              <a:rPr lang="en-US" altLang="zh-TW" sz="20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楷体 Std R" panose="02020400000000000000" pitchFamily="18" charset="-122"/>
                <a:ea typeface="Adobe 楷体 Std R" panose="02020400000000000000" pitchFamily="18" charset="-122"/>
              </a:rPr>
              <a:t>–</a:t>
            </a:r>
            <a:r>
              <a:rPr lang="zh-TW" altLang="en-US" sz="20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楷体 Std R" panose="02020400000000000000" pitchFamily="18" charset="-122"/>
                <a:ea typeface="Adobe 楷体 Std R" panose="02020400000000000000" pitchFamily="18" charset="-122"/>
              </a:rPr>
              <a:t> 竹棚架工作安全守則</a:t>
            </a:r>
            <a:endParaRPr lang="en-US" altLang="zh-TW" sz="2000" b="1" dirty="0" smtClean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obe 楷体 Std R" panose="02020400000000000000" pitchFamily="18" charset="-122"/>
              <a:ea typeface="Adobe 楷体 Std R" panose="02020400000000000000" pitchFamily="18" charset="-122"/>
            </a:endParaRPr>
          </a:p>
          <a:p>
            <a:pPr algn="ctr"/>
            <a:r>
              <a:rPr lang="en-US" altLang="zh-TW" sz="20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楷体 Std R" panose="02020400000000000000" pitchFamily="18" charset="-122"/>
                <a:ea typeface="Adobe 楷体 Std R" panose="02020400000000000000" pitchFamily="18" charset="-122"/>
              </a:rPr>
              <a:t>2017</a:t>
            </a:r>
            <a:r>
              <a:rPr lang="zh-TW" altLang="en-US" sz="20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楷体 Std R" panose="02020400000000000000" pitchFamily="18" charset="-122"/>
                <a:ea typeface="Adobe 楷体 Std R" panose="02020400000000000000" pitchFamily="18" charset="-122"/>
              </a:rPr>
              <a:t>年</a:t>
            </a:r>
            <a:r>
              <a:rPr lang="en-US" altLang="zh-TW" sz="20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楷体 Std R" panose="02020400000000000000" pitchFamily="18" charset="-122"/>
                <a:ea typeface="Adobe 楷体 Std R" panose="02020400000000000000" pitchFamily="18" charset="-122"/>
              </a:rPr>
              <a:t>9</a:t>
            </a:r>
            <a:r>
              <a:rPr lang="zh-TW" altLang="en-US" sz="20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楷体 Std R" panose="02020400000000000000" pitchFamily="18" charset="-122"/>
                <a:ea typeface="Adobe 楷体 Std R" panose="02020400000000000000" pitchFamily="18" charset="-122"/>
              </a:rPr>
              <a:t>月新版</a:t>
            </a:r>
            <a:endParaRPr lang="zh-TW" altLang="en-US" sz="2000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obe 楷体 Std R" panose="02020400000000000000" pitchFamily="18" charset="-122"/>
              <a:ea typeface="Adobe 楷体 Std R" panose="02020400000000000000" pitchFamily="18" charset="-122"/>
            </a:endParaRPr>
          </a:p>
        </p:txBody>
      </p:sp>
      <p:sp>
        <p:nvSpPr>
          <p:cNvPr id="17" name="頁尾版面配置區 1"/>
          <p:cNvSpPr txBox="1">
            <a:spLocks/>
          </p:cNvSpPr>
          <p:nvPr/>
        </p:nvSpPr>
        <p:spPr>
          <a:xfrm>
            <a:off x="4686300" y="8820472"/>
            <a:ext cx="2171700" cy="323528"/>
          </a:xfrm>
          <a:prstGeom prst="rect">
            <a:avLst/>
          </a:prstGeom>
        </p:spPr>
        <p:txBody>
          <a:bodyPr vert="horz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23</a:t>
            </a:r>
            <a:endParaRPr kumimoji="0" lang="en-US" altLang="zh-HK" sz="1500" b="0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48519" y="2675436"/>
            <a:ext cx="3388793" cy="47932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8" name="Picture 2" descr="http://s3.amazonaws.com/artloft.co/products/1333/large/RT031-Bamboo-Scaffolding.jpg?142858125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2338" y="5072066"/>
            <a:ext cx="2355422" cy="1571636"/>
          </a:xfrm>
          <a:prstGeom prst="rect">
            <a:avLst/>
          </a:prstGeom>
          <a:noFill/>
        </p:spPr>
      </p:pic>
      <p:pic>
        <p:nvPicPr>
          <p:cNvPr id="4100" name="Picture 4" descr="https://tse3.mm.bing.net/th?id=OIP.8rJnlDykfJ4b3zlvIcoICQEyDL&amp;pid=15.1&amp;P=0&amp;w=233&amp;h=15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82338" y="3078673"/>
            <a:ext cx="2219325" cy="1476375"/>
          </a:xfrm>
          <a:prstGeom prst="rect">
            <a:avLst/>
          </a:prstGeom>
          <a:noFill/>
        </p:spPr>
      </p:pic>
      <p:sp>
        <p:nvSpPr>
          <p:cNvPr id="13" name="文字方塊 12"/>
          <p:cNvSpPr txBox="1"/>
          <p:nvPr/>
        </p:nvSpPr>
        <p:spPr>
          <a:xfrm>
            <a:off x="785794" y="8286776"/>
            <a:ext cx="55721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400" b="1" dirty="0" smtClean="0">
                <a:solidFill>
                  <a:schemeClr val="accent2">
                    <a:lumMod val="75000"/>
                  </a:schemeClr>
                </a:solidFill>
                <a:latin typeface="+mn-ea"/>
              </a:rPr>
              <a:t>勞工處新訂有關竹棚架工作安全守則，詳細內容可參閱有關守則</a:t>
            </a:r>
            <a:endParaRPr lang="en-US" altLang="zh-TW" sz="1400" b="1" dirty="0" smtClean="0">
              <a:solidFill>
                <a:schemeClr val="accent2">
                  <a:lumMod val="75000"/>
                </a:schemeClr>
              </a:solidFill>
              <a:latin typeface="+mn-ea"/>
            </a:endParaRPr>
          </a:p>
          <a:p>
            <a:r>
              <a:rPr lang="en-US" altLang="zh-HK" sz="1400" b="1" dirty="0" err="1" smtClean="0">
                <a:solidFill>
                  <a:schemeClr val="accent2">
                    <a:lumMod val="75000"/>
                  </a:schemeClr>
                </a:solidFill>
                <a:latin typeface="+mn-ea"/>
              </a:rPr>
              <a:t>http://www.labour.gov.hk/eng/public/content2_8b.htm</a:t>
            </a:r>
            <a:endParaRPr lang="zh-HK" altLang="en-US" sz="1400" b="1" dirty="0">
              <a:solidFill>
                <a:schemeClr val="accent2">
                  <a:lumMod val="75000"/>
                </a:schemeClr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137827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群組 11"/>
          <p:cNvGrpSpPr/>
          <p:nvPr/>
        </p:nvGrpSpPr>
        <p:grpSpPr>
          <a:xfrm>
            <a:off x="1056140" y="337429"/>
            <a:ext cx="4893141" cy="1282243"/>
            <a:chOff x="1056139" y="195830"/>
            <a:chExt cx="4893141" cy="1282243"/>
          </a:xfrm>
        </p:grpSpPr>
        <p:sp>
          <p:nvSpPr>
            <p:cNvPr id="13" name="矩形 12"/>
            <p:cNvSpPr/>
            <p:nvPr/>
          </p:nvSpPr>
          <p:spPr>
            <a:xfrm>
              <a:off x="3933056" y="1201074"/>
              <a:ext cx="2016224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zh-TW" altLang="en-US" sz="1200" b="1" dirty="0" smtClean="0">
                  <a:solidFill>
                    <a:srgbClr val="FF0000"/>
                  </a:solidFill>
                  <a:ea typeface="CHei3HK-Bold"/>
                  <a:cs typeface="CHei3HK-Bold"/>
                </a:rPr>
                <a:t>雙月刊 </a:t>
              </a:r>
              <a:r>
                <a:rPr lang="en-US" altLang="zh-TW" sz="1200" b="1" dirty="0" smtClean="0">
                  <a:solidFill>
                    <a:srgbClr val="FF0000"/>
                  </a:solidFill>
                  <a:ea typeface="CHei3HK-Bold"/>
                  <a:cs typeface="CHei3HK-Bold"/>
                </a:rPr>
                <a:t>2017 /11</a:t>
              </a:r>
              <a:endParaRPr lang="en-US" sz="1200" b="1" dirty="0">
                <a:solidFill>
                  <a:srgbClr val="FF0000"/>
                </a:solidFill>
              </a:endParaRPr>
            </a:p>
          </p:txBody>
        </p:sp>
        <p:pic>
          <p:nvPicPr>
            <p:cNvPr id="14" name="Picture 5"/>
            <p:cNvPicPr>
              <a:picLocks noChangeAspect="1" noChangeArrowheads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6139" y="195830"/>
              <a:ext cx="4814236" cy="967296"/>
            </a:xfrm>
            <a:prstGeom prst="rect">
              <a:avLst/>
            </a:prstGeom>
            <a:ln w="9525">
              <a:solidFill>
                <a:srgbClr val="C00000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</p:grpSp>
      <p:sp>
        <p:nvSpPr>
          <p:cNvPr id="15" name="矩形 14"/>
          <p:cNvSpPr/>
          <p:nvPr/>
        </p:nvSpPr>
        <p:spPr>
          <a:xfrm>
            <a:off x="1041403" y="1619672"/>
            <a:ext cx="4828975" cy="40011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zh-TW" altLang="en-US" sz="20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楷体 Std R" panose="02020400000000000000" pitchFamily="18" charset="-122"/>
                <a:ea typeface="Adobe 楷体 Std R" panose="02020400000000000000" pitchFamily="18" charset="-122"/>
              </a:rPr>
              <a:t>有獎問答環節</a:t>
            </a:r>
          </a:p>
        </p:txBody>
      </p:sp>
      <p:sp>
        <p:nvSpPr>
          <p:cNvPr id="16" name="矩形 15"/>
          <p:cNvSpPr/>
          <p:nvPr/>
        </p:nvSpPr>
        <p:spPr>
          <a:xfrm>
            <a:off x="1041403" y="2150731"/>
            <a:ext cx="4828973" cy="461665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zh-TW" altLang="en-US" sz="1500" b="1" dirty="0" smtClean="0">
                <a:solidFill>
                  <a:schemeClr val="accent2">
                    <a:lumMod val="75000"/>
                  </a:schemeClr>
                </a:solidFill>
                <a:latin typeface="+mn-ea"/>
              </a:rPr>
              <a:t>任</a:t>
            </a:r>
            <a:r>
              <a:rPr lang="zh-TW" altLang="en-US" sz="1500" b="1" dirty="0">
                <a:solidFill>
                  <a:schemeClr val="accent2">
                    <a:lumMod val="75000"/>
                  </a:schemeClr>
                </a:solidFill>
                <a:latin typeface="+mn-ea"/>
              </a:rPr>
              <a:t>何</a:t>
            </a:r>
            <a:r>
              <a:rPr lang="zh-TW" altLang="en-US" sz="1500" b="1" dirty="0" smtClean="0">
                <a:solidFill>
                  <a:schemeClr val="accent2">
                    <a:lumMod val="75000"/>
                  </a:schemeClr>
                </a:solidFill>
                <a:latin typeface="+mn-ea"/>
              </a:rPr>
              <a:t>中地及分判員工皆可參</a:t>
            </a:r>
            <a:r>
              <a:rPr lang="zh-TW" altLang="en-US" sz="1500" b="1" dirty="0">
                <a:solidFill>
                  <a:schemeClr val="accent2">
                    <a:lumMod val="75000"/>
                  </a:schemeClr>
                </a:solidFill>
                <a:latin typeface="+mn-ea"/>
              </a:rPr>
              <a:t>加</a:t>
            </a:r>
            <a:r>
              <a:rPr lang="zh-TW" altLang="en-US" sz="1500" b="1" dirty="0" smtClean="0">
                <a:solidFill>
                  <a:schemeClr val="accent2">
                    <a:lumMod val="75000"/>
                  </a:schemeClr>
                </a:solidFill>
                <a:latin typeface="+mn-ea"/>
              </a:rPr>
              <a:t>，請將答案交予項目</a:t>
            </a:r>
            <a:r>
              <a:rPr lang="zh-TW" altLang="en-US" sz="1500" b="1" dirty="0">
                <a:solidFill>
                  <a:schemeClr val="accent2">
                    <a:lumMod val="75000"/>
                  </a:schemeClr>
                </a:solidFill>
                <a:latin typeface="+mn-ea"/>
              </a:rPr>
              <a:t>安全</a:t>
            </a:r>
            <a:r>
              <a:rPr lang="zh-TW" altLang="en-US" sz="1500" b="1" dirty="0" smtClean="0">
                <a:solidFill>
                  <a:schemeClr val="accent2">
                    <a:lumMod val="75000"/>
                  </a:schemeClr>
                </a:solidFill>
                <a:latin typeface="+mn-ea"/>
              </a:rPr>
              <a:t>人員，答中而被抽中將可獲</a:t>
            </a:r>
            <a:r>
              <a:rPr lang="zh-TW" altLang="en-US" sz="1500" b="1" dirty="0">
                <a:solidFill>
                  <a:schemeClr val="accent2">
                    <a:lumMod val="75000"/>
                  </a:schemeClr>
                </a:solidFill>
                <a:latin typeface="+mn-ea"/>
              </a:rPr>
              <a:t>得</a:t>
            </a:r>
            <a:r>
              <a:rPr lang="zh-TW" altLang="en-US" sz="1500" b="1" dirty="0" smtClean="0">
                <a:solidFill>
                  <a:schemeClr val="accent2">
                    <a:lumMod val="75000"/>
                  </a:schemeClr>
                </a:solidFill>
                <a:latin typeface="+mn-ea"/>
              </a:rPr>
              <a:t>豐富</a:t>
            </a:r>
            <a:r>
              <a:rPr lang="zh-TW" altLang="en-US" sz="1500" b="1" dirty="0">
                <a:solidFill>
                  <a:schemeClr val="accent2">
                    <a:lumMod val="75000"/>
                  </a:schemeClr>
                </a:solidFill>
                <a:latin typeface="+mn-ea"/>
              </a:rPr>
              <a:t>獎品。</a:t>
            </a:r>
            <a:endParaRPr lang="zh-HK" altLang="en-US" sz="1500" b="1" dirty="0">
              <a:solidFill>
                <a:schemeClr val="accent2">
                  <a:lumMod val="75000"/>
                </a:schemeClr>
              </a:solidFill>
              <a:latin typeface="+mn-ea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1040904" y="2861227"/>
            <a:ext cx="5102740" cy="478592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indent="-266700">
              <a:buAutoNum type="arabicPeriod"/>
            </a:pPr>
            <a:r>
              <a:rPr lang="zh-TW" altLang="en-US" sz="1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棚架需由合</a:t>
            </a:r>
            <a:r>
              <a:rPr lang="zh-TW" altLang="en-US" sz="14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資格的人每</a:t>
            </a:r>
            <a:r>
              <a:rPr lang="zh-TW" altLang="en-US" sz="1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多少天內檢查及簽發表格</a:t>
            </a:r>
            <a:r>
              <a:rPr lang="zh-TW" altLang="en-US" sz="14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五</a:t>
            </a:r>
            <a:r>
              <a:rPr lang="zh-TW" altLang="en-US" sz="1400" dirty="0">
                <a:solidFill>
                  <a:srgbClr val="AC66BB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？</a:t>
            </a:r>
            <a:endParaRPr lang="en-US" altLang="zh-TW" sz="1400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66700" indent="-266700"/>
            <a:r>
              <a:rPr lang="en-US" altLang="zh-TW" sz="14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a)    7</a:t>
            </a:r>
            <a:r>
              <a:rPr lang="zh-TW" altLang="en-US" sz="14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天</a:t>
            </a:r>
            <a:endParaRPr lang="en-US" altLang="zh-TW" sz="1400" dirty="0" smtClean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66700" indent="-266700"/>
            <a:r>
              <a:rPr lang="en-US" altLang="zh-TW" sz="14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b)  10</a:t>
            </a:r>
            <a:r>
              <a:rPr lang="zh-TW" altLang="en-US" sz="14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天</a:t>
            </a:r>
            <a:endParaRPr lang="en-US" altLang="zh-TW" sz="1400" dirty="0" smtClean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66700" indent="-266700"/>
            <a:r>
              <a:rPr lang="en-US" altLang="zh-TW" sz="14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c)  14</a:t>
            </a:r>
            <a:r>
              <a:rPr lang="zh-TW" altLang="en-US" sz="14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天</a:t>
            </a:r>
            <a:endParaRPr lang="en-US" altLang="zh-TW" sz="1400" dirty="0" smtClean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66700" indent="-266700"/>
            <a:r>
              <a:rPr lang="en-US" altLang="zh-HK" sz="1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altLang="zh-HK" sz="14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d)  </a:t>
            </a:r>
            <a:r>
              <a:rPr lang="en-US" altLang="zh-TW" sz="14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</a:t>
            </a:r>
            <a:r>
              <a:rPr lang="zh-TW" altLang="en-US" sz="14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天</a:t>
            </a:r>
            <a:endParaRPr lang="en-US" altLang="zh-TW" sz="1400" dirty="0" smtClean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66700" indent="-266700"/>
            <a:endParaRPr lang="en-US" altLang="zh-HK" sz="1400" dirty="0" smtClean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66700" indent="-266700"/>
            <a:endParaRPr lang="en-US" altLang="zh-HK" sz="1400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66700" indent="-266700"/>
            <a:r>
              <a:rPr lang="zh-TW" altLang="en-US" sz="1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sz="1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</a:t>
            </a:r>
            <a:r>
              <a:rPr lang="zh-TW" altLang="en-US" sz="1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TW" altLang="en-US" sz="14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根據勞工處有關吊重安全</a:t>
            </a:r>
            <a:r>
              <a:rPr lang="zh-TW" altLang="en-US" sz="1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色碼，</a:t>
            </a:r>
            <a:r>
              <a:rPr lang="en-US" altLang="zh-TW" sz="14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10-12</a:t>
            </a:r>
            <a:r>
              <a:rPr lang="zh-TW" altLang="en-US" sz="14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月吊具是什麼顏色？</a:t>
            </a:r>
            <a:endParaRPr lang="zh-TW" altLang="en-US" sz="1400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39750" indent="-273050">
              <a:buFont typeface="+mj-lt"/>
              <a:buAutoNum type="alphaLcParenR"/>
            </a:pPr>
            <a:r>
              <a:rPr lang="zh-TW" altLang="en-US" sz="14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藍色</a:t>
            </a:r>
            <a:endParaRPr lang="en-US" altLang="zh-TW" sz="1400" dirty="0" smtClean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39750" indent="-273050">
              <a:buFont typeface="+mj-lt"/>
              <a:buAutoNum type="alphaLcParenR"/>
            </a:pPr>
            <a:r>
              <a:rPr lang="zh-TW" altLang="en-US" sz="14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黃色</a:t>
            </a:r>
            <a:endParaRPr lang="en-US" altLang="zh-TW" sz="1400" dirty="0" smtClean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39750" indent="-273050">
              <a:buFont typeface="+mj-lt"/>
              <a:buAutoNum type="alphaLcParenR"/>
            </a:pPr>
            <a:r>
              <a:rPr lang="zh-TW" altLang="en-US" sz="14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綠色</a:t>
            </a:r>
            <a:endParaRPr lang="en-US" altLang="zh-TW" sz="1400" dirty="0" smtClean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39750" indent="-273050">
              <a:buFont typeface="+mj-lt"/>
              <a:buAutoNum type="alphaLcParenR"/>
            </a:pPr>
            <a:r>
              <a:rPr lang="zh-TW" altLang="en-US" sz="14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橙色</a:t>
            </a:r>
            <a:r>
              <a:rPr lang="en-US" altLang="zh-TW" sz="14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  <a:p>
            <a:pPr marL="539750" indent="-273050">
              <a:buFont typeface="+mj-lt"/>
              <a:buAutoNum type="alphaLcParenR"/>
            </a:pPr>
            <a:endParaRPr lang="en-US" altLang="zh-TW" sz="1400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39750" indent="-273050">
              <a:buFont typeface="+mj-lt"/>
              <a:buAutoNum type="alphaLcParenR"/>
            </a:pPr>
            <a:endParaRPr lang="en-US" altLang="zh-TW" sz="1400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TW" sz="14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3</a:t>
            </a:r>
            <a:r>
              <a:rPr lang="en-US" altLang="zh-TW" sz="14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zh-TW" altLang="en-US" sz="14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中華人民共和國國慶節是哪一天</a:t>
            </a:r>
            <a:r>
              <a:rPr lang="zh-TW" altLang="en-US" sz="1400" dirty="0">
                <a:solidFill>
                  <a:srgbClr val="AC66BB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？</a:t>
            </a:r>
            <a:endParaRPr lang="zh-TW" altLang="en-US" sz="1400" dirty="0" smtClean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39750" indent="-273050">
              <a:buFont typeface="+mj-lt"/>
              <a:buAutoNum type="alphaLcParenR"/>
            </a:pPr>
            <a:r>
              <a:rPr lang="en-US" altLang="zh-TW" sz="14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zh-TW" altLang="en-US" sz="14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月</a:t>
            </a:r>
            <a:r>
              <a:rPr lang="en-US" altLang="zh-TW" sz="14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zh-TW" altLang="en-US" sz="14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日</a:t>
            </a:r>
            <a:endParaRPr lang="en-US" altLang="zh-TW" sz="1400" dirty="0" smtClean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39750" indent="-273050">
              <a:buFont typeface="+mj-lt"/>
              <a:buAutoNum type="alphaLcParenR"/>
            </a:pPr>
            <a:r>
              <a:rPr lang="en-US" altLang="zh-TW" sz="14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zh-TW" altLang="en-US" sz="14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月</a:t>
            </a:r>
            <a:r>
              <a:rPr lang="en-US" altLang="zh-TW" sz="14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zh-TW" altLang="en-US" sz="14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日</a:t>
            </a:r>
            <a:endParaRPr lang="en-US" altLang="zh-TW" sz="1400" dirty="0" smtClean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39750" indent="-273050">
              <a:buFont typeface="+mj-lt"/>
              <a:buAutoNum type="alphaLcParenR"/>
            </a:pPr>
            <a:r>
              <a:rPr lang="en-US" altLang="zh-TW" sz="14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zh-TW" altLang="en-US" sz="14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月</a:t>
            </a:r>
            <a:r>
              <a:rPr lang="en-US" altLang="zh-TW" sz="14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zh-TW" altLang="en-US" sz="14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日</a:t>
            </a:r>
            <a:endParaRPr lang="en-US" altLang="zh-TW" sz="1400" dirty="0" smtClean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39750" indent="-273050">
              <a:buFont typeface="+mj-lt"/>
              <a:buAutoNum type="alphaLcParenR"/>
            </a:pPr>
            <a:r>
              <a:rPr lang="en-US" altLang="zh-TW" sz="14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zh-TW" altLang="en-US" sz="14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月</a:t>
            </a:r>
            <a:r>
              <a:rPr lang="en-US" altLang="zh-TW" sz="14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28</a:t>
            </a:r>
            <a:r>
              <a:rPr lang="zh-TW" altLang="en-US" sz="14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日</a:t>
            </a:r>
            <a:endParaRPr lang="en-US" altLang="zh-TW" sz="1400" dirty="0" smtClean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39750" indent="-273050">
              <a:buFont typeface="+mj-lt"/>
              <a:buAutoNum type="alphaLcParenR"/>
            </a:pPr>
            <a:endParaRPr lang="en-US" altLang="zh-TW" sz="1500" dirty="0" smtClean="0">
              <a:latin typeface="+mj-ea"/>
            </a:endParaRPr>
          </a:p>
          <a:p>
            <a:pPr marL="539750" indent="-273050">
              <a:buFont typeface="+mj-lt"/>
              <a:buAutoNum type="alphaLcParenR"/>
            </a:pPr>
            <a:endParaRPr lang="en-US" altLang="zh-TW" sz="1500" dirty="0" smtClean="0">
              <a:latin typeface="+mj-ea"/>
            </a:endParaRPr>
          </a:p>
          <a:p>
            <a:pPr marL="539750" indent="-273050">
              <a:buFont typeface="+mj-lt"/>
              <a:buAutoNum type="alphaLcParenR"/>
            </a:pPr>
            <a:endParaRPr lang="zh-TW" altLang="en-US" sz="1500" dirty="0">
              <a:latin typeface="+mj-ea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404665" y="7365258"/>
            <a:ext cx="6192687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altLang="zh-TW" b="1" dirty="0" smtClean="0">
                <a:solidFill>
                  <a:schemeClr val="accent2">
                    <a:lumMod val="75000"/>
                  </a:schemeClr>
                </a:solidFill>
                <a:latin typeface="+mn-ea"/>
              </a:rPr>
              <a:t>--------------------------</a:t>
            </a:r>
            <a:r>
              <a:rPr lang="zh-TW" altLang="en-US" sz="1600" b="1" dirty="0" smtClean="0">
                <a:solidFill>
                  <a:schemeClr val="accent2">
                    <a:lumMod val="75000"/>
                  </a:schemeClr>
                </a:solidFill>
                <a:latin typeface="+mn-ea"/>
              </a:rPr>
              <a:t>全</a:t>
            </a:r>
            <a:r>
              <a:rPr lang="zh-TW" altLang="en-US" sz="1600" b="1" dirty="0">
                <a:solidFill>
                  <a:schemeClr val="accent2">
                    <a:lumMod val="75000"/>
                  </a:schemeClr>
                </a:solidFill>
                <a:latin typeface="+mn-ea"/>
                <a:cs typeface="CHei3HK-Bold"/>
              </a:rPr>
              <a:t>刊</a:t>
            </a:r>
            <a:r>
              <a:rPr lang="zh-TW" altLang="en-US" sz="1600" b="1" dirty="0" smtClean="0">
                <a:solidFill>
                  <a:schemeClr val="accent2">
                    <a:lumMod val="75000"/>
                  </a:schemeClr>
                </a:solidFill>
                <a:latin typeface="+mn-ea"/>
              </a:rPr>
              <a:t>完</a:t>
            </a:r>
            <a:r>
              <a:rPr lang="en-US" altLang="zh-TW" b="1" dirty="0" smtClean="0">
                <a:solidFill>
                  <a:schemeClr val="accent2">
                    <a:lumMod val="75000"/>
                  </a:schemeClr>
                </a:solidFill>
                <a:latin typeface="+mn-ea"/>
              </a:rPr>
              <a:t>----------------------------</a:t>
            </a:r>
            <a:endParaRPr lang="en-US" altLang="zh-HK" b="1" dirty="0" smtClean="0">
              <a:solidFill>
                <a:schemeClr val="accent2">
                  <a:lumMod val="75000"/>
                </a:schemeClr>
              </a:solidFill>
              <a:latin typeface="+mn-ea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1040904" y="8225244"/>
            <a:ext cx="4844706" cy="523220"/>
          </a:xfrm>
          <a:prstGeom prst="rect">
            <a:avLst/>
          </a:prstGeom>
          <a:ln>
            <a:solidFill>
              <a:schemeClr val="accent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>
              <a:tabLst>
                <a:tab pos="717550" algn="l"/>
                <a:tab pos="895350" algn="l"/>
              </a:tabLst>
            </a:pPr>
            <a:r>
              <a:rPr lang="zh-TW" altLang="en-US" sz="1400" b="1" dirty="0" smtClean="0">
                <a:solidFill>
                  <a:schemeClr val="accent2">
                    <a:lumMod val="7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參考資料</a:t>
            </a:r>
            <a:r>
              <a:rPr lang="en-US" altLang="zh-TW" sz="1400" b="1" dirty="0" smtClean="0">
                <a:solidFill>
                  <a:schemeClr val="accent2">
                    <a:lumMod val="7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	</a:t>
            </a:r>
            <a:r>
              <a:rPr lang="zh-TW" altLang="en-US" sz="1400" b="1" dirty="0" smtClean="0">
                <a:solidFill>
                  <a:schemeClr val="accent2">
                    <a:lumMod val="7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：</a:t>
            </a:r>
            <a:r>
              <a:rPr lang="en-US" altLang="zh-TW" sz="1400" b="1" dirty="0" smtClean="0">
                <a:solidFill>
                  <a:schemeClr val="accent2">
                    <a:lumMod val="7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	</a:t>
            </a:r>
            <a:r>
              <a:rPr lang="zh-TW" altLang="en-US" sz="1400" b="1" dirty="0" smtClean="0">
                <a:solidFill>
                  <a:schemeClr val="accent2">
                    <a:lumMod val="7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職業</a:t>
            </a:r>
            <a:r>
              <a:rPr lang="zh-TW" altLang="en-US" sz="1400" b="1" dirty="0">
                <a:solidFill>
                  <a:schemeClr val="accent2">
                    <a:lumMod val="7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安全健康</a:t>
            </a:r>
            <a:r>
              <a:rPr lang="zh-TW" altLang="en-US" sz="1400" b="1" dirty="0" smtClean="0">
                <a:solidFill>
                  <a:schemeClr val="accent2">
                    <a:lumMod val="7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局</a:t>
            </a:r>
            <a:r>
              <a:rPr lang="en-US" altLang="zh-TW" sz="1400" b="1" dirty="0" smtClean="0">
                <a:solidFill>
                  <a:schemeClr val="accent2">
                    <a:lumMod val="7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/</a:t>
            </a:r>
            <a:r>
              <a:rPr lang="zh-TW" altLang="en-US" sz="1400" b="1" dirty="0" smtClean="0">
                <a:solidFill>
                  <a:schemeClr val="accent2">
                    <a:lumMod val="7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勞工處</a:t>
            </a:r>
            <a:r>
              <a:rPr lang="en-US" altLang="zh-TW" sz="1400" b="1" dirty="0" smtClean="0">
                <a:solidFill>
                  <a:schemeClr val="accent2">
                    <a:lumMod val="7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/</a:t>
            </a:r>
            <a:r>
              <a:rPr lang="zh-TW" altLang="en-US" sz="1400" b="1" dirty="0" smtClean="0">
                <a:solidFill>
                  <a:schemeClr val="accent2">
                    <a:lumMod val="7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建造業議會</a:t>
            </a:r>
            <a:r>
              <a:rPr lang="en-US" altLang="zh-TW" sz="1400" b="1" dirty="0" smtClean="0">
                <a:solidFill>
                  <a:schemeClr val="accent2">
                    <a:lumMod val="7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/</a:t>
            </a:r>
            <a:r>
              <a:rPr lang="zh-TW" altLang="en-US" sz="1400" b="1" dirty="0" smtClean="0">
                <a:solidFill>
                  <a:schemeClr val="accent2">
                    <a:lumMod val="7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東方</a:t>
            </a:r>
            <a:r>
              <a:rPr lang="zh-TW" altLang="en-US" sz="1400" b="1" dirty="0">
                <a:solidFill>
                  <a:schemeClr val="accent2">
                    <a:lumMod val="7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日報</a:t>
            </a:r>
            <a:endParaRPr lang="en-US" altLang="zh-TW" sz="1400" b="1" dirty="0" smtClean="0">
              <a:solidFill>
                <a:schemeClr val="accent2">
                  <a:lumMod val="7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tabLst>
                <a:tab pos="717550" algn="l"/>
                <a:tab pos="895350" algn="l"/>
              </a:tabLst>
            </a:pPr>
            <a:r>
              <a:rPr lang="zh-TW" altLang="en-US" sz="1400" b="1" dirty="0" smtClean="0">
                <a:solidFill>
                  <a:schemeClr val="accent2">
                    <a:lumMod val="7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製作</a:t>
            </a:r>
            <a:r>
              <a:rPr lang="en-US" altLang="zh-TW" sz="1400" b="1" dirty="0" smtClean="0">
                <a:solidFill>
                  <a:schemeClr val="accent2">
                    <a:lumMod val="7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	</a:t>
            </a:r>
            <a:r>
              <a:rPr lang="zh-TW" altLang="en-US" sz="1400" b="1" dirty="0" smtClean="0">
                <a:solidFill>
                  <a:schemeClr val="accent2">
                    <a:lumMod val="7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：</a:t>
            </a:r>
            <a:r>
              <a:rPr lang="en-US" altLang="zh-TW" sz="1400" b="1" dirty="0" smtClean="0">
                <a:solidFill>
                  <a:schemeClr val="accent2">
                    <a:lumMod val="7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	</a:t>
            </a:r>
            <a:r>
              <a:rPr lang="zh-TW" altLang="en-US" sz="1400" b="1" dirty="0" smtClean="0">
                <a:solidFill>
                  <a:schemeClr val="accent2">
                    <a:lumMod val="7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中</a:t>
            </a:r>
            <a:r>
              <a:rPr lang="zh-TW" altLang="en-US" sz="1400" b="1" dirty="0">
                <a:solidFill>
                  <a:schemeClr val="accent2">
                    <a:lumMod val="7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地安全組</a:t>
            </a:r>
            <a:endParaRPr lang="en-US" sz="1400" b="1" i="1" dirty="0">
              <a:solidFill>
                <a:schemeClr val="accent2">
                  <a:lumMod val="7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0" name="頁尾版面配置區 1"/>
          <p:cNvSpPr txBox="1">
            <a:spLocks/>
          </p:cNvSpPr>
          <p:nvPr/>
        </p:nvSpPr>
        <p:spPr>
          <a:xfrm>
            <a:off x="4686300" y="8820472"/>
            <a:ext cx="2171700" cy="323528"/>
          </a:xfrm>
          <a:prstGeom prst="rect">
            <a:avLst/>
          </a:prstGeom>
        </p:spPr>
        <p:txBody>
          <a:bodyPr vert="horz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24</a:t>
            </a:r>
            <a:endParaRPr kumimoji="0" lang="en-US" altLang="zh-HK" sz="1500" b="0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0809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標題 1"/>
          <p:cNvSpPr>
            <a:spLocks noGrp="1"/>
          </p:cNvSpPr>
          <p:nvPr>
            <p:ph type="ctrTitle"/>
          </p:nvPr>
        </p:nvSpPr>
        <p:spPr>
          <a:xfrm>
            <a:off x="500042" y="3071802"/>
            <a:ext cx="5888518" cy="3357585"/>
          </a:xfrm>
        </p:spPr>
        <p:txBody>
          <a:bodyPr lIns="0" tIns="0" rIns="0" bIns="0">
            <a:noAutofit/>
          </a:bodyPr>
          <a:lstStyle/>
          <a:p>
            <a:pPr algn="l"/>
            <a:r>
              <a:rPr lang="en-US" altLang="zh-TW" sz="1600" b="1" dirty="0" smtClean="0">
                <a:solidFill>
                  <a:schemeClr val="accent2">
                    <a:lumMod val="75000"/>
                  </a:schemeClr>
                </a:solidFill>
                <a:effectLst/>
                <a:latin typeface="微軟正黑體" pitchFamily="34" charset="-120"/>
                <a:ea typeface="微軟正黑體" pitchFamily="34" charset="-120"/>
              </a:rPr>
              <a:t/>
            </a:r>
            <a:br>
              <a:rPr lang="en-US" altLang="zh-TW" sz="1600" b="1" dirty="0" smtClean="0">
                <a:solidFill>
                  <a:schemeClr val="accent2">
                    <a:lumMod val="75000"/>
                  </a:schemeClr>
                </a:solidFill>
                <a:effectLst/>
                <a:latin typeface="微軟正黑體" pitchFamily="34" charset="-120"/>
                <a:ea typeface="微軟正黑體" pitchFamily="34" charset="-120"/>
              </a:rPr>
            </a:br>
            <a:r>
              <a:rPr lang="en-US" altLang="zh-TW" sz="1600" b="1" dirty="0" smtClean="0">
                <a:solidFill>
                  <a:schemeClr val="accent2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/>
            </a:r>
            <a:br>
              <a:rPr lang="en-US" altLang="zh-TW" sz="1600" b="1" dirty="0" smtClean="0">
                <a:solidFill>
                  <a:schemeClr val="accent2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</a:br>
            <a:r>
              <a:rPr lang="en-US" altLang="zh-TW" sz="1600" b="1" dirty="0" smtClean="0">
                <a:solidFill>
                  <a:schemeClr val="accent2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/>
            </a:r>
            <a:br>
              <a:rPr lang="en-US" altLang="zh-TW" sz="1600" b="1" dirty="0" smtClean="0">
                <a:solidFill>
                  <a:schemeClr val="accent2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</a:br>
            <a:r>
              <a:rPr lang="en-US" altLang="zh-TW" sz="1600" b="1" dirty="0" smtClean="0">
                <a:solidFill>
                  <a:schemeClr val="accent2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/>
            </a:r>
            <a:br>
              <a:rPr lang="en-US" altLang="zh-TW" sz="1600" b="1" dirty="0" smtClean="0">
                <a:solidFill>
                  <a:schemeClr val="accent2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</a:br>
            <a:r>
              <a:rPr lang="en-US" altLang="zh-TW" sz="1600" b="1" dirty="0" smtClean="0">
                <a:solidFill>
                  <a:schemeClr val="accent2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/>
            </a:r>
            <a:br>
              <a:rPr lang="en-US" altLang="zh-TW" sz="1600" b="1" dirty="0" smtClean="0">
                <a:solidFill>
                  <a:schemeClr val="accent2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</a:br>
            <a:r>
              <a:rPr lang="en-US" altLang="zh-TW" sz="1600" b="1" dirty="0" smtClean="0">
                <a:solidFill>
                  <a:schemeClr val="accent2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/>
            </a:r>
            <a:br>
              <a:rPr lang="en-US" altLang="zh-TW" sz="1600" b="1" dirty="0" smtClean="0">
                <a:solidFill>
                  <a:schemeClr val="accent2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</a:br>
            <a:r>
              <a:rPr lang="en-US" altLang="zh-TW" sz="1600" b="1" dirty="0" smtClean="0">
                <a:solidFill>
                  <a:schemeClr val="accent2">
                    <a:lumMod val="75000"/>
                  </a:schemeClr>
                </a:solidFill>
                <a:effectLst/>
                <a:latin typeface="微軟正黑體" pitchFamily="34" charset="-120"/>
                <a:ea typeface="微軟正黑體" pitchFamily="34" charset="-120"/>
              </a:rPr>
              <a:t>10</a:t>
            </a:r>
            <a:r>
              <a:rPr lang="zh-TW" altLang="en-US" sz="1600" b="1" dirty="0" smtClean="0">
                <a:solidFill>
                  <a:schemeClr val="accent2">
                    <a:lumMod val="75000"/>
                  </a:schemeClr>
                </a:solidFill>
                <a:effectLst/>
                <a:latin typeface="微軟正黑體" pitchFamily="34" charset="-120"/>
                <a:ea typeface="微軟正黑體" pitchFamily="34" charset="-120"/>
              </a:rPr>
              <a:t>月份有三大節日分別為</a:t>
            </a:r>
            <a:r>
              <a:rPr lang="en-US" altLang="zh-TW" sz="1600" b="1" dirty="0" smtClean="0">
                <a:solidFill>
                  <a:schemeClr val="accent2">
                    <a:lumMod val="75000"/>
                  </a:schemeClr>
                </a:solidFill>
                <a:effectLst/>
                <a:latin typeface="微軟正黑體" pitchFamily="34" charset="-120"/>
                <a:ea typeface="微軟正黑體" pitchFamily="34" charset="-120"/>
              </a:rPr>
              <a:t>10</a:t>
            </a:r>
            <a:r>
              <a:rPr lang="zh-TW" altLang="en-US" sz="1600" b="1" dirty="0" smtClean="0">
                <a:solidFill>
                  <a:schemeClr val="accent2">
                    <a:lumMod val="75000"/>
                  </a:schemeClr>
                </a:solidFill>
                <a:effectLst/>
                <a:latin typeface="微軟正黑體" pitchFamily="34" charset="-120"/>
                <a:ea typeface="微軟正黑體" pitchFamily="34" charset="-120"/>
              </a:rPr>
              <a:t>月</a:t>
            </a:r>
            <a:r>
              <a:rPr lang="en-US" altLang="zh-TW" sz="1600" b="1" dirty="0" smtClean="0">
                <a:solidFill>
                  <a:schemeClr val="accent2">
                    <a:lumMod val="75000"/>
                  </a:schemeClr>
                </a:solidFill>
                <a:effectLst/>
                <a:latin typeface="微軟正黑體" pitchFamily="34" charset="-120"/>
                <a:ea typeface="微軟正黑體" pitchFamily="34" charset="-120"/>
              </a:rPr>
              <a:t>1</a:t>
            </a:r>
            <a:r>
              <a:rPr lang="zh-TW" altLang="en-US" sz="1600" b="1" dirty="0" smtClean="0">
                <a:solidFill>
                  <a:schemeClr val="accent2">
                    <a:lumMod val="75000"/>
                  </a:schemeClr>
                </a:solidFill>
                <a:effectLst/>
                <a:latin typeface="微軟正黑體" pitchFamily="34" charset="-120"/>
                <a:ea typeface="微軟正黑體" pitchFamily="34" charset="-120"/>
              </a:rPr>
              <a:t>日的國慶節，</a:t>
            </a:r>
            <a:r>
              <a:rPr lang="en-US" altLang="zh-TW" sz="1600" b="1" dirty="0" smtClean="0">
                <a:solidFill>
                  <a:schemeClr val="accent2">
                    <a:lumMod val="75000"/>
                  </a:schemeClr>
                </a:solidFill>
                <a:effectLst/>
                <a:latin typeface="微軟正黑體" pitchFamily="34" charset="-120"/>
                <a:ea typeface="微軟正黑體" pitchFamily="34" charset="-120"/>
              </a:rPr>
              <a:t>10</a:t>
            </a:r>
            <a:r>
              <a:rPr lang="zh-TW" altLang="en-US" sz="1600" b="1" dirty="0" smtClean="0">
                <a:solidFill>
                  <a:schemeClr val="accent2">
                    <a:lumMod val="75000"/>
                  </a:schemeClr>
                </a:solidFill>
                <a:effectLst/>
                <a:latin typeface="微軟正黑體" pitchFamily="34" charset="-120"/>
                <a:ea typeface="微軟正黑體" pitchFamily="34" charset="-120"/>
              </a:rPr>
              <a:t>月</a:t>
            </a:r>
            <a:r>
              <a:rPr lang="en-US" altLang="zh-TW" sz="1600" b="1" dirty="0" smtClean="0">
                <a:solidFill>
                  <a:schemeClr val="accent2">
                    <a:lumMod val="75000"/>
                  </a:schemeClr>
                </a:solidFill>
                <a:effectLst/>
                <a:latin typeface="微軟正黑體" pitchFamily="34" charset="-120"/>
                <a:ea typeface="微軟正黑體" pitchFamily="34" charset="-120"/>
              </a:rPr>
              <a:t>4</a:t>
            </a:r>
            <a:r>
              <a:rPr lang="zh-TW" altLang="en-US" sz="1600" b="1" dirty="0" smtClean="0">
                <a:solidFill>
                  <a:schemeClr val="accent2">
                    <a:lumMod val="75000"/>
                  </a:schemeClr>
                </a:solidFill>
                <a:effectLst/>
                <a:latin typeface="微軟正黑體" pitchFamily="34" charset="-120"/>
                <a:ea typeface="微軟正黑體" pitchFamily="34" charset="-120"/>
              </a:rPr>
              <a:t> 日</a:t>
            </a:r>
            <a:r>
              <a:rPr lang="en-US" altLang="zh-TW" sz="1600" b="1" dirty="0" smtClean="0">
                <a:solidFill>
                  <a:schemeClr val="accent2">
                    <a:lumMod val="75000"/>
                  </a:schemeClr>
                </a:solidFill>
                <a:effectLst/>
                <a:latin typeface="微軟正黑體" pitchFamily="34" charset="-120"/>
                <a:ea typeface="微軟正黑體" pitchFamily="34" charset="-120"/>
              </a:rPr>
              <a:t>(</a:t>
            </a:r>
            <a:r>
              <a:rPr lang="zh-TW" altLang="en-US" sz="1600" b="1" dirty="0" smtClean="0">
                <a:solidFill>
                  <a:schemeClr val="accent2">
                    <a:lumMod val="75000"/>
                  </a:schemeClr>
                </a:solidFill>
                <a:effectLst/>
                <a:latin typeface="微軟正黑體" pitchFamily="34" charset="-120"/>
                <a:ea typeface="微軟正黑體" pitchFamily="34" charset="-120"/>
              </a:rPr>
              <a:t>農曆八月十五日</a:t>
            </a:r>
            <a:r>
              <a:rPr lang="en-US" altLang="zh-TW" sz="1600" b="1" dirty="0" smtClean="0">
                <a:solidFill>
                  <a:schemeClr val="accent2">
                    <a:lumMod val="75000"/>
                  </a:schemeClr>
                </a:solidFill>
                <a:effectLst/>
                <a:latin typeface="微軟正黑體" pitchFamily="34" charset="-120"/>
                <a:ea typeface="微軟正黑體" pitchFamily="34" charset="-120"/>
              </a:rPr>
              <a:t>)</a:t>
            </a:r>
            <a:r>
              <a:rPr lang="zh-TW" altLang="en-US" sz="1600" b="1" dirty="0" smtClean="0">
                <a:solidFill>
                  <a:schemeClr val="accent2">
                    <a:lumMod val="75000"/>
                  </a:schemeClr>
                </a:solidFill>
                <a:effectLst/>
                <a:latin typeface="微軟正黑體" pitchFamily="34" charset="-120"/>
                <a:ea typeface="微軟正黑體" pitchFamily="34" charset="-120"/>
              </a:rPr>
              <a:t>的中秋節以及</a:t>
            </a:r>
            <a:r>
              <a:rPr lang="en-US" altLang="zh-TW" sz="1600" b="1" dirty="0" smtClean="0">
                <a:solidFill>
                  <a:schemeClr val="accent2">
                    <a:lumMod val="75000"/>
                  </a:schemeClr>
                </a:solidFill>
                <a:effectLst/>
                <a:latin typeface="微軟正黑體" pitchFamily="34" charset="-120"/>
                <a:ea typeface="微軟正黑體" pitchFamily="34" charset="-120"/>
              </a:rPr>
              <a:t>28</a:t>
            </a:r>
            <a:r>
              <a:rPr lang="zh-TW" altLang="en-US" sz="1600" b="1" dirty="0" smtClean="0">
                <a:solidFill>
                  <a:schemeClr val="accent2">
                    <a:lumMod val="75000"/>
                  </a:schemeClr>
                </a:solidFill>
                <a:effectLst/>
                <a:latin typeface="微軟正黑體" pitchFamily="34" charset="-120"/>
                <a:ea typeface="微軟正黑體" pitchFamily="34" charset="-120"/>
              </a:rPr>
              <a:t>號</a:t>
            </a:r>
            <a:r>
              <a:rPr lang="en-US" altLang="zh-TW" sz="1600" b="1" dirty="0" smtClean="0">
                <a:solidFill>
                  <a:schemeClr val="accent2">
                    <a:lumMod val="75000"/>
                  </a:schemeClr>
                </a:solidFill>
                <a:effectLst/>
                <a:latin typeface="微軟正黑體" pitchFamily="34" charset="-120"/>
                <a:ea typeface="微軟正黑體" pitchFamily="34" charset="-120"/>
              </a:rPr>
              <a:t>(</a:t>
            </a:r>
            <a:r>
              <a:rPr lang="zh-TW" altLang="en-US" sz="1600" b="1" dirty="0" smtClean="0">
                <a:solidFill>
                  <a:schemeClr val="accent2">
                    <a:lumMod val="75000"/>
                  </a:schemeClr>
                </a:solidFill>
                <a:effectLst/>
                <a:latin typeface="微軟正黑體" pitchFamily="34" charset="-120"/>
                <a:ea typeface="微軟正黑體" pitchFamily="34" charset="-120"/>
              </a:rPr>
              <a:t>農曆九月初九</a:t>
            </a:r>
            <a:r>
              <a:rPr lang="en-US" altLang="zh-TW" sz="1600" b="1" dirty="0" smtClean="0">
                <a:solidFill>
                  <a:schemeClr val="accent2">
                    <a:lumMod val="75000"/>
                  </a:schemeClr>
                </a:solidFill>
                <a:effectLst/>
                <a:latin typeface="微軟正黑體" pitchFamily="34" charset="-120"/>
                <a:ea typeface="微軟正黑體" pitchFamily="34" charset="-120"/>
              </a:rPr>
              <a:t>)</a:t>
            </a:r>
            <a:r>
              <a:rPr lang="zh-TW" altLang="en-US" sz="1600" b="1" dirty="0" smtClean="0">
                <a:solidFill>
                  <a:schemeClr val="accent2">
                    <a:lumMod val="75000"/>
                  </a:schemeClr>
                </a:solidFill>
                <a:effectLst/>
                <a:latin typeface="微軟正黑體" pitchFamily="34" charset="-120"/>
                <a:ea typeface="微軟正黑體" pitchFamily="34" charset="-120"/>
              </a:rPr>
              <a:t>的重陽節，這三個都是中國人的重大節日，大家</a:t>
            </a:r>
            <a:r>
              <a:rPr lang="zh-TW" altLang="en-US" sz="1600" b="1" dirty="0">
                <a:solidFill>
                  <a:schemeClr val="accent2">
                    <a:lumMod val="75000"/>
                  </a:schemeClr>
                </a:solidFill>
                <a:effectLst/>
                <a:latin typeface="微軟正黑體" pitchFamily="34" charset="-120"/>
                <a:ea typeface="微軟正黑體" pitchFamily="34" charset="-120"/>
              </a:rPr>
              <a:t>對於</a:t>
            </a:r>
            <a:r>
              <a:rPr lang="zh-TW" altLang="en-US" sz="1600" b="1" dirty="0" smtClean="0">
                <a:solidFill>
                  <a:schemeClr val="accent2">
                    <a:lumMod val="75000"/>
                  </a:schemeClr>
                </a:solidFill>
                <a:effectLst/>
                <a:latin typeface="微軟正黑體" pitchFamily="34" charset="-120"/>
                <a:ea typeface="微軟正黑體" pitchFamily="34" charset="-120"/>
              </a:rPr>
              <a:t>這些日子</a:t>
            </a:r>
            <a:r>
              <a:rPr lang="zh-TW" altLang="en-US" sz="1600" b="1" dirty="0">
                <a:solidFill>
                  <a:schemeClr val="accent2">
                    <a:lumMod val="75000"/>
                  </a:schemeClr>
                </a:solidFill>
                <a:effectLst/>
                <a:latin typeface="微軟正黑體" pitchFamily="34" charset="-120"/>
                <a:ea typeface="微軟正黑體" pitchFamily="34" charset="-120"/>
              </a:rPr>
              <a:t>的認識，相信大部份人都記得這天</a:t>
            </a:r>
            <a:r>
              <a:rPr lang="zh-TW" altLang="en-US" sz="1600" b="1" dirty="0" smtClean="0">
                <a:solidFill>
                  <a:schemeClr val="accent2">
                    <a:lumMod val="75000"/>
                  </a:schemeClr>
                </a:solidFill>
                <a:effectLst/>
                <a:latin typeface="微軟正黑體" pitchFamily="34" charset="-120"/>
                <a:ea typeface="微軟正黑體" pitchFamily="34" charset="-120"/>
              </a:rPr>
              <a:t>是</a:t>
            </a:r>
            <a:r>
              <a:rPr lang="zh-TW" altLang="en-US" sz="1600" b="1" dirty="0" smtClean="0">
                <a:solidFill>
                  <a:schemeClr val="accent2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黃金週，猜燈謎，登高，</a:t>
            </a:r>
            <a:r>
              <a:rPr lang="zh-TW" altLang="en-US" sz="1600" b="1" dirty="0" smtClean="0">
                <a:solidFill>
                  <a:schemeClr val="accent2">
                    <a:lumMod val="75000"/>
                  </a:schemeClr>
                </a:solidFill>
                <a:effectLst/>
                <a:latin typeface="微軟正黑體" pitchFamily="34" charset="-120"/>
                <a:ea typeface="微軟正黑體" pitchFamily="34" charset="-120"/>
              </a:rPr>
              <a:t>法定</a:t>
            </a:r>
            <a:r>
              <a:rPr lang="zh-TW" altLang="en-US" sz="1600" b="1" dirty="0">
                <a:solidFill>
                  <a:schemeClr val="accent2">
                    <a:lumMod val="75000"/>
                  </a:schemeClr>
                </a:solidFill>
                <a:effectLst/>
                <a:latin typeface="微軟正黑體" pitchFamily="34" charset="-120"/>
                <a:ea typeface="微軟正黑體" pitchFamily="34" charset="-120"/>
              </a:rPr>
              <a:t>假期，</a:t>
            </a:r>
            <a:r>
              <a:rPr lang="zh-TW" altLang="en-US" sz="1600" b="1" dirty="0">
                <a:solidFill>
                  <a:schemeClr val="accent2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不用</a:t>
            </a:r>
            <a:r>
              <a:rPr lang="zh-TW" altLang="en-US" sz="1600" b="1" dirty="0" smtClean="0">
                <a:solidFill>
                  <a:schemeClr val="accent2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上班。</a:t>
            </a:r>
            <a:r>
              <a:rPr lang="en-US" altLang="zh-TW" sz="1600" b="1" dirty="0" smtClean="0">
                <a:solidFill>
                  <a:schemeClr val="accent2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/>
            </a:r>
            <a:br>
              <a:rPr lang="en-US" altLang="zh-TW" sz="1600" b="1" dirty="0" smtClean="0">
                <a:solidFill>
                  <a:schemeClr val="accent2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</a:br>
            <a:r>
              <a:rPr lang="en-US" altLang="zh-TW" sz="1600" b="1" dirty="0" smtClean="0">
                <a:solidFill>
                  <a:schemeClr val="accent2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/>
            </a:r>
            <a:br>
              <a:rPr lang="en-US" altLang="zh-TW" sz="1600" b="1" dirty="0" smtClean="0">
                <a:solidFill>
                  <a:schemeClr val="accent2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</a:br>
            <a:r>
              <a:rPr lang="en-US" altLang="zh-TW" sz="1600" b="1" dirty="0" smtClean="0">
                <a:solidFill>
                  <a:schemeClr val="accent2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/>
            </a:r>
            <a:br>
              <a:rPr lang="en-US" altLang="zh-TW" sz="1600" b="1" dirty="0" smtClean="0">
                <a:solidFill>
                  <a:schemeClr val="accent2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</a:br>
            <a:r>
              <a:rPr lang="zh-TW" altLang="en-US" sz="1600" b="1" dirty="0" smtClean="0">
                <a:solidFill>
                  <a:schemeClr val="accent2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十</a:t>
            </a:r>
            <a:r>
              <a:rPr lang="en-US" altLang="zh-TW" sz="1600" b="1" dirty="0" smtClean="0">
                <a:solidFill>
                  <a:schemeClr val="accent2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·</a:t>
            </a:r>
            <a:r>
              <a:rPr lang="zh-TW" altLang="en-US" sz="1600" b="1" dirty="0" smtClean="0">
                <a:solidFill>
                  <a:schemeClr val="accent2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一國慶節相信大家都知道是中華人民共和國成立的大日子，今年是國慶六十八週年了。</a:t>
            </a:r>
            <a:r>
              <a:rPr lang="en-US" altLang="zh-TW" sz="1600" b="1" dirty="0" smtClean="0">
                <a:solidFill>
                  <a:schemeClr val="accent2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/>
            </a:r>
            <a:br>
              <a:rPr lang="en-US" altLang="zh-TW" sz="1600" b="1" dirty="0" smtClean="0">
                <a:solidFill>
                  <a:schemeClr val="accent2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</a:br>
            <a:r>
              <a:rPr lang="en-US" altLang="zh-TW" sz="1600" b="1" dirty="0" smtClean="0">
                <a:solidFill>
                  <a:schemeClr val="accent2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/>
            </a:r>
            <a:br>
              <a:rPr lang="en-US" altLang="zh-TW" sz="1600" b="1" dirty="0" smtClean="0">
                <a:solidFill>
                  <a:schemeClr val="accent2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</a:br>
            <a:r>
              <a:rPr lang="zh-TW" altLang="en-US" sz="1600" b="1" dirty="0" smtClean="0">
                <a:solidFill>
                  <a:schemeClr val="accent2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按照華人的農曆，八月為秋季的第二個月，古時稱為仲秋，因此民間稱為中秋，這一天月亮滿月，象徵團圓。</a:t>
            </a:r>
            <a:r>
              <a:rPr lang="en-US" altLang="zh-TW" sz="1600" b="1" dirty="0" smtClean="0">
                <a:solidFill>
                  <a:schemeClr val="accent2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/>
            </a:r>
            <a:br>
              <a:rPr lang="en-US" altLang="zh-TW" sz="1600" b="1" dirty="0" smtClean="0">
                <a:solidFill>
                  <a:schemeClr val="accent2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</a:br>
            <a:r>
              <a:rPr lang="en-US" altLang="zh-TW" sz="1600" b="1" dirty="0" smtClean="0">
                <a:solidFill>
                  <a:schemeClr val="accent2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/>
            </a:r>
            <a:br>
              <a:rPr lang="en-US" altLang="zh-TW" sz="1600" b="1" dirty="0" smtClean="0">
                <a:solidFill>
                  <a:schemeClr val="accent2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</a:br>
            <a:r>
              <a:rPr lang="zh-TW" altLang="en-US" sz="1600" b="1" dirty="0" smtClean="0">
                <a:solidFill>
                  <a:schemeClr val="accent2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重陽節</a:t>
            </a:r>
            <a:r>
              <a:rPr lang="en-US" altLang="zh-TW" sz="1600" b="1" dirty="0" smtClean="0">
                <a:solidFill>
                  <a:schemeClr val="accent2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﹙</a:t>
            </a:r>
            <a:r>
              <a:rPr lang="zh-TW" altLang="en-US" sz="1600" b="1" dirty="0" smtClean="0">
                <a:solidFill>
                  <a:schemeClr val="accent2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農曆九月初九）又名秋祭，是中國人憑弔先人、敬老尊賢的傳統節日。</a:t>
            </a:r>
            <a:r>
              <a:rPr lang="en-US" altLang="zh-TW" sz="1600" b="1" dirty="0" smtClean="0">
                <a:solidFill>
                  <a:schemeClr val="accent2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/>
            </a:r>
            <a:br>
              <a:rPr lang="en-US" altLang="zh-TW" sz="1600" b="1" dirty="0" smtClean="0">
                <a:solidFill>
                  <a:schemeClr val="accent2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</a:br>
            <a:r>
              <a:rPr lang="en-US" altLang="zh-TW" sz="1600" b="1" dirty="0" smtClean="0">
                <a:solidFill>
                  <a:schemeClr val="accent2">
                    <a:lumMod val="75000"/>
                  </a:schemeClr>
                </a:solidFill>
                <a:effectLst/>
                <a:latin typeface="微軟正黑體" pitchFamily="34" charset="-120"/>
                <a:ea typeface="微軟正黑體" pitchFamily="34" charset="-120"/>
              </a:rPr>
              <a:t/>
            </a:r>
            <a:br>
              <a:rPr lang="en-US" altLang="zh-TW" sz="1600" b="1" dirty="0" smtClean="0">
                <a:solidFill>
                  <a:schemeClr val="accent2">
                    <a:lumMod val="75000"/>
                  </a:schemeClr>
                </a:solidFill>
                <a:effectLst/>
                <a:latin typeface="微軟正黑體" pitchFamily="34" charset="-120"/>
                <a:ea typeface="微軟正黑體" pitchFamily="34" charset="-120"/>
              </a:rPr>
            </a:br>
            <a:r>
              <a:rPr lang="zh-TW" altLang="en-US" sz="1600" b="1" dirty="0" smtClean="0">
                <a:solidFill>
                  <a:schemeClr val="accent2">
                    <a:lumMod val="75000"/>
                  </a:schemeClr>
                </a:solidFill>
                <a:effectLst/>
                <a:latin typeface="微軟正黑體" pitchFamily="34" charset="-120"/>
                <a:ea typeface="微軟正黑體" pitchFamily="34" charset="-120"/>
              </a:rPr>
              <a:t>中國地質一向重視安全工作和良好溝通 ，致力為中地及</a:t>
            </a:r>
            <a:r>
              <a:rPr lang="zh-TW" altLang="en-US" sz="1600" b="1" dirty="0">
                <a:solidFill>
                  <a:schemeClr val="accent2">
                    <a:lumMod val="75000"/>
                  </a:schemeClr>
                </a:solidFill>
                <a:effectLst/>
                <a:latin typeface="微軟正黑體" pitchFamily="34" charset="-120"/>
                <a:ea typeface="微軟正黑體" pitchFamily="34" charset="-120"/>
              </a:rPr>
              <a:t>分</a:t>
            </a:r>
            <a:r>
              <a:rPr lang="zh-TW" altLang="en-US" sz="1600" b="1" dirty="0" smtClean="0">
                <a:solidFill>
                  <a:schemeClr val="accent2">
                    <a:lumMod val="75000"/>
                  </a:schemeClr>
                </a:solidFill>
                <a:effectLst/>
                <a:latin typeface="微軟正黑體" pitchFamily="34" charset="-120"/>
                <a:ea typeface="微軟正黑體" pitchFamily="34" charset="-120"/>
              </a:rPr>
              <a:t>判員工營造雙贏合作環境，今此籍此感謝一眾付出汗水的工友，同時亦希望各位工友努力工作同時亦把安全常</a:t>
            </a:r>
            <a:r>
              <a:rPr lang="zh-TW" altLang="en-US" sz="1600" b="1" dirty="0">
                <a:solidFill>
                  <a:schemeClr val="accent2">
                    <a:lumMod val="75000"/>
                  </a:schemeClr>
                </a:solidFill>
                <a:effectLst/>
                <a:latin typeface="微軟正黑體" pitchFamily="34" charset="-120"/>
                <a:ea typeface="微軟正黑體" pitchFamily="34" charset="-120"/>
              </a:rPr>
              <a:t>常</a:t>
            </a:r>
            <a:r>
              <a:rPr lang="zh-TW" altLang="en-US" sz="1600" b="1" dirty="0" smtClean="0">
                <a:solidFill>
                  <a:schemeClr val="accent2">
                    <a:lumMod val="75000"/>
                  </a:schemeClr>
                </a:solidFill>
                <a:effectLst/>
                <a:latin typeface="微軟正黑體" pitchFamily="34" charset="-120"/>
                <a:ea typeface="微軟正黑體" pitchFamily="34" charset="-120"/>
              </a:rPr>
              <a:t>放在心上，盼能實踐每個家庭都</a:t>
            </a:r>
            <a:r>
              <a:rPr lang="zh-TW" altLang="en-US" sz="1600" b="1" dirty="0" smtClean="0">
                <a:solidFill>
                  <a:schemeClr val="accent2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齊齊整整，過每個節日，過好每一天。</a:t>
            </a:r>
            <a:r>
              <a:rPr lang="en-US" altLang="zh-TW" sz="1600" b="0" dirty="0" smtClean="0">
                <a:latin typeface="+mn-ea"/>
                <a:ea typeface="+mn-ea"/>
              </a:rPr>
              <a:t/>
            </a:r>
            <a:br>
              <a:rPr lang="en-US" altLang="zh-TW" sz="1600" b="0" dirty="0" smtClean="0">
                <a:latin typeface="+mn-ea"/>
                <a:ea typeface="+mn-ea"/>
              </a:rPr>
            </a:br>
            <a:r>
              <a:rPr lang="en-US" altLang="zh-TW" sz="1600" b="0" dirty="0" smtClean="0">
                <a:solidFill>
                  <a:schemeClr val="tx1"/>
                </a:solidFill>
                <a:latin typeface="+mn-ea"/>
                <a:ea typeface="+mn-ea"/>
              </a:rPr>
              <a:t/>
            </a:r>
            <a:br>
              <a:rPr lang="en-US" altLang="zh-TW" sz="1600" b="0" dirty="0" smtClean="0">
                <a:solidFill>
                  <a:schemeClr val="tx1"/>
                </a:solidFill>
                <a:latin typeface="+mn-ea"/>
                <a:ea typeface="+mn-ea"/>
              </a:rPr>
            </a:br>
            <a:r>
              <a:rPr lang="en-US" altLang="zh-TW" sz="1600" b="1" dirty="0" smtClean="0">
                <a:solidFill>
                  <a:schemeClr val="tx1"/>
                </a:solidFill>
                <a:latin typeface="+mn-ea"/>
                <a:ea typeface="+mn-ea"/>
              </a:rPr>
              <a:t/>
            </a:r>
            <a:br>
              <a:rPr lang="en-US" altLang="zh-TW" sz="1600" b="1" dirty="0" smtClean="0">
                <a:solidFill>
                  <a:schemeClr val="tx1"/>
                </a:solidFill>
                <a:latin typeface="+mn-ea"/>
                <a:ea typeface="+mn-ea"/>
              </a:rPr>
            </a:br>
            <a:r>
              <a:rPr lang="en-US" altLang="zh-TW" sz="1600" b="1" dirty="0" smtClean="0">
                <a:solidFill>
                  <a:schemeClr val="tx1"/>
                </a:solidFill>
                <a:latin typeface="+mn-ea"/>
                <a:ea typeface="+mn-ea"/>
              </a:rPr>
              <a:t/>
            </a:r>
            <a:br>
              <a:rPr lang="en-US" altLang="zh-TW" sz="1600" b="1" dirty="0" smtClean="0">
                <a:solidFill>
                  <a:schemeClr val="tx1"/>
                </a:solidFill>
                <a:latin typeface="+mn-ea"/>
                <a:ea typeface="+mn-ea"/>
              </a:rPr>
            </a:br>
            <a:r>
              <a:rPr lang="en-US" altLang="zh-TW" sz="1600" b="0" dirty="0" smtClean="0">
                <a:solidFill>
                  <a:schemeClr val="tx1"/>
                </a:solidFill>
                <a:latin typeface="+mn-ea"/>
                <a:ea typeface="+mn-ea"/>
              </a:rPr>
              <a:t/>
            </a:r>
            <a:br>
              <a:rPr lang="en-US" altLang="zh-TW" sz="1600" b="0" dirty="0" smtClean="0">
                <a:solidFill>
                  <a:schemeClr val="tx1"/>
                </a:solidFill>
                <a:latin typeface="+mn-ea"/>
                <a:ea typeface="+mn-ea"/>
              </a:rPr>
            </a:br>
            <a:endParaRPr lang="zh-HK" altLang="en-US" sz="1600" b="0" dirty="0">
              <a:solidFill>
                <a:schemeClr val="tx1"/>
              </a:solidFill>
              <a:latin typeface="+mn-ea"/>
              <a:ea typeface="+mn-ea"/>
            </a:endParaRPr>
          </a:p>
        </p:txBody>
      </p:sp>
      <p:sp>
        <p:nvSpPr>
          <p:cNvPr id="16" name="矩形 6"/>
          <p:cNvSpPr/>
          <p:nvPr/>
        </p:nvSpPr>
        <p:spPr>
          <a:xfrm>
            <a:off x="1412777" y="8060321"/>
            <a:ext cx="3861064" cy="400110"/>
          </a:xfrm>
          <a:prstGeom prst="rect">
            <a:avLst/>
          </a:prstGeom>
          <a:effectLst>
            <a:outerShdw blurRad="50800" dist="1016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63500" h="38100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zh-TW" altLang="en-US" sz="2000" b="1" dirty="0" smtClean="0"/>
              <a:t>一切安全  因你有心</a:t>
            </a:r>
            <a:endParaRPr lang="zh-TW" altLang="en-US" sz="2000" b="1" dirty="0"/>
          </a:p>
        </p:txBody>
      </p:sp>
      <p:grpSp>
        <p:nvGrpSpPr>
          <p:cNvPr id="17" name="群組 16"/>
          <p:cNvGrpSpPr/>
          <p:nvPr/>
        </p:nvGrpSpPr>
        <p:grpSpPr>
          <a:xfrm>
            <a:off x="1056139" y="337429"/>
            <a:ext cx="4893141" cy="1282243"/>
            <a:chOff x="1056139" y="195830"/>
            <a:chExt cx="4893141" cy="1282243"/>
          </a:xfrm>
        </p:grpSpPr>
        <p:sp>
          <p:nvSpPr>
            <p:cNvPr id="19" name="矩形 18"/>
            <p:cNvSpPr/>
            <p:nvPr/>
          </p:nvSpPr>
          <p:spPr>
            <a:xfrm>
              <a:off x="3933056" y="1201074"/>
              <a:ext cx="2016224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zh-TW" altLang="en-US" sz="1200" b="1" dirty="0" smtClean="0">
                  <a:solidFill>
                    <a:srgbClr val="FF0000"/>
                  </a:solidFill>
                  <a:ea typeface="CHei3HK-Bold"/>
                  <a:cs typeface="CHei3HK-Bold"/>
                </a:rPr>
                <a:t>雙月刊 </a:t>
              </a:r>
              <a:r>
                <a:rPr lang="en-US" altLang="zh-TW" sz="1200" b="1" dirty="0" smtClean="0">
                  <a:solidFill>
                    <a:srgbClr val="FF0000"/>
                  </a:solidFill>
                  <a:ea typeface="CHei3HK-Bold"/>
                  <a:cs typeface="CHei3HK-Bold"/>
                </a:rPr>
                <a:t>2017 /11</a:t>
              </a:r>
              <a:endParaRPr lang="en-US" sz="1200" b="1" dirty="0">
                <a:solidFill>
                  <a:srgbClr val="FF0000"/>
                </a:solidFill>
              </a:endParaRPr>
            </a:p>
          </p:txBody>
        </p:sp>
        <p:pic>
          <p:nvPicPr>
            <p:cNvPr id="20" name="Picture 5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6139" y="195830"/>
              <a:ext cx="4814236" cy="967296"/>
            </a:xfrm>
            <a:prstGeom prst="rect">
              <a:avLst/>
            </a:prstGeom>
            <a:ln w="9525">
              <a:solidFill>
                <a:srgbClr val="C00000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</p:grpSp>
      <p:sp>
        <p:nvSpPr>
          <p:cNvPr id="9" name="矩形 8"/>
          <p:cNvSpPr/>
          <p:nvPr/>
        </p:nvSpPr>
        <p:spPr>
          <a:xfrm>
            <a:off x="1041749" y="1619672"/>
            <a:ext cx="4814236" cy="40011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effectLst/>
        </p:spPr>
        <p:txBody>
          <a:bodyPr wrap="square">
            <a:spAutoFit/>
          </a:bodyPr>
          <a:lstStyle/>
          <a:p>
            <a:pPr algn="ctr"/>
            <a:r>
              <a:rPr lang="zh-TW" altLang="en-US" sz="2000" b="1" spc="600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楷体 Std R" panose="02020400000000000000" pitchFamily="18" charset="-122"/>
                <a:ea typeface="Adobe 楷体 Std R" panose="02020400000000000000" pitchFamily="18" charset="-122"/>
              </a:rPr>
              <a:t>國慶節、中秋節及重陽節</a:t>
            </a:r>
            <a:endParaRPr lang="zh-TW" altLang="en-US" sz="2000" b="1" spc="600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obe 楷体 Std R" panose="02020400000000000000" pitchFamily="18" charset="-122"/>
              <a:ea typeface="Adobe 楷体 Std R" panose="02020400000000000000" pitchFamily="18" charset="-122"/>
            </a:endParaRPr>
          </a:p>
        </p:txBody>
      </p:sp>
      <p:sp>
        <p:nvSpPr>
          <p:cNvPr id="10" name="頁尾版面配置區 1"/>
          <p:cNvSpPr txBox="1">
            <a:spLocks/>
          </p:cNvSpPr>
          <p:nvPr/>
        </p:nvSpPr>
        <p:spPr>
          <a:xfrm>
            <a:off x="4686300" y="8820472"/>
            <a:ext cx="2171700" cy="323528"/>
          </a:xfrm>
          <a:prstGeom prst="rect">
            <a:avLst/>
          </a:prstGeom>
        </p:spPr>
        <p:txBody>
          <a:bodyPr vert="horz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HK" sz="1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</a:t>
            </a:r>
            <a:endParaRPr kumimoji="0" lang="zh-HK" altLang="en-US" sz="1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7748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群組 18"/>
          <p:cNvGrpSpPr/>
          <p:nvPr/>
        </p:nvGrpSpPr>
        <p:grpSpPr>
          <a:xfrm>
            <a:off x="1056139" y="337429"/>
            <a:ext cx="4893141" cy="1282243"/>
            <a:chOff x="1056139" y="195830"/>
            <a:chExt cx="4893141" cy="1282243"/>
          </a:xfrm>
        </p:grpSpPr>
        <p:sp>
          <p:nvSpPr>
            <p:cNvPr id="20" name="矩形 19"/>
            <p:cNvSpPr/>
            <p:nvPr/>
          </p:nvSpPr>
          <p:spPr>
            <a:xfrm>
              <a:off x="3933056" y="1201074"/>
              <a:ext cx="2016224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zh-TW" altLang="en-US" sz="1200" b="1" dirty="0" smtClean="0">
                  <a:solidFill>
                    <a:srgbClr val="FF0000"/>
                  </a:solidFill>
                  <a:ea typeface="CHei3HK-Bold"/>
                  <a:cs typeface="CHei3HK-Bold"/>
                </a:rPr>
                <a:t>雙月刊 </a:t>
              </a:r>
              <a:r>
                <a:rPr lang="en-US" altLang="zh-TW" sz="1200" b="1" dirty="0" smtClean="0">
                  <a:solidFill>
                    <a:srgbClr val="FF0000"/>
                  </a:solidFill>
                  <a:ea typeface="CHei3HK-Bold"/>
                  <a:cs typeface="CHei3HK-Bold"/>
                </a:rPr>
                <a:t>2017 /11</a:t>
              </a:r>
              <a:endParaRPr lang="en-US" sz="1200" b="1" dirty="0">
                <a:solidFill>
                  <a:srgbClr val="FF0000"/>
                </a:solidFill>
              </a:endParaRPr>
            </a:p>
          </p:txBody>
        </p:sp>
        <p:pic>
          <p:nvPicPr>
            <p:cNvPr id="21" name="Picture 5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6139" y="195830"/>
              <a:ext cx="4814236" cy="967296"/>
            </a:xfrm>
            <a:prstGeom prst="rect">
              <a:avLst/>
            </a:prstGeom>
            <a:ln w="9525">
              <a:solidFill>
                <a:srgbClr val="C00000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</p:grpSp>
      <p:sp>
        <p:nvSpPr>
          <p:cNvPr id="10" name="矩形 9"/>
          <p:cNvSpPr/>
          <p:nvPr/>
        </p:nvSpPr>
        <p:spPr>
          <a:xfrm>
            <a:off x="1041749" y="1619672"/>
            <a:ext cx="4814236" cy="70788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effectLst/>
        </p:spPr>
        <p:txBody>
          <a:bodyPr wrap="square">
            <a:spAutoFit/>
          </a:bodyPr>
          <a:lstStyle/>
          <a:p>
            <a:pPr marL="0" lvl="1" algn="ctr"/>
            <a:r>
              <a:rPr lang="zh-TW" altLang="en-US" sz="2000" b="1" spc="600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建造業</a:t>
            </a:r>
            <a:r>
              <a:rPr lang="zh-TW" altLang="en-US" sz="2000" b="1" spc="600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安全周嘉年</a:t>
            </a:r>
            <a:r>
              <a:rPr lang="zh-TW" altLang="en-US" sz="2000" b="1" spc="600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華</a:t>
            </a:r>
            <a:r>
              <a:rPr lang="en-US" altLang="zh-TW" sz="2000" b="1" spc="600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2017</a:t>
            </a:r>
            <a:br>
              <a:rPr lang="en-US" altLang="zh-TW" sz="2000" b="1" spc="600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</a:br>
            <a:r>
              <a:rPr lang="en-US" altLang="zh-TW" sz="2000" b="1" spc="300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  </a:t>
            </a:r>
            <a:r>
              <a:rPr lang="zh-TW" altLang="en-US" sz="2000" b="1" spc="600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攤位遊戲花絮</a:t>
            </a:r>
            <a:endParaRPr lang="en-US" altLang="zh-TW" sz="2000" b="1" spc="600" dirty="0" smtClean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ea"/>
              <a:ea typeface="+mj-ea"/>
            </a:endParaRPr>
          </a:p>
        </p:txBody>
      </p:sp>
      <p:sp>
        <p:nvSpPr>
          <p:cNvPr id="13" name="頁尾版面配置區 1"/>
          <p:cNvSpPr txBox="1">
            <a:spLocks/>
          </p:cNvSpPr>
          <p:nvPr/>
        </p:nvSpPr>
        <p:spPr>
          <a:xfrm>
            <a:off x="4686300" y="8820472"/>
            <a:ext cx="2171700" cy="323528"/>
          </a:xfrm>
          <a:prstGeom prst="rect">
            <a:avLst/>
          </a:prstGeom>
        </p:spPr>
        <p:txBody>
          <a:bodyPr vert="horz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HK" sz="1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3</a:t>
            </a:r>
          </a:p>
        </p:txBody>
      </p:sp>
      <p:pic>
        <p:nvPicPr>
          <p:cNvPr id="8" name="圖片 7" descr="20170809174954733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357298" y="2357422"/>
            <a:ext cx="3857652" cy="5749009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 rot="10800000" flipV="1">
            <a:off x="1643050" y="8303294"/>
            <a:ext cx="3429024" cy="338554"/>
          </a:xfrm>
          <a:prstGeom prst="rect">
            <a:avLst/>
          </a:prstGeom>
          <a:ln w="38100">
            <a:noFill/>
          </a:ln>
        </p:spPr>
        <p:txBody>
          <a:bodyPr wrap="square">
            <a:spAutoFit/>
          </a:bodyPr>
          <a:lstStyle/>
          <a:p>
            <a:r>
              <a:rPr lang="zh-TW" altLang="en-US" sz="1600" b="1" dirty="0" smtClean="0">
                <a:solidFill>
                  <a:schemeClr val="accent2">
                    <a:lumMod val="75000"/>
                  </a:schemeClr>
                </a:solidFill>
                <a:latin typeface="+mj-ea"/>
                <a:ea typeface="+mj-ea"/>
              </a:rPr>
              <a:t>公司積極參與有關之安全活動</a:t>
            </a:r>
            <a:endParaRPr lang="zh-TW" alt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1082611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群組 18"/>
          <p:cNvGrpSpPr/>
          <p:nvPr/>
        </p:nvGrpSpPr>
        <p:grpSpPr>
          <a:xfrm>
            <a:off x="1056139" y="337429"/>
            <a:ext cx="4893141" cy="1282243"/>
            <a:chOff x="1056139" y="195830"/>
            <a:chExt cx="4893141" cy="1282243"/>
          </a:xfrm>
        </p:grpSpPr>
        <p:sp>
          <p:nvSpPr>
            <p:cNvPr id="20" name="矩形 19"/>
            <p:cNvSpPr/>
            <p:nvPr/>
          </p:nvSpPr>
          <p:spPr>
            <a:xfrm>
              <a:off x="3933056" y="1201074"/>
              <a:ext cx="2016224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zh-TW" altLang="en-US" sz="1200" b="1" dirty="0" smtClean="0">
                  <a:solidFill>
                    <a:srgbClr val="FF0000"/>
                  </a:solidFill>
                  <a:ea typeface="CHei3HK-Bold"/>
                  <a:cs typeface="CHei3HK-Bold"/>
                </a:rPr>
                <a:t>雙月刊 </a:t>
              </a:r>
              <a:r>
                <a:rPr lang="en-US" altLang="zh-TW" sz="1200" b="1" dirty="0" smtClean="0">
                  <a:solidFill>
                    <a:srgbClr val="FF0000"/>
                  </a:solidFill>
                  <a:ea typeface="CHei3HK-Bold"/>
                  <a:cs typeface="CHei3HK-Bold"/>
                </a:rPr>
                <a:t>2017 /11</a:t>
              </a:r>
              <a:endParaRPr lang="en-US" sz="1200" b="1" dirty="0">
                <a:solidFill>
                  <a:srgbClr val="FF0000"/>
                </a:solidFill>
              </a:endParaRPr>
            </a:p>
          </p:txBody>
        </p:sp>
        <p:pic>
          <p:nvPicPr>
            <p:cNvPr id="21" name="Picture 5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6139" y="195830"/>
              <a:ext cx="4814236" cy="967296"/>
            </a:xfrm>
            <a:prstGeom prst="rect">
              <a:avLst/>
            </a:prstGeom>
            <a:ln w="9525">
              <a:solidFill>
                <a:srgbClr val="C00000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</p:grpSp>
      <p:sp>
        <p:nvSpPr>
          <p:cNvPr id="10" name="矩形 9"/>
          <p:cNvSpPr/>
          <p:nvPr/>
        </p:nvSpPr>
        <p:spPr>
          <a:xfrm>
            <a:off x="1041749" y="1619672"/>
            <a:ext cx="4814236" cy="70788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effectLst/>
        </p:spPr>
        <p:txBody>
          <a:bodyPr wrap="square">
            <a:spAutoFit/>
          </a:bodyPr>
          <a:lstStyle/>
          <a:p>
            <a:pPr marL="0" lvl="1" algn="ctr"/>
            <a:r>
              <a:rPr lang="zh-TW" altLang="en-US" sz="2000" b="1" spc="600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建造</a:t>
            </a:r>
            <a:r>
              <a:rPr lang="zh-TW" altLang="en-US" sz="2000" b="1" spc="600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業</a:t>
            </a:r>
            <a:r>
              <a:rPr lang="zh-TW" altLang="en-US" sz="2000" b="1" spc="6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安全週嘉</a:t>
            </a:r>
            <a:r>
              <a:rPr lang="zh-TW" altLang="en-US" sz="2000" b="1" spc="600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年華</a:t>
            </a:r>
            <a:r>
              <a:rPr lang="en-US" altLang="zh-TW" sz="2000" b="1" spc="600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2017</a:t>
            </a:r>
            <a:br>
              <a:rPr lang="en-US" altLang="zh-TW" sz="2000" b="1" spc="600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</a:br>
            <a:r>
              <a:rPr lang="zh-TW" altLang="en-US" sz="2000" b="1" spc="3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創造健力士世界紀錄</a:t>
            </a:r>
            <a:r>
              <a:rPr lang="zh-TW" altLang="en-US" sz="2000" b="1" spc="600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花絮</a:t>
            </a:r>
            <a:endParaRPr lang="en-US" altLang="zh-TW" sz="2000" b="1" spc="600" dirty="0" smtClean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ea"/>
              <a:ea typeface="+mj-ea"/>
            </a:endParaRPr>
          </a:p>
        </p:txBody>
      </p:sp>
      <p:sp>
        <p:nvSpPr>
          <p:cNvPr id="13" name="頁尾版面配置區 1"/>
          <p:cNvSpPr txBox="1">
            <a:spLocks/>
          </p:cNvSpPr>
          <p:nvPr/>
        </p:nvSpPr>
        <p:spPr>
          <a:xfrm>
            <a:off x="4686300" y="8820472"/>
            <a:ext cx="2171700" cy="323528"/>
          </a:xfrm>
          <a:prstGeom prst="rect">
            <a:avLst/>
          </a:prstGeom>
        </p:spPr>
        <p:txBody>
          <a:bodyPr vert="horz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4</a:t>
            </a:r>
            <a:endParaRPr kumimoji="0" lang="en-US" altLang="zh-HK" sz="1500" b="0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1000108" y="2411760"/>
            <a:ext cx="471490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 smtClean="0">
                <a:solidFill>
                  <a:schemeClr val="accent2">
                    <a:lumMod val="75000"/>
                  </a:schemeClr>
                </a:solidFill>
                <a:latin typeface="+mj-ea"/>
              </a:rPr>
              <a:t>日期</a:t>
            </a:r>
            <a:r>
              <a:rPr lang="en-US" altLang="zh-TW" b="1" dirty="0" smtClean="0">
                <a:solidFill>
                  <a:schemeClr val="accent2">
                    <a:lumMod val="75000"/>
                  </a:schemeClr>
                </a:solidFill>
                <a:latin typeface="+mj-ea"/>
              </a:rPr>
              <a:t>: 2017</a:t>
            </a:r>
            <a:r>
              <a:rPr lang="zh-TW" altLang="en-US" b="1" dirty="0" smtClean="0">
                <a:solidFill>
                  <a:schemeClr val="accent2">
                    <a:lumMod val="75000"/>
                  </a:schemeClr>
                </a:solidFill>
                <a:latin typeface="+mj-ea"/>
              </a:rPr>
              <a:t>年</a:t>
            </a:r>
            <a:r>
              <a:rPr lang="en-US" altLang="zh-TW" b="1" dirty="0" smtClean="0">
                <a:solidFill>
                  <a:schemeClr val="accent2">
                    <a:lumMod val="75000"/>
                  </a:schemeClr>
                </a:solidFill>
                <a:latin typeface="+mj-ea"/>
              </a:rPr>
              <a:t>9</a:t>
            </a:r>
            <a:r>
              <a:rPr lang="zh-TW" altLang="en-US" b="1" dirty="0" smtClean="0">
                <a:solidFill>
                  <a:schemeClr val="accent2">
                    <a:lumMod val="75000"/>
                  </a:schemeClr>
                </a:solidFill>
                <a:latin typeface="+mj-ea"/>
              </a:rPr>
              <a:t>月</a:t>
            </a:r>
            <a:r>
              <a:rPr lang="en-US" altLang="zh-TW" b="1" dirty="0" smtClean="0">
                <a:solidFill>
                  <a:schemeClr val="accent2">
                    <a:lumMod val="75000"/>
                  </a:schemeClr>
                </a:solidFill>
                <a:latin typeface="+mj-ea"/>
              </a:rPr>
              <a:t>23</a:t>
            </a:r>
            <a:r>
              <a:rPr lang="zh-TW" altLang="en-US" b="1" dirty="0" smtClean="0">
                <a:solidFill>
                  <a:schemeClr val="accent2">
                    <a:lumMod val="75000"/>
                  </a:schemeClr>
                </a:solidFill>
                <a:latin typeface="+mj-ea"/>
              </a:rPr>
              <a:t>日 </a:t>
            </a:r>
            <a:endParaRPr lang="en-US" altLang="zh-TW" b="1" dirty="0" smtClean="0">
              <a:solidFill>
                <a:schemeClr val="accent2">
                  <a:lumMod val="75000"/>
                </a:schemeClr>
              </a:solidFill>
              <a:latin typeface="+mj-ea"/>
            </a:endParaRPr>
          </a:p>
          <a:p>
            <a:r>
              <a:rPr lang="zh-TW" altLang="en-US" b="1" dirty="0" smtClean="0">
                <a:solidFill>
                  <a:schemeClr val="accent2">
                    <a:lumMod val="75000"/>
                  </a:schemeClr>
                </a:solidFill>
                <a:latin typeface="+mj-ea"/>
              </a:rPr>
              <a:t>地點</a:t>
            </a:r>
            <a:r>
              <a:rPr lang="en-US" altLang="zh-TW" b="1" dirty="0" smtClean="0">
                <a:solidFill>
                  <a:schemeClr val="accent2">
                    <a:lumMod val="75000"/>
                  </a:schemeClr>
                </a:solidFill>
                <a:latin typeface="+mj-ea"/>
              </a:rPr>
              <a:t>: </a:t>
            </a:r>
            <a:r>
              <a:rPr lang="zh-TW" altLang="en-US" b="1" spc="10" dirty="0" smtClean="0">
                <a:solidFill>
                  <a:schemeClr val="accent2">
                    <a:lumMod val="75000"/>
                  </a:schemeClr>
                </a:solidFill>
                <a:latin typeface="+mj-ea"/>
                <a:cs typeface="Times New Roman" panose="02020603050405020304" pitchFamily="18" charset="0"/>
              </a:rPr>
              <a:t>旺角</a:t>
            </a:r>
            <a:r>
              <a:rPr lang="zh-TW" altLang="en-US" b="1" dirty="0" smtClean="0">
                <a:solidFill>
                  <a:schemeClr val="accent2">
                    <a:lumMod val="75000"/>
                  </a:schemeClr>
                </a:solidFill>
                <a:latin typeface="+mj-ea"/>
                <a:cs typeface="Times New Roman" panose="02020603050405020304" pitchFamily="18" charset="0"/>
              </a:rPr>
              <a:t>麥花</a:t>
            </a:r>
            <a:r>
              <a:rPr lang="zh-TW" altLang="en-US" b="1" spc="-15" dirty="0" smtClean="0">
                <a:solidFill>
                  <a:schemeClr val="accent2">
                    <a:lumMod val="75000"/>
                  </a:schemeClr>
                </a:solidFill>
                <a:latin typeface="+mj-ea"/>
                <a:cs typeface="Times New Roman" panose="02020603050405020304" pitchFamily="18" charset="0"/>
              </a:rPr>
              <a:t>臣</a:t>
            </a:r>
            <a:r>
              <a:rPr lang="zh-TW" altLang="en-US" b="1" dirty="0" smtClean="0">
                <a:solidFill>
                  <a:schemeClr val="accent2">
                    <a:lumMod val="75000"/>
                  </a:schemeClr>
                </a:solidFill>
                <a:latin typeface="+mj-ea"/>
                <a:cs typeface="Times New Roman" panose="02020603050405020304" pitchFamily="18" charset="0"/>
              </a:rPr>
              <a:t>場館</a:t>
            </a:r>
            <a:endParaRPr lang="en-US" altLang="zh-TW" b="1" dirty="0" smtClean="0">
              <a:solidFill>
                <a:schemeClr val="accent2">
                  <a:lumMod val="75000"/>
                </a:schemeClr>
              </a:solidFill>
              <a:latin typeface="+mj-ea"/>
              <a:cs typeface="Times New Roman" panose="02020603050405020304" pitchFamily="18" charset="0"/>
            </a:endParaRPr>
          </a:p>
          <a:p>
            <a:endParaRPr lang="en-US" altLang="zh-TW" b="1" dirty="0" smtClean="0">
              <a:solidFill>
                <a:schemeClr val="accent2">
                  <a:lumMod val="75000"/>
                </a:schemeClr>
              </a:solidFill>
              <a:latin typeface="+mj-ea"/>
              <a:cs typeface="Times New Roman" panose="02020603050405020304" pitchFamily="18" charset="0"/>
            </a:endParaRPr>
          </a:p>
          <a:p>
            <a:r>
              <a:rPr lang="zh-TW" altLang="en-US" b="1" dirty="0" smtClean="0">
                <a:solidFill>
                  <a:schemeClr val="accent2">
                    <a:lumMod val="75000"/>
                  </a:schemeClr>
                </a:solidFill>
                <a:latin typeface="+mj-ea"/>
                <a:cs typeface="Times New Roman" panose="02020603050405020304" pitchFamily="18" charset="0"/>
              </a:rPr>
              <a:t>當日有多項活動，包括競技比賽，創造健力士世界紀錄及攤位遊戲</a:t>
            </a:r>
            <a:endParaRPr lang="en-US" altLang="zh-TW" b="1" dirty="0" smtClean="0">
              <a:solidFill>
                <a:schemeClr val="accent2">
                  <a:lumMod val="75000"/>
                </a:schemeClr>
              </a:solidFill>
              <a:latin typeface="+mj-ea"/>
              <a:cs typeface="Times New Roman" panose="02020603050405020304" pitchFamily="18" charset="0"/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1071546" y="8185174"/>
            <a:ext cx="48577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 smtClean="0">
                <a:solidFill>
                  <a:schemeClr val="accent2">
                    <a:lumMod val="75000"/>
                  </a:schemeClr>
                </a:solidFill>
                <a:latin typeface="+mj-ea"/>
                <a:cs typeface="Times New Roman" panose="02020603050405020304" pitchFamily="18" charset="0"/>
              </a:rPr>
              <a:t>公司管理層聯同多位同事</a:t>
            </a:r>
            <a:r>
              <a:rPr lang="zh-TW" altLang="en-US" b="1" dirty="0">
                <a:solidFill>
                  <a:schemeClr val="accent2">
                    <a:lumMod val="75000"/>
                  </a:schemeClr>
                </a:solidFill>
                <a:latin typeface="+mj-ea"/>
                <a:cs typeface="Times New Roman" panose="02020603050405020304" pitchFamily="18" charset="0"/>
              </a:rPr>
              <a:t>參與第一屆建造業安全週 嘉年華</a:t>
            </a:r>
            <a:r>
              <a:rPr lang="zh-TW" altLang="en-US" b="1" dirty="0" smtClean="0">
                <a:solidFill>
                  <a:schemeClr val="accent2">
                    <a:lumMod val="75000"/>
                  </a:schemeClr>
                </a:solidFill>
                <a:latin typeface="+mj-ea"/>
                <a:cs typeface="Times New Roman" panose="02020603050405020304" pitchFamily="18" charset="0"/>
              </a:rPr>
              <a:t>，並</a:t>
            </a:r>
            <a:r>
              <a:rPr lang="zh-TW" altLang="en-US" b="1" dirty="0" smtClean="0">
                <a:solidFill>
                  <a:schemeClr val="accent2">
                    <a:lumMod val="75000"/>
                  </a:schemeClr>
                </a:solidFill>
                <a:latin typeface="+mj-ea"/>
                <a:cs typeface="Times New Roman" panose="02020603050405020304" pitchFamily="18" charset="0"/>
              </a:rPr>
              <a:t>由</a:t>
            </a:r>
            <a:r>
              <a:rPr lang="zh-TW" altLang="en-US" b="1" dirty="0" smtClean="0">
                <a:solidFill>
                  <a:schemeClr val="accent2">
                    <a:lumMod val="75000"/>
                  </a:schemeClr>
                </a:solidFill>
                <a:latin typeface="+mj-ea"/>
                <a:cs typeface="Times New Roman" panose="02020603050405020304" pitchFamily="18" charset="0"/>
              </a:rPr>
              <a:t>業界合力拼出反光衣圖案的世界記錄</a:t>
            </a:r>
          </a:p>
        </p:txBody>
      </p:sp>
      <p:pic>
        <p:nvPicPr>
          <p:cNvPr id="11" name="圖片 10" descr="thumbnail (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0042" y="3929058"/>
            <a:ext cx="2786058" cy="2089544"/>
          </a:xfrm>
          <a:prstGeom prst="rect">
            <a:avLst/>
          </a:prstGeom>
        </p:spPr>
      </p:pic>
      <p:pic>
        <p:nvPicPr>
          <p:cNvPr id="14" name="圖片 13" descr="thumbnail (8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0042" y="6084168"/>
            <a:ext cx="2786058" cy="2089544"/>
          </a:xfrm>
          <a:prstGeom prst="rect">
            <a:avLst/>
          </a:prstGeom>
        </p:spPr>
      </p:pic>
      <p:pic>
        <p:nvPicPr>
          <p:cNvPr id="2050" name="Picture 2" descr="C:\Users\User\Downloads\GWR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500438" y="4643438"/>
            <a:ext cx="3071810" cy="307181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82611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群組 18"/>
          <p:cNvGrpSpPr/>
          <p:nvPr/>
        </p:nvGrpSpPr>
        <p:grpSpPr>
          <a:xfrm>
            <a:off x="1056139" y="337429"/>
            <a:ext cx="4893141" cy="1282243"/>
            <a:chOff x="1056139" y="195830"/>
            <a:chExt cx="4893141" cy="1282243"/>
          </a:xfrm>
        </p:grpSpPr>
        <p:sp>
          <p:nvSpPr>
            <p:cNvPr id="20" name="矩形 19"/>
            <p:cNvSpPr/>
            <p:nvPr/>
          </p:nvSpPr>
          <p:spPr>
            <a:xfrm>
              <a:off x="3933056" y="1201074"/>
              <a:ext cx="2016224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zh-TW" altLang="en-US" sz="1200" b="1" dirty="0" smtClean="0">
                  <a:solidFill>
                    <a:srgbClr val="FF0000"/>
                  </a:solidFill>
                  <a:ea typeface="CHei3HK-Bold"/>
                  <a:cs typeface="CHei3HK-Bold"/>
                </a:rPr>
                <a:t>雙月刊 </a:t>
              </a:r>
              <a:r>
                <a:rPr lang="en-US" altLang="zh-TW" sz="1200" b="1" dirty="0" smtClean="0">
                  <a:solidFill>
                    <a:srgbClr val="FF0000"/>
                  </a:solidFill>
                  <a:ea typeface="CHei3HK-Bold"/>
                  <a:cs typeface="CHei3HK-Bold"/>
                </a:rPr>
                <a:t>2017 /11</a:t>
              </a:r>
              <a:endParaRPr lang="en-US" sz="1200" b="1" dirty="0">
                <a:solidFill>
                  <a:srgbClr val="FF0000"/>
                </a:solidFill>
              </a:endParaRPr>
            </a:p>
          </p:txBody>
        </p:sp>
        <p:pic>
          <p:nvPicPr>
            <p:cNvPr id="21" name="Picture 5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6139" y="195830"/>
              <a:ext cx="4814236" cy="967296"/>
            </a:xfrm>
            <a:prstGeom prst="rect">
              <a:avLst/>
            </a:prstGeom>
            <a:ln w="9525">
              <a:solidFill>
                <a:srgbClr val="C00000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</p:grpSp>
      <p:sp>
        <p:nvSpPr>
          <p:cNvPr id="10" name="矩形 9"/>
          <p:cNvSpPr/>
          <p:nvPr/>
        </p:nvSpPr>
        <p:spPr>
          <a:xfrm>
            <a:off x="1063036" y="1703874"/>
            <a:ext cx="4814236" cy="70788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effectLst/>
        </p:spPr>
        <p:txBody>
          <a:bodyPr wrap="square">
            <a:spAutoFit/>
          </a:bodyPr>
          <a:lstStyle/>
          <a:p>
            <a:pPr marL="0" lvl="1" algn="ctr"/>
            <a:r>
              <a:rPr lang="zh-TW" altLang="en-US" sz="2000" b="1" spc="600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建造業</a:t>
            </a:r>
            <a:r>
              <a:rPr lang="zh-TW" altLang="en-US" sz="2000" b="1" spc="6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安全週嘉</a:t>
            </a:r>
            <a:r>
              <a:rPr lang="zh-TW" altLang="en-US" sz="2000" b="1" spc="600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年華</a:t>
            </a:r>
            <a:r>
              <a:rPr lang="en-US" altLang="zh-TW" sz="2000" b="1" spc="600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2017</a:t>
            </a:r>
            <a:br>
              <a:rPr lang="en-US" altLang="zh-TW" sz="2000" b="1" spc="600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</a:br>
            <a:r>
              <a:rPr lang="zh-TW" altLang="en-US" sz="2000" b="1" spc="3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創造健力士世界紀錄</a:t>
            </a:r>
            <a:r>
              <a:rPr lang="zh-TW" altLang="en-US" sz="2000" b="1" spc="600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花絮</a:t>
            </a:r>
            <a:endParaRPr lang="en-US" altLang="zh-TW" sz="2000" b="1" spc="600" dirty="0" smtClean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ea"/>
              <a:ea typeface="+mj-ea"/>
            </a:endParaRPr>
          </a:p>
        </p:txBody>
      </p:sp>
      <p:sp>
        <p:nvSpPr>
          <p:cNvPr id="13" name="頁尾版面配置區 1"/>
          <p:cNvSpPr txBox="1">
            <a:spLocks/>
          </p:cNvSpPr>
          <p:nvPr/>
        </p:nvSpPr>
        <p:spPr>
          <a:xfrm>
            <a:off x="4686300" y="8820472"/>
            <a:ext cx="2171700" cy="323528"/>
          </a:xfrm>
          <a:prstGeom prst="rect">
            <a:avLst/>
          </a:prstGeom>
        </p:spPr>
        <p:txBody>
          <a:bodyPr vert="horz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5</a:t>
            </a:r>
            <a:endParaRPr kumimoji="0" lang="en-US" altLang="zh-HK" sz="1500" b="0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1071546" y="8143900"/>
            <a:ext cx="48577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 smtClean="0">
                <a:solidFill>
                  <a:schemeClr val="accent2">
                    <a:lumMod val="75000"/>
                  </a:schemeClr>
                </a:solidFill>
                <a:latin typeface="+mj-ea"/>
                <a:cs typeface="Times New Roman" panose="02020603050405020304" pitchFamily="18" charset="0"/>
              </a:rPr>
              <a:t>公司管理層聯同多位同事參與</a:t>
            </a:r>
            <a:endParaRPr lang="en-US" altLang="zh-TW" b="1" dirty="0" smtClean="0">
              <a:solidFill>
                <a:schemeClr val="accent2">
                  <a:lumMod val="75000"/>
                </a:schemeClr>
              </a:solidFill>
              <a:latin typeface="+mj-ea"/>
              <a:cs typeface="Times New Roman" panose="02020603050405020304" pitchFamily="18" charset="0"/>
            </a:endParaRPr>
          </a:p>
          <a:p>
            <a:r>
              <a:rPr lang="zh-TW" altLang="en-US" b="1" dirty="0" smtClean="0">
                <a:solidFill>
                  <a:schemeClr val="accent2">
                    <a:lumMod val="75000"/>
                  </a:schemeClr>
                </a:solidFill>
                <a:latin typeface="+mj-ea"/>
                <a:cs typeface="Times New Roman" panose="02020603050405020304" pitchFamily="18" charset="0"/>
              </a:rPr>
              <a:t>由業界合力拼出反光衣圖案的世界記錄</a:t>
            </a:r>
          </a:p>
        </p:txBody>
      </p:sp>
      <p:pic>
        <p:nvPicPr>
          <p:cNvPr id="12" name="圖片 11" descr="thumbnail (7.jpg"/>
          <p:cNvPicPr>
            <a:picLocks noChangeAspect="1"/>
          </p:cNvPicPr>
          <p:nvPr/>
        </p:nvPicPr>
        <p:blipFill>
          <a:blip r:embed="rId4"/>
          <a:srcRect t="18159" r="27083" b="19444"/>
          <a:stretch>
            <a:fillRect/>
          </a:stretch>
        </p:blipFill>
        <p:spPr>
          <a:xfrm>
            <a:off x="1428736" y="5571064"/>
            <a:ext cx="3786214" cy="2429959"/>
          </a:xfrm>
          <a:prstGeom prst="rect">
            <a:avLst/>
          </a:prstGeom>
        </p:spPr>
      </p:pic>
      <p:pic>
        <p:nvPicPr>
          <p:cNvPr id="14" name="圖片 13" descr="thumbnail (6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28736" y="2571736"/>
            <a:ext cx="3786190" cy="2839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611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群組 18"/>
          <p:cNvGrpSpPr/>
          <p:nvPr/>
        </p:nvGrpSpPr>
        <p:grpSpPr>
          <a:xfrm>
            <a:off x="1056139" y="337429"/>
            <a:ext cx="4893141" cy="1282243"/>
            <a:chOff x="1056139" y="195830"/>
            <a:chExt cx="4893141" cy="1282243"/>
          </a:xfrm>
        </p:grpSpPr>
        <p:sp>
          <p:nvSpPr>
            <p:cNvPr id="20" name="矩形 19"/>
            <p:cNvSpPr/>
            <p:nvPr/>
          </p:nvSpPr>
          <p:spPr>
            <a:xfrm>
              <a:off x="3933056" y="1201074"/>
              <a:ext cx="2016224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zh-TW" altLang="en-US" sz="1200" b="1" dirty="0" smtClean="0">
                  <a:solidFill>
                    <a:srgbClr val="FF0000"/>
                  </a:solidFill>
                  <a:ea typeface="CHei3HK-Bold"/>
                  <a:cs typeface="CHei3HK-Bold"/>
                </a:rPr>
                <a:t>雙月刊 </a:t>
              </a:r>
              <a:r>
                <a:rPr lang="en-US" altLang="zh-TW" sz="1200" b="1" dirty="0" smtClean="0">
                  <a:solidFill>
                    <a:srgbClr val="FF0000"/>
                  </a:solidFill>
                  <a:ea typeface="CHei3HK-Bold"/>
                  <a:cs typeface="CHei3HK-Bold"/>
                </a:rPr>
                <a:t>2017 /11</a:t>
              </a:r>
              <a:endParaRPr lang="en-US" sz="1200" b="1" dirty="0">
                <a:solidFill>
                  <a:srgbClr val="FF0000"/>
                </a:solidFill>
              </a:endParaRPr>
            </a:p>
          </p:txBody>
        </p:sp>
        <p:pic>
          <p:nvPicPr>
            <p:cNvPr id="21" name="Picture 5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6139" y="195830"/>
              <a:ext cx="4814236" cy="967296"/>
            </a:xfrm>
            <a:prstGeom prst="rect">
              <a:avLst/>
            </a:prstGeom>
            <a:ln w="9525">
              <a:solidFill>
                <a:srgbClr val="C00000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</p:grpSp>
      <p:sp>
        <p:nvSpPr>
          <p:cNvPr id="10" name="矩形 9"/>
          <p:cNvSpPr/>
          <p:nvPr/>
        </p:nvSpPr>
        <p:spPr>
          <a:xfrm>
            <a:off x="1063036" y="1775882"/>
            <a:ext cx="4814236" cy="70788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effectLst/>
        </p:spPr>
        <p:txBody>
          <a:bodyPr wrap="square">
            <a:spAutoFit/>
          </a:bodyPr>
          <a:lstStyle/>
          <a:p>
            <a:pPr marL="0" lvl="1" algn="ctr"/>
            <a:r>
              <a:rPr lang="zh-TW" altLang="en-US" sz="2000" b="1" spc="600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建造業</a:t>
            </a:r>
            <a:r>
              <a:rPr lang="zh-TW" altLang="en-US" sz="2000" b="1" spc="6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安全週嘉</a:t>
            </a:r>
            <a:r>
              <a:rPr lang="zh-TW" altLang="en-US" sz="2000" b="1" spc="600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年華</a:t>
            </a:r>
            <a:r>
              <a:rPr lang="en-US" altLang="zh-TW" sz="2000" b="1" spc="600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2017</a:t>
            </a:r>
            <a:br>
              <a:rPr lang="en-US" altLang="zh-TW" sz="2000" b="1" spc="600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</a:br>
            <a:r>
              <a:rPr lang="zh-HK" altLang="en-US" sz="2000" b="1" spc="3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競技比賽</a:t>
            </a:r>
            <a:r>
              <a:rPr lang="zh-TW" altLang="en-US" sz="2000" b="1" spc="600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花絮</a:t>
            </a:r>
            <a:endParaRPr lang="en-US" altLang="zh-TW" sz="2000" b="1" spc="600" dirty="0" smtClean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ea"/>
              <a:ea typeface="+mj-ea"/>
            </a:endParaRPr>
          </a:p>
        </p:txBody>
      </p:sp>
      <p:sp>
        <p:nvSpPr>
          <p:cNvPr id="13" name="頁尾版面配置區 1"/>
          <p:cNvSpPr txBox="1">
            <a:spLocks/>
          </p:cNvSpPr>
          <p:nvPr/>
        </p:nvSpPr>
        <p:spPr>
          <a:xfrm>
            <a:off x="4686300" y="8820472"/>
            <a:ext cx="2171700" cy="323528"/>
          </a:xfrm>
          <a:prstGeom prst="rect">
            <a:avLst/>
          </a:prstGeom>
        </p:spPr>
        <p:txBody>
          <a:bodyPr vert="horz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1500" dirty="0">
                <a:solidFill>
                  <a:srgbClr val="FF0000"/>
                </a:solidFill>
              </a:rPr>
              <a:t>6</a:t>
            </a:r>
            <a:endParaRPr kumimoji="0" lang="en-US" altLang="zh-HK" sz="1500" b="0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1285860" y="7429520"/>
            <a:ext cx="48577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 smtClean="0">
                <a:solidFill>
                  <a:schemeClr val="accent2">
                    <a:lumMod val="75000"/>
                  </a:schemeClr>
                </a:solidFill>
                <a:latin typeface="+mj-ea"/>
                <a:cs typeface="Times New Roman" panose="02020603050405020304" pitchFamily="18" charset="0"/>
              </a:rPr>
              <a:t>多位同事參與競技比賽</a:t>
            </a:r>
          </a:p>
        </p:txBody>
      </p:sp>
      <p:pic>
        <p:nvPicPr>
          <p:cNvPr id="11" name="圖片 10" descr="thumbnail (12.jpg"/>
          <p:cNvPicPr>
            <a:picLocks noChangeAspect="1"/>
          </p:cNvPicPr>
          <p:nvPr/>
        </p:nvPicPr>
        <p:blipFill>
          <a:blip r:embed="rId4"/>
          <a:srcRect l="1197" r="6649"/>
          <a:stretch>
            <a:fillRect/>
          </a:stretch>
        </p:blipFill>
        <p:spPr>
          <a:xfrm>
            <a:off x="692696" y="3059832"/>
            <a:ext cx="5500726" cy="3357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611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群組 18"/>
          <p:cNvGrpSpPr/>
          <p:nvPr/>
        </p:nvGrpSpPr>
        <p:grpSpPr>
          <a:xfrm>
            <a:off x="1056139" y="337429"/>
            <a:ext cx="4893141" cy="1282243"/>
            <a:chOff x="1056139" y="195830"/>
            <a:chExt cx="4893141" cy="1282243"/>
          </a:xfrm>
        </p:grpSpPr>
        <p:sp>
          <p:nvSpPr>
            <p:cNvPr id="20" name="矩形 19"/>
            <p:cNvSpPr/>
            <p:nvPr/>
          </p:nvSpPr>
          <p:spPr>
            <a:xfrm>
              <a:off x="3933056" y="1201074"/>
              <a:ext cx="2016224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zh-TW" altLang="en-US" sz="1200" b="1" dirty="0" smtClean="0">
                  <a:solidFill>
                    <a:srgbClr val="FF0000"/>
                  </a:solidFill>
                  <a:ea typeface="CHei3HK-Bold"/>
                  <a:cs typeface="CHei3HK-Bold"/>
                </a:rPr>
                <a:t>雙月刊 </a:t>
              </a:r>
              <a:r>
                <a:rPr lang="en-US" altLang="zh-TW" sz="1200" b="1" dirty="0" smtClean="0">
                  <a:solidFill>
                    <a:srgbClr val="FF0000"/>
                  </a:solidFill>
                  <a:ea typeface="CHei3HK-Bold"/>
                  <a:cs typeface="CHei3HK-Bold"/>
                </a:rPr>
                <a:t>2017 /11</a:t>
              </a:r>
              <a:endParaRPr lang="en-US" sz="1200" b="1" dirty="0">
                <a:solidFill>
                  <a:srgbClr val="FF0000"/>
                </a:solidFill>
              </a:endParaRPr>
            </a:p>
          </p:txBody>
        </p:sp>
        <p:pic>
          <p:nvPicPr>
            <p:cNvPr id="21" name="Picture 5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6139" y="195830"/>
              <a:ext cx="4814236" cy="967296"/>
            </a:xfrm>
            <a:prstGeom prst="rect">
              <a:avLst/>
            </a:prstGeom>
            <a:ln w="9525">
              <a:solidFill>
                <a:srgbClr val="C00000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</p:grpSp>
      <p:sp>
        <p:nvSpPr>
          <p:cNvPr id="10" name="矩形 9"/>
          <p:cNvSpPr/>
          <p:nvPr/>
        </p:nvSpPr>
        <p:spPr>
          <a:xfrm>
            <a:off x="1041749" y="1619672"/>
            <a:ext cx="4814236" cy="70788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effectLst/>
        </p:spPr>
        <p:txBody>
          <a:bodyPr wrap="square">
            <a:spAutoFit/>
          </a:bodyPr>
          <a:lstStyle/>
          <a:p>
            <a:pPr marL="0" lvl="1" algn="ctr"/>
            <a:r>
              <a:rPr lang="zh-TW" altLang="en-US" sz="2000" b="1" spc="600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建造業安全週 嘉年華</a:t>
            </a:r>
            <a:r>
              <a:rPr lang="en-US" altLang="zh-TW" sz="2000" b="1" spc="600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2017</a:t>
            </a:r>
            <a:br>
              <a:rPr lang="en-US" altLang="zh-TW" sz="2000" b="1" spc="600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</a:br>
            <a:r>
              <a:rPr lang="zh-HK" altLang="en-US" sz="2000" b="1" spc="3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競技比賽</a:t>
            </a:r>
            <a:r>
              <a:rPr lang="zh-TW" altLang="en-US" sz="2000" b="1" spc="600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花絮</a:t>
            </a:r>
            <a:endParaRPr lang="en-US" altLang="zh-TW" sz="2000" b="1" spc="600" dirty="0" smtClean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ea"/>
              <a:ea typeface="+mj-ea"/>
            </a:endParaRPr>
          </a:p>
        </p:txBody>
      </p:sp>
      <p:sp>
        <p:nvSpPr>
          <p:cNvPr id="13" name="頁尾版面配置區 1"/>
          <p:cNvSpPr txBox="1">
            <a:spLocks/>
          </p:cNvSpPr>
          <p:nvPr/>
        </p:nvSpPr>
        <p:spPr>
          <a:xfrm>
            <a:off x="4686300" y="8820472"/>
            <a:ext cx="2171700" cy="323528"/>
          </a:xfrm>
          <a:prstGeom prst="rect">
            <a:avLst/>
          </a:prstGeom>
        </p:spPr>
        <p:txBody>
          <a:bodyPr vert="horz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7</a:t>
            </a:r>
            <a:endParaRPr kumimoji="0" lang="en-US" altLang="zh-HK" sz="1500" b="0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928670" y="5500694"/>
            <a:ext cx="50006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 smtClean="0">
                <a:solidFill>
                  <a:schemeClr val="accent2">
                    <a:lumMod val="75000"/>
                  </a:schemeClr>
                </a:solidFill>
                <a:latin typeface="+mj-ea"/>
                <a:cs typeface="Times New Roman" panose="02020603050405020304" pitchFamily="18" charset="0"/>
              </a:rPr>
              <a:t>多位同事參與競技比賽，並派出啦啦隊吶喊助威</a:t>
            </a:r>
          </a:p>
        </p:txBody>
      </p:sp>
      <p:pic>
        <p:nvPicPr>
          <p:cNvPr id="8" name="圖片 7" descr="thumbnail (13.jpg"/>
          <p:cNvPicPr>
            <a:picLocks noChangeAspect="1"/>
          </p:cNvPicPr>
          <p:nvPr/>
        </p:nvPicPr>
        <p:blipFill>
          <a:blip r:embed="rId4"/>
          <a:srcRect t="12851"/>
          <a:stretch>
            <a:fillRect/>
          </a:stretch>
        </p:blipFill>
        <p:spPr>
          <a:xfrm>
            <a:off x="428604" y="2500298"/>
            <a:ext cx="5929330" cy="2906620"/>
          </a:xfrm>
          <a:prstGeom prst="rect">
            <a:avLst/>
          </a:prstGeom>
        </p:spPr>
      </p:pic>
      <p:pic>
        <p:nvPicPr>
          <p:cNvPr id="11" name="圖片 10" descr="thumbnail (1)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57364" y="6084566"/>
            <a:ext cx="3071810" cy="2303858"/>
          </a:xfrm>
          <a:prstGeom prst="rect">
            <a:avLst/>
          </a:prstGeom>
        </p:spPr>
      </p:pic>
      <p:sp>
        <p:nvSpPr>
          <p:cNvPr id="12" name="文字方塊 11"/>
          <p:cNvSpPr txBox="1"/>
          <p:nvPr/>
        </p:nvSpPr>
        <p:spPr>
          <a:xfrm>
            <a:off x="1700808" y="8451140"/>
            <a:ext cx="37862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 smtClean="0">
                <a:solidFill>
                  <a:schemeClr val="accent2">
                    <a:lumMod val="75000"/>
                  </a:schemeClr>
                </a:solidFill>
                <a:latin typeface="+mj-ea"/>
                <a:cs typeface="Times New Roman" panose="02020603050405020304" pitchFamily="18" charset="0"/>
              </a:rPr>
              <a:t>啦啦隊表現出色，獲全場冠軍獎</a:t>
            </a:r>
          </a:p>
        </p:txBody>
      </p:sp>
    </p:spTree>
    <p:extLst>
      <p:ext uri="{BB962C8B-B14F-4D97-AF65-F5344CB8AC3E}">
        <p14:creationId xmlns:p14="http://schemas.microsoft.com/office/powerpoint/2010/main" val="1082611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群組 18"/>
          <p:cNvGrpSpPr/>
          <p:nvPr/>
        </p:nvGrpSpPr>
        <p:grpSpPr>
          <a:xfrm>
            <a:off x="1056139" y="337429"/>
            <a:ext cx="4893141" cy="1282243"/>
            <a:chOff x="1056139" y="195830"/>
            <a:chExt cx="4893141" cy="1282243"/>
          </a:xfrm>
        </p:grpSpPr>
        <p:sp>
          <p:nvSpPr>
            <p:cNvPr id="20" name="矩形 19"/>
            <p:cNvSpPr/>
            <p:nvPr/>
          </p:nvSpPr>
          <p:spPr>
            <a:xfrm>
              <a:off x="3933056" y="1201074"/>
              <a:ext cx="2016224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zh-TW" altLang="en-US" sz="1200" b="1" dirty="0" smtClean="0">
                  <a:solidFill>
                    <a:srgbClr val="FF0000"/>
                  </a:solidFill>
                  <a:ea typeface="CHei3HK-Bold"/>
                  <a:cs typeface="CHei3HK-Bold"/>
                </a:rPr>
                <a:t>雙月刊 </a:t>
              </a:r>
              <a:r>
                <a:rPr lang="en-US" altLang="zh-TW" sz="1200" b="1" dirty="0" smtClean="0">
                  <a:solidFill>
                    <a:srgbClr val="FF0000"/>
                  </a:solidFill>
                  <a:ea typeface="CHei3HK-Bold"/>
                  <a:cs typeface="CHei3HK-Bold"/>
                </a:rPr>
                <a:t>2017 /11</a:t>
              </a:r>
              <a:endParaRPr lang="en-US" sz="1200" b="1" dirty="0">
                <a:solidFill>
                  <a:srgbClr val="FF0000"/>
                </a:solidFill>
              </a:endParaRPr>
            </a:p>
          </p:txBody>
        </p:sp>
        <p:pic>
          <p:nvPicPr>
            <p:cNvPr id="21" name="Picture 5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6139" y="195830"/>
              <a:ext cx="4814236" cy="967296"/>
            </a:xfrm>
            <a:prstGeom prst="rect">
              <a:avLst/>
            </a:prstGeom>
            <a:ln w="9525">
              <a:solidFill>
                <a:srgbClr val="C00000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</p:grpSp>
      <p:sp>
        <p:nvSpPr>
          <p:cNvPr id="10" name="矩形 9"/>
          <p:cNvSpPr/>
          <p:nvPr/>
        </p:nvSpPr>
        <p:spPr>
          <a:xfrm>
            <a:off x="1041749" y="1619672"/>
            <a:ext cx="4814236" cy="70788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effectLst/>
        </p:spPr>
        <p:txBody>
          <a:bodyPr wrap="square">
            <a:spAutoFit/>
          </a:bodyPr>
          <a:lstStyle/>
          <a:p>
            <a:pPr marL="0" lvl="1" algn="ctr"/>
            <a:r>
              <a:rPr lang="zh-TW" altLang="en-US" sz="2000" b="1" spc="600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建造業安全週 嘉年華</a:t>
            </a:r>
            <a:r>
              <a:rPr lang="en-US" altLang="zh-TW" sz="2000" b="1" spc="600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2017</a:t>
            </a:r>
            <a:br>
              <a:rPr lang="en-US" altLang="zh-TW" sz="2000" b="1" spc="600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</a:br>
            <a:r>
              <a:rPr lang="en-US" altLang="zh-TW" sz="2000" b="1" spc="300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  </a:t>
            </a:r>
            <a:r>
              <a:rPr lang="zh-TW" altLang="en-US" sz="2000" b="1" spc="600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攤位遊戲花絮</a:t>
            </a:r>
            <a:endParaRPr lang="en-US" altLang="zh-TW" sz="2000" b="1" spc="600" dirty="0" smtClean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ea"/>
              <a:ea typeface="+mj-ea"/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948620" y="8316416"/>
            <a:ext cx="50006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 smtClean="0">
                <a:solidFill>
                  <a:schemeClr val="accent2">
                    <a:lumMod val="75000"/>
                  </a:schemeClr>
                </a:solidFill>
                <a:latin typeface="+mj-ea"/>
                <a:cs typeface="Times New Roman" panose="02020603050405020304" pitchFamily="18" charset="0"/>
              </a:rPr>
              <a:t>公司承辦其中一個攤位遊戲，吸引大批市民參與</a:t>
            </a:r>
          </a:p>
        </p:txBody>
      </p:sp>
      <p:pic>
        <p:nvPicPr>
          <p:cNvPr id="12" name="圖片 11" descr="thumbnail (11.jpg"/>
          <p:cNvPicPr>
            <a:picLocks noChangeAspect="1"/>
          </p:cNvPicPr>
          <p:nvPr/>
        </p:nvPicPr>
        <p:blipFill>
          <a:blip r:embed="rId4"/>
          <a:srcRect l="9375" t="25926" r="21875"/>
          <a:stretch>
            <a:fillRect/>
          </a:stretch>
        </p:blipFill>
        <p:spPr>
          <a:xfrm>
            <a:off x="1090356" y="2571736"/>
            <a:ext cx="4714908" cy="2857506"/>
          </a:xfrm>
          <a:prstGeom prst="rect">
            <a:avLst/>
          </a:prstGeom>
        </p:spPr>
      </p:pic>
      <p:pic>
        <p:nvPicPr>
          <p:cNvPr id="14" name="圖片 13" descr="thumbnail (2)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142984" y="5665909"/>
            <a:ext cx="4590272" cy="2582028"/>
          </a:xfrm>
          <a:prstGeom prst="rect">
            <a:avLst/>
          </a:prstGeom>
        </p:spPr>
      </p:pic>
      <p:sp>
        <p:nvSpPr>
          <p:cNvPr id="11" name="頁尾版面配置區 1"/>
          <p:cNvSpPr txBox="1">
            <a:spLocks/>
          </p:cNvSpPr>
          <p:nvPr/>
        </p:nvSpPr>
        <p:spPr>
          <a:xfrm>
            <a:off x="4686300" y="8820472"/>
            <a:ext cx="2171700" cy="323528"/>
          </a:xfrm>
          <a:prstGeom prst="rect">
            <a:avLst/>
          </a:prstGeom>
        </p:spPr>
        <p:txBody>
          <a:bodyPr vert="horz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1500" dirty="0">
                <a:solidFill>
                  <a:srgbClr val="FF0000"/>
                </a:solidFill>
              </a:rPr>
              <a:t>8</a:t>
            </a:r>
            <a:endParaRPr kumimoji="0" lang="en-US" altLang="zh-HK" sz="1500" b="0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2611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佈景主題">
  <a:themeElements>
    <a:clrScheme name="華麗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行雲流水">
  <a:themeElements>
    <a:clrScheme name="行雲流水">
      <a:dk1>
        <a:sysClr val="windowText" lastClr="000000"/>
      </a:dk1>
      <a:lt1>
        <a:sysClr val="window" lastClr="FFFFFF"/>
      </a:lt1>
      <a:dk2>
        <a:srgbClr val="411401"/>
      </a:dk2>
      <a:lt2>
        <a:srgbClr val="FFE6E6"/>
      </a:lt2>
      <a:accent1>
        <a:srgbClr val="A24A48"/>
      </a:accent1>
      <a:accent2>
        <a:srgbClr val="B2935C"/>
      </a:accent2>
      <a:accent3>
        <a:srgbClr val="6A9A9A"/>
      </a:accent3>
      <a:accent4>
        <a:srgbClr val="B2B787"/>
      </a:accent4>
      <a:accent5>
        <a:srgbClr val="91644B"/>
      </a:accent5>
      <a:accent6>
        <a:srgbClr val="654A76"/>
      </a:accent6>
      <a:hlink>
        <a:srgbClr val="00A800"/>
      </a:hlink>
      <a:folHlink>
        <a:srgbClr val="FF00FF"/>
      </a:folHlink>
    </a:clrScheme>
    <a:fontScheme name="行雲流水">
      <a:majorFont>
        <a:latin typeface="Cambria"/>
        <a:ea typeface=""/>
        <a:cs typeface=""/>
        <a:font script="Jpan" typeface="ＭＳ Ｐゴシック"/>
        <a:font script="Hang" typeface="맑은 고딕"/>
        <a:font script="Hans" typeface="华文行楷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alibri"/>
        <a:ea typeface=""/>
        <a:cs typeface=""/>
        <a:font script="Jpan" typeface="ＭＳ Ｐ明朝"/>
        <a:font script="Hang" typeface="HY견명조"/>
        <a:font script="Hans" typeface="华文行楷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行雲流水">
      <a:fillStyleLst>
        <a:solidFill>
          <a:schemeClr val="phClr"/>
        </a:solidFill>
        <a:gradFill rotWithShape="1">
          <a:gsLst>
            <a:gs pos="0">
              <a:schemeClr val="phClr">
                <a:tint val="90000"/>
                <a:satMod val="130000"/>
              </a:schemeClr>
            </a:gs>
            <a:gs pos="50000">
              <a:schemeClr val="phClr">
                <a:tint val="45000"/>
                <a:satMod val="220000"/>
              </a:schemeClr>
            </a:gs>
            <a:gs pos="100000">
              <a:schemeClr val="phClr">
                <a:tint val="90000"/>
                <a:satMod val="13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100000"/>
                <a:shade val="90000"/>
                <a:hueMod val="100000"/>
                <a:satMod val="200000"/>
              </a:schemeClr>
            </a:gs>
            <a:gs pos="50000">
              <a:schemeClr val="phClr">
                <a:tint val="100000"/>
                <a:shade val="60000"/>
                <a:hueMod val="100000"/>
                <a:satMod val="180000"/>
              </a:schemeClr>
            </a:gs>
            <a:gs pos="100000">
              <a:schemeClr val="phClr">
                <a:tint val="100000"/>
                <a:shade val="90000"/>
                <a:hueMod val="100000"/>
                <a:satMod val="200000"/>
              </a:schemeClr>
            </a:gs>
          </a:gsLst>
          <a:lin ang="5400000" scaled="1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glow rad="50600">
              <a:schemeClr val="phClr">
                <a:alpha val="40000"/>
              </a:schemeClr>
            </a:glow>
          </a:effectLst>
        </a:effectStyle>
        <a:effectStyle>
          <a:effectLst>
            <a:glow rad="101600">
              <a:schemeClr val="phClr">
                <a:alpha val="60000"/>
              </a:schemeClr>
            </a:glow>
          </a:effectLst>
          <a:scene3d>
            <a:camera prst="isometricLeftDown" fov="0">
              <a:rot lat="0" lon="0" rev="0"/>
            </a:camera>
            <a:lightRig rig="harsh" dir="tl">
              <a:rot lat="0" lon="0" rev="14280000"/>
            </a:lightRig>
          </a:scene3d>
          <a:sp3d prstMaterial="flat">
            <a:bevelT w="38100" h="50800" prst="softRound"/>
          </a:sp3d>
        </a:effectStyle>
        <a:effectStyle>
          <a:effectLst>
            <a:glow>
              <a:schemeClr val="phClr"/>
            </a:glow>
          </a:effectLst>
          <a:scene3d>
            <a:camera prst="isometricLeftDown">
              <a:rot lat="0" lon="0" rev="0"/>
            </a:camera>
            <a:lightRig rig="harsh" dir="tl">
              <a:rot lat="0" lon="0" rev="14280000"/>
            </a:lightRig>
          </a:scene3d>
          <a:sp3d extrusionH="63500" contourW="38100" prstMaterial="flat">
            <a:bevelT w="50800" h="63500" prst="softRound"/>
            <a:contourClr>
              <a:schemeClr val="phClr">
                <a:tint val="5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80000"/>
                <a:hueMod val="100000"/>
                <a:satMod val="300000"/>
              </a:schemeClr>
            </a:gs>
            <a:gs pos="72000">
              <a:schemeClr val="phClr">
                <a:tint val="100000"/>
                <a:shade val="100000"/>
                <a:hueMod val="100000"/>
                <a:satMod val="100000"/>
              </a:schemeClr>
            </a:gs>
            <a:gs pos="81000">
              <a:schemeClr val="phClr">
                <a:tint val="98000"/>
                <a:shade val="100000"/>
                <a:hueMod val="100000"/>
                <a:satMod val="150000"/>
              </a:schemeClr>
            </a:gs>
            <a:gs pos="100000">
              <a:schemeClr val="phClr">
                <a:tint val="100000"/>
                <a:shade val="100000"/>
                <a:hueMod val="100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100000"/>
                <a:shade val="39000"/>
                <a:hueMod val="100000"/>
                <a:satMod val="150000"/>
              </a:schemeClr>
              <a:schemeClr val="phClr">
                <a:tint val="90000"/>
                <a:shade val="100000"/>
                <a:hueMod val="100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Dragon</Template>
  <TotalTime>6456</TotalTime>
  <Words>1346</Words>
  <Application>Microsoft Office PowerPoint</Application>
  <PresentationFormat>如螢幕大小 (4:3)</PresentationFormat>
  <Paragraphs>201</Paragraphs>
  <Slides>25</Slides>
  <Notes>21</Notes>
  <HiddenSlides>0</HiddenSlides>
  <MMClips>0</MMClips>
  <ScaleCrop>false</ScaleCrop>
  <HeadingPairs>
    <vt:vector size="4" baseType="variant">
      <vt:variant>
        <vt:lpstr>佈景主題</vt:lpstr>
      </vt:variant>
      <vt:variant>
        <vt:i4>2</vt:i4>
      </vt:variant>
      <vt:variant>
        <vt:lpstr>投影片標題</vt:lpstr>
      </vt:variant>
      <vt:variant>
        <vt:i4>25</vt:i4>
      </vt:variant>
    </vt:vector>
  </HeadingPairs>
  <TitlesOfParts>
    <vt:vector size="27" baseType="lpstr">
      <vt:lpstr>Office 佈景主題</vt:lpstr>
      <vt:lpstr>行雲流水</vt:lpstr>
      <vt:lpstr>PowerPoint 簡報</vt:lpstr>
      <vt:lpstr>PowerPoint 簡報</vt:lpstr>
      <vt:lpstr>      10月份有三大節日分別為10月1日的國慶節，10月4 日(農曆八月十五日)的中秋節以及28號(農曆九月初九)的重陽節，這三個都是中國人的重大節日，大家對於這些日子的認識，相信大部份人都記得這天是黃金週，猜燈謎，登高，法定假期，不用上班。   十·一國慶節相信大家都知道是中華人民共和國成立的大日子，今年是國慶六十八週年了。  按照華人的農曆，八月為秋季的第二個月，古時稱為仲秋，因此民間稱為中秋，這一天月亮滿月，象徵團圓。  重陽節﹙農曆九月初九）又名秋祭，是中國人憑弔先人、敬老尊賢的傳統節日。  中國地質一向重視安全工作和良好溝通 ，致力為中地及分判員工營造雙贏合作環境，今此籍此感謝一眾付出汗水的工友，同時亦希望各位工友努力工作同時亦把安全常常放在心上，盼能實踐每個家庭都齊齊整整，過每個節日，過好每一天。     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CGC Safety Team</dc:creator>
  <cp:lastModifiedBy>User</cp:lastModifiedBy>
  <cp:revision>619</cp:revision>
  <cp:lastPrinted>2015-06-22T00:52:30Z</cp:lastPrinted>
  <dcterms:created xsi:type="dcterms:W3CDTF">2015-04-09T03:25:00Z</dcterms:created>
  <dcterms:modified xsi:type="dcterms:W3CDTF">2017-10-25T09:19:59Z</dcterms:modified>
</cp:coreProperties>
</file>