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  <p:sldMasterId id="2147484152" r:id="rId2"/>
  </p:sldMasterIdLst>
  <p:notesMasterIdLst>
    <p:notesMasterId r:id="rId29"/>
  </p:notesMasterIdLst>
  <p:handoutMasterIdLst>
    <p:handoutMasterId r:id="rId30"/>
  </p:handoutMasterIdLst>
  <p:sldIdLst>
    <p:sldId id="304" r:id="rId3"/>
    <p:sldId id="261" r:id="rId4"/>
    <p:sldId id="265" r:id="rId5"/>
    <p:sldId id="302" r:id="rId6"/>
    <p:sldId id="332" r:id="rId7"/>
    <p:sldId id="333" r:id="rId8"/>
    <p:sldId id="335" r:id="rId9"/>
    <p:sldId id="334" r:id="rId10"/>
    <p:sldId id="322" r:id="rId11"/>
    <p:sldId id="340" r:id="rId12"/>
    <p:sldId id="290" r:id="rId13"/>
    <p:sldId id="306" r:id="rId14"/>
    <p:sldId id="336" r:id="rId15"/>
    <p:sldId id="343" r:id="rId16"/>
    <p:sldId id="337" r:id="rId17"/>
    <p:sldId id="341" r:id="rId18"/>
    <p:sldId id="338" r:id="rId19"/>
    <p:sldId id="315" r:id="rId20"/>
    <p:sldId id="328" r:id="rId21"/>
    <p:sldId id="330" r:id="rId22"/>
    <p:sldId id="318" r:id="rId23"/>
    <p:sldId id="339" r:id="rId24"/>
    <p:sldId id="319" r:id="rId25"/>
    <p:sldId id="344" r:id="rId26"/>
    <p:sldId id="342" r:id="rId27"/>
    <p:sldId id="320" r:id="rId28"/>
  </p:sldIdLst>
  <p:sldSz cx="6858000" cy="9144000" type="screen4x3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012"/>
    <a:srgbClr val="BA8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40" autoAdjust="0"/>
    <p:restoredTop sz="94876" autoAdjust="0"/>
  </p:normalViewPr>
  <p:slideViewPr>
    <p:cSldViewPr>
      <p:cViewPr>
        <p:scale>
          <a:sx n="70" d="100"/>
          <a:sy n="70" d="100"/>
        </p:scale>
        <p:origin x="-1578" y="-28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7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1698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37B321A8-C72B-42DE-8C8F-52DC1F4E3406}" type="datetimeFigureOut">
              <a:rPr lang="zh-HK" altLang="en-US" smtClean="0"/>
              <a:pPr/>
              <a:t>26/2/2018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1698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FF996FBE-9906-4AE7-BFCB-267708E9C83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68001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1698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CF792D54-95F2-4899-B102-53AA99C94900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006850" y="509588"/>
            <a:ext cx="19129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201" y="3228705"/>
            <a:ext cx="7942239" cy="3059116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1698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DD9F81C8-5FD8-4EDD-B270-47A45A3E1B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7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6315-D192-40F3-80EA-60D96794461A}" type="slidenum">
              <a:rPr lang="zh-HK" altLang="en-US" smtClean="0">
                <a:solidFill>
                  <a:prstClr val="black"/>
                </a:solidFill>
              </a:rPr>
              <a:pPr/>
              <a:t>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4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8C8-4D28-4182-99DB-110D98590E15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14F2-B6AE-4362-AFA4-CE0444C830F5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E867-68BA-4119-8AEC-1F05B6EB91A9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641600"/>
            <a:ext cx="5829300" cy="2501904"/>
          </a:xfrm>
        </p:spPr>
        <p:txBody>
          <a:bodyPr anchor="b"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43504"/>
            <a:ext cx="4800600" cy="2337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4ABA-A1FC-4D16-953D-DB1E5E5540E2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3BF8-7A77-4D16-A3EC-85A3EC019219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50" y="5138867"/>
            <a:ext cx="5829300" cy="2481133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4350" y="3141904"/>
            <a:ext cx="5829300" cy="20016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018F-5849-4A75-A584-495A5942A1DC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8A8D-7350-4230-9BAD-044E524DF679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B15-C0C8-4E63-84DA-A583D1AEEA71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CD2AB-D111-4FE3-816B-01DFC8EDADB1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4F6E-6F4C-4D91-B040-97759FF4B74C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4693" y="508000"/>
            <a:ext cx="2000250" cy="2444739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4600" y="507999"/>
            <a:ext cx="4057650" cy="76602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44693" y="2952739"/>
            <a:ext cx="2000250" cy="521624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C0D1-5CD3-4B4C-9D76-CBE146E41521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2C653-EC3D-4451-BAFA-007759C19CCC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85355" y="738313"/>
            <a:ext cx="5511933" cy="6322041"/>
            <a:chOff x="428596" y="553734"/>
            <a:chExt cx="7349244" cy="4741531"/>
          </a:xfrm>
        </p:grpSpPr>
        <p:sp>
          <p:nvSpPr>
            <p:cNvPr id="16" name="矩形 15"/>
            <p:cNvSpPr/>
            <p:nvPr userDrawn="1"/>
          </p:nvSpPr>
          <p:spPr>
            <a:xfrm rot="21480000">
              <a:off x="428596" y="580356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7" name="矩形 16"/>
            <p:cNvSpPr/>
            <p:nvPr userDrawn="1"/>
          </p:nvSpPr>
          <p:spPr>
            <a:xfrm rot="21540000">
              <a:off x="437473" y="571479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437481" y="553734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238934" y="817035"/>
            <a:ext cx="5411429" cy="6136233"/>
          </a:xfrm>
          <a:solidFill>
            <a:schemeClr val="bg2">
              <a:tint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 useBgFill="1"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93727"/>
            <a:ext cx="1017968" cy="7588303"/>
          </a:xfrm>
          <a:noFill/>
        </p:spPr>
        <p:txBody>
          <a:bodyPr vert="eaVert" anchor="ctr">
            <a:noAutofit/>
          </a:bodyPr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85860" y="7308878"/>
            <a:ext cx="5411429" cy="1073149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4D89-BE07-4BE9-AB39-6B223137DA22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A9F0-097C-47E3-8732-9E1DC062139F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464983" y="366187"/>
            <a:ext cx="1050117" cy="7802033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187"/>
            <a:ext cx="5122083" cy="780203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8C45-059E-4A08-B298-AE20F3E35769}" type="datetime1">
              <a:rPr lang="zh-HK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26/2/2018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79D4-60B1-45B5-A6BF-86F65B9657A3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273DF-409D-4E00-A27E-C9DF9CA498AC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5C49-37DE-4701-BECD-84D71E00CE5E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549A-E1FC-4024-A766-73BB3F3253D8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2F6-5F46-4110-B6A9-DE936696E7B7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2792B-D656-41AD-A026-2C4B7EEA0F8B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4A14-2ED1-458A-B734-0A6482746EEE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8AC99-0258-49DA-A35B-95C76E4343B1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992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659" y="8645330"/>
            <a:ext cx="1600200" cy="486833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6702F-D3AF-4248-81E3-FF68F95E287B}" type="datetime1">
              <a:rPr lang="zh-HK" altLang="en-US" smtClean="0"/>
              <a:t>26/2/2018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8645330"/>
            <a:ext cx="2171700" cy="486833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244483" y="8645330"/>
            <a:ext cx="1600200" cy="486833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90000"/>
        <a:buFont typeface="Cambria"/>
        <a:buChar char="+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Ï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90000"/>
        <a:buFont typeface="Calibri"/>
        <a:buChar char="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=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7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image" Target="../media/image40.gif"/><Relationship Id="rId9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85794" y="6500826"/>
            <a:ext cx="52822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TW" altLang="en-US" sz="6600" b="1" dirty="0" smtClean="0">
                <a:ln w="635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pitchFamily="49" charset="-122"/>
                <a:ea typeface="SimHei" pitchFamily="49" charset="-122"/>
              </a:rPr>
              <a:t>職安健雙月刊</a:t>
            </a:r>
            <a:endParaRPr lang="zh-HK" altLang="en-US" sz="6600" b="1" dirty="0">
              <a:ln w="6350" cmpd="sng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733256" y="8466311"/>
            <a:ext cx="130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  <a:t>雙月刊 </a:t>
            </a:r>
            <a:r>
              <a:rPr lang="en-US" altLang="zh-TW" b="1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  <a:t/>
            </a:r>
            <a:br>
              <a:rPr lang="en-US" altLang="zh-TW" b="1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</a:br>
            <a:r>
              <a:rPr lang="en-US" altLang="zh-TW" b="1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  <a:t>2018/03</a:t>
            </a:r>
            <a:endParaRPr lang="zh-HK" altLang="en-US" b="1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endParaRPr lang="zh-HK" altLang="en-US" dirty="0">
              <a:solidFill>
                <a:prstClr val="black"/>
              </a:solidFill>
            </a:endParaRPr>
          </a:p>
        </p:txBody>
      </p:sp>
      <p:pic>
        <p:nvPicPr>
          <p:cNvPr id="8" name="圖片 7" descr="Logo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"/>
            <a:ext cx="6858000" cy="1401536"/>
          </a:xfrm>
          <a:prstGeom prst="rect">
            <a:avLst/>
          </a:prstGeom>
        </p:spPr>
      </p:pic>
      <p:pic>
        <p:nvPicPr>
          <p:cNvPr id="12" name="圖片 11" descr="Chinese-new-year-free-clip-art-danasojci-top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904" y="3962299"/>
            <a:ext cx="3911059" cy="2318372"/>
          </a:xfrm>
          <a:prstGeom prst="rect">
            <a:avLst/>
          </a:prstGeom>
        </p:spPr>
      </p:pic>
      <p:pic>
        <p:nvPicPr>
          <p:cNvPr id="46084" name="Picture 4" descr="http://h.hiphotos.baidu.com/baike/c0=baike150,5,5,150,50/sign=593a4c4d90529822113e3191b6a310ae/11385343fbf2b2118c0af5c4ca8065380cd78e1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86" r="32786"/>
          <a:stretch>
            <a:fillRect/>
          </a:stretch>
        </p:blipFill>
        <p:spPr bwMode="auto">
          <a:xfrm>
            <a:off x="5341662" y="1285852"/>
            <a:ext cx="1479490" cy="3668600"/>
          </a:xfrm>
          <a:prstGeom prst="rect">
            <a:avLst/>
          </a:prstGeom>
          <a:noFill/>
        </p:spPr>
      </p:pic>
      <p:pic>
        <p:nvPicPr>
          <p:cNvPr id="17" name="Picture 4" descr="http://h.hiphotos.baidu.com/baike/c0=baike150,5,5,150,50/sign=593a4c4d90529822113e3191b6a310ae/11385343fbf2b2118c0af5c4ca8065380cd78e1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86" r="32786"/>
          <a:stretch>
            <a:fillRect/>
          </a:stretch>
        </p:blipFill>
        <p:spPr bwMode="auto">
          <a:xfrm>
            <a:off x="0" y="1214414"/>
            <a:ext cx="1500174" cy="3719890"/>
          </a:xfrm>
          <a:prstGeom prst="rect">
            <a:avLst/>
          </a:prstGeom>
          <a:noFill/>
        </p:spPr>
      </p:pic>
      <p:pic>
        <p:nvPicPr>
          <p:cNvPr id="46086" name="Picture 6" descr="https://tse1.mm.bing.net/th?id=OIP.o8nqTnxt98kNMUG2giic6QHaD-&amp;pid=15.1&amp;P=0&amp;w=335&amp;h=18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12" y="1643042"/>
            <a:ext cx="3855645" cy="2071690"/>
          </a:xfrm>
          <a:prstGeom prst="rect">
            <a:avLst/>
          </a:prstGeom>
          <a:noFill/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4434" y="7829592"/>
            <a:ext cx="510493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3500" b="1" cap="none" spc="0" dirty="0" smtClean="0">
                <a:ln/>
                <a:solidFill>
                  <a:schemeClr val="accent3"/>
                </a:solidFill>
                <a:effectLst/>
                <a:latin typeface="LG Display-Regular" pitchFamily="34" charset="-127"/>
                <a:ea typeface="LG Display-Regular" pitchFamily="34" charset="-127"/>
                <a:cs typeface="LG Display-Regular" pitchFamily="34" charset="-127"/>
              </a:rPr>
              <a:t>以心圍安全 中地做得到</a:t>
            </a:r>
            <a:endParaRPr lang="zh-HK" altLang="en-US" sz="35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09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41749" y="1619673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建造業安全週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0" lvl="1" algn="ctr"/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2018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創意工程安全獎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60" y="2428860"/>
            <a:ext cx="4333886" cy="644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56139" y="2595841"/>
            <a:ext cx="4814237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endParaRPr lang="en-US" altLang="zh-TW" sz="1600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+mn-ea"/>
              </a:rPr>
              <a:t/>
            </a:r>
            <a:br>
              <a:rPr lang="en-US" altLang="zh-TW" dirty="0">
                <a:latin typeface="+mn-ea"/>
              </a:rPr>
            </a:br>
            <a:endParaRPr lang="zh-HK" altLang="en-US" dirty="0"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4664" y="1816211"/>
            <a:ext cx="6120680" cy="4770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5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中地工程項目參與職</a:t>
            </a:r>
            <a:r>
              <a:rPr lang="zh-TW" altLang="en-US" sz="2500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安健活動</a:t>
            </a:r>
            <a:r>
              <a:rPr lang="zh-TW" altLang="en-US" sz="25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所獲取獎項</a:t>
            </a:r>
            <a:endParaRPr lang="en-US" altLang="zh-TW" sz="25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11</a:t>
            </a:fld>
            <a:endParaRPr lang="zh-HK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952967"/>
              </p:ext>
            </p:extLst>
          </p:nvPr>
        </p:nvGraphicFramePr>
        <p:xfrm>
          <a:off x="302540" y="2489804"/>
          <a:ext cx="6314628" cy="5898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608"/>
                <a:gridCol w="5620020"/>
              </a:tblGrid>
              <a:tr h="191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Date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Achievement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/>
                </a:tc>
              </a:tr>
              <a:tr h="377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12/2016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Bronze Prize</a:t>
                      </a:r>
                      <a:r>
                        <a:rPr lang="en-US" sz="1200" kern="100" dirty="0">
                          <a:effectLst/>
                        </a:rPr>
                        <a:t> of Good Housekeeping Award </a:t>
                      </a:r>
                      <a:r>
                        <a:rPr lang="en-US" sz="1200" kern="100" dirty="0" smtClean="0">
                          <a:effectLst/>
                        </a:rPr>
                        <a:t>2016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 smtClean="0">
                          <a:effectLst/>
                        </a:rPr>
                        <a:t>良好</a:t>
                      </a:r>
                      <a:r>
                        <a:rPr lang="zh-TW" sz="1200" kern="100" dirty="0">
                          <a:effectLst/>
                        </a:rPr>
                        <a:t>工作場所整理</a:t>
                      </a:r>
                      <a:r>
                        <a:rPr lang="zh-TW" sz="1200" kern="100" dirty="0" smtClean="0">
                          <a:effectLst/>
                        </a:rPr>
                        <a:t>比賽</a:t>
                      </a:r>
                      <a:r>
                        <a:rPr lang="en-US" altLang="zh-TW" sz="1200" kern="100" dirty="0" smtClean="0">
                          <a:effectLst/>
                        </a:rPr>
                        <a:t>2016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銅獎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DB69"/>
                    </a:solidFill>
                  </a:tcPr>
                </a:tc>
              </a:tr>
              <a:tr h="376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Joyful @ Healthy Workplace Award 2016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好心情</a:t>
                      </a:r>
                      <a:r>
                        <a:rPr lang="en-US" sz="1200" kern="100" dirty="0">
                          <a:effectLst/>
                        </a:rPr>
                        <a:t>@</a:t>
                      </a:r>
                      <a:r>
                        <a:rPr lang="zh-TW" sz="1200" kern="100" dirty="0">
                          <a:effectLst/>
                        </a:rPr>
                        <a:t>健康工作</a:t>
                      </a:r>
                      <a:r>
                        <a:rPr lang="zh-TW" sz="1200" kern="100" dirty="0" smtClean="0">
                          <a:effectLst/>
                        </a:rPr>
                        <a:t>間</a:t>
                      </a:r>
                      <a:r>
                        <a:rPr lang="en-US" altLang="zh-TW" sz="1200" kern="100" dirty="0" smtClean="0">
                          <a:effectLst/>
                        </a:rPr>
                        <a:t>2016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6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Gold Prize</a:t>
                      </a:r>
                      <a:r>
                        <a:rPr lang="en-US" sz="1200" kern="100" dirty="0">
                          <a:effectLst/>
                        </a:rPr>
                        <a:t> in Renovation and Maintenance Works Category of Construction Industry Safety Award Scheme 2016/ 2017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建造業安全獎勵計畫</a:t>
                      </a:r>
                      <a:r>
                        <a:rPr lang="en-US" sz="1200" kern="100" dirty="0" smtClean="0">
                          <a:effectLst/>
                        </a:rPr>
                        <a:t>2016/2017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裝修及維修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金獎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DB69"/>
                    </a:solidFill>
                  </a:tcPr>
                </a:tc>
              </a:tr>
              <a:tr h="573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Merit Prize</a:t>
                      </a:r>
                      <a:r>
                        <a:rPr lang="en-US" sz="1200" kern="100" dirty="0">
                          <a:effectLst/>
                        </a:rPr>
                        <a:t> in Renovation and Maintenance Works (Subcontractor Category) of Construction Industry Safety Award Scheme 2016/ 2017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200" kern="100" dirty="0">
                          <a:effectLst/>
                        </a:rPr>
                        <a:t>建造業安全獎勵計畫</a:t>
                      </a:r>
                      <a:r>
                        <a:rPr lang="en-US" sz="1200" kern="100" dirty="0" smtClean="0">
                          <a:effectLst/>
                        </a:rPr>
                        <a:t>2016/2017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優異獎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7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Safe Workers Awards</a:t>
                      </a:r>
                      <a:r>
                        <a:rPr lang="en-US" sz="1200" kern="100" dirty="0">
                          <a:effectLst/>
                        </a:rPr>
                        <a:t> of Construction Industry Safety Award Scheme 2016/ 2017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建造業安全獎勵</a:t>
                      </a:r>
                      <a:r>
                        <a:rPr lang="zh-TW" sz="1200" kern="100" dirty="0" smtClean="0">
                          <a:effectLst/>
                        </a:rPr>
                        <a:t>計劃</a:t>
                      </a:r>
                      <a:r>
                        <a:rPr lang="en-US" altLang="zh-TW" sz="1200" kern="100" dirty="0" smtClean="0">
                          <a:effectLst/>
                        </a:rPr>
                        <a:t>2016/2017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安全工友獎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DB69"/>
                    </a:solidFill>
                  </a:tcPr>
                </a:tc>
              </a:tr>
              <a:tr h="5855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Gold Prize</a:t>
                      </a:r>
                      <a:r>
                        <a:rPr lang="en-US" sz="1200" kern="100" dirty="0">
                          <a:effectLst/>
                        </a:rPr>
                        <a:t> in the Best Refurbishment and Maintenance Contractor in OSH award of the Construction Safety Promotional Campaign </a:t>
                      </a:r>
                      <a:r>
                        <a:rPr lang="en-US" sz="1200" kern="100" dirty="0" smtClean="0">
                          <a:effectLst/>
                        </a:rPr>
                        <a:t>2017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200" kern="100" dirty="0" smtClean="0">
                          <a:effectLst/>
                        </a:rPr>
                        <a:t>建造</a:t>
                      </a:r>
                      <a:r>
                        <a:rPr lang="zh-TW" sz="1200" kern="100" dirty="0">
                          <a:effectLst/>
                        </a:rPr>
                        <a:t>業安全推廣活動</a:t>
                      </a:r>
                      <a:r>
                        <a:rPr lang="en-US" sz="1200" kern="100" dirty="0">
                          <a:effectLst/>
                        </a:rPr>
                        <a:t> - 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zh-TW" sz="1200" kern="100" dirty="0" smtClean="0">
                          <a:effectLst/>
                        </a:rPr>
                        <a:t>最佳</a:t>
                      </a:r>
                      <a:r>
                        <a:rPr lang="zh-TW" sz="1200" kern="100" dirty="0">
                          <a:effectLst/>
                        </a:rPr>
                        <a:t>職安健維修及保養承</a:t>
                      </a:r>
                      <a:r>
                        <a:rPr lang="zh-TW" sz="1200" kern="100" dirty="0" smtClean="0">
                          <a:effectLst/>
                        </a:rPr>
                        <a:t>建商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2017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金獎</a:t>
                      </a:r>
                      <a:endParaRPr lang="zh-TW" altLang="zh-HK" sz="12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57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Bronze Prize in Best Presentation Award</a:t>
                      </a:r>
                      <a:r>
                        <a:rPr lang="en-US" sz="1200" kern="100" dirty="0">
                          <a:effectLst/>
                        </a:rPr>
                        <a:t> of the Construction Safety Promotional Campaign </a:t>
                      </a:r>
                      <a:r>
                        <a:rPr lang="en-US" altLang="zh-TW" sz="1200" kern="100" dirty="0" smtClean="0">
                          <a:effectLst/>
                        </a:rPr>
                        <a:t>2017</a:t>
                      </a:r>
                      <a:endParaRPr lang="en-US" sz="12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 smtClean="0">
                          <a:effectLst/>
                        </a:rPr>
                        <a:t>建造業安全推廣活動</a:t>
                      </a:r>
                      <a:r>
                        <a:rPr lang="en-US" altLang="zh-HK" sz="1200" kern="100" dirty="0" smtClean="0">
                          <a:effectLst/>
                        </a:rPr>
                        <a:t>2017</a:t>
                      </a:r>
                      <a:r>
                        <a:rPr lang="en-US" sz="1200" kern="100" dirty="0" smtClean="0">
                          <a:effectLst/>
                        </a:rPr>
                        <a:t> - </a:t>
                      </a:r>
                      <a:r>
                        <a:rPr lang="zh-TW" sz="1200" kern="100" dirty="0" smtClean="0">
                          <a:effectLst/>
                        </a:rPr>
                        <a:t>最佳</a:t>
                      </a:r>
                      <a:r>
                        <a:rPr lang="zh-TW" sz="1200" kern="100" dirty="0">
                          <a:effectLst/>
                        </a:rPr>
                        <a:t>演繹</a:t>
                      </a:r>
                      <a:r>
                        <a:rPr lang="zh-TW" sz="1200" kern="100" dirty="0" smtClean="0">
                          <a:effectLst/>
                        </a:rPr>
                        <a:t>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DB69"/>
                    </a:solidFill>
                  </a:tcPr>
                </a:tc>
              </a:tr>
              <a:tr h="3773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Merit Prize</a:t>
                      </a:r>
                      <a:r>
                        <a:rPr lang="en-US" sz="1200" kern="100" dirty="0">
                          <a:effectLst/>
                        </a:rPr>
                        <a:t> in MTR Safety Millionaire </a:t>
                      </a:r>
                      <a:endParaRPr lang="en-US" sz="1200" kern="100" dirty="0" smtClean="0"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00" dirty="0" smtClean="0">
                          <a:effectLst/>
                        </a:rPr>
                        <a:t>2017 </a:t>
                      </a:r>
                      <a:r>
                        <a:rPr lang="zh-TW" sz="1200" kern="100" dirty="0">
                          <a:effectLst/>
                        </a:rPr>
                        <a:t>安全</a:t>
                      </a:r>
                      <a:r>
                        <a:rPr lang="zh-TW" sz="1200" kern="100" dirty="0" smtClean="0">
                          <a:effectLst/>
                        </a:rPr>
                        <a:t>百萬富翁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 優異獎</a:t>
                      </a:r>
                      <a:endParaRPr lang="zh-TW" altLang="zh-HK" sz="12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3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Considerate Contractors Site Award-Gold Award</a:t>
                      </a:r>
                      <a:r>
                        <a:rPr lang="en-US" sz="1200" kern="100" dirty="0">
                          <a:effectLst/>
                        </a:rPr>
                        <a:t> in 23</a:t>
                      </a:r>
                      <a:r>
                        <a:rPr lang="en-US" sz="1200" kern="100" baseline="30000" dirty="0">
                          <a:effectLst/>
                        </a:rPr>
                        <a:t>rd</a:t>
                      </a:r>
                      <a:r>
                        <a:rPr lang="en-US" sz="1200" kern="100" dirty="0">
                          <a:effectLst/>
                        </a:rPr>
                        <a:t> Considerate Contractor Award Scheme - Non-Public Works Sites</a:t>
                      </a:r>
                      <a:endParaRPr lang="zh-TW" sz="1200" kern="100" dirty="0"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spc="300" dirty="0" smtClean="0">
                          <a:effectLst/>
                        </a:rPr>
                        <a:t>第</a:t>
                      </a:r>
                      <a:r>
                        <a:rPr lang="en-US" altLang="zh-TW" sz="1200" kern="100" dirty="0" smtClean="0">
                          <a:effectLst/>
                        </a:rPr>
                        <a:t>23</a:t>
                      </a:r>
                      <a:r>
                        <a:rPr lang="zh-TW" altLang="en-US" sz="1200" kern="100" dirty="0" smtClean="0">
                          <a:effectLst/>
                        </a:rPr>
                        <a:t> 屆 </a:t>
                      </a:r>
                      <a:r>
                        <a:rPr lang="zh-TW" sz="1200" kern="100" spc="300" dirty="0" smtClean="0">
                          <a:effectLst/>
                        </a:rPr>
                        <a:t>公德</a:t>
                      </a:r>
                      <a:r>
                        <a:rPr lang="zh-TW" sz="1200" kern="100" spc="300" dirty="0">
                          <a:effectLst/>
                        </a:rPr>
                        <a:t>地盤嘉許</a:t>
                      </a:r>
                      <a:r>
                        <a:rPr lang="zh-TW" sz="1200" kern="100" spc="300" dirty="0" smtClean="0">
                          <a:effectLst/>
                        </a:rPr>
                        <a:t>計劃</a:t>
                      </a:r>
                      <a:r>
                        <a:rPr lang="en-US" altLang="zh-TW" sz="1200" kern="100" spc="300" dirty="0" smtClean="0">
                          <a:effectLst/>
                        </a:rPr>
                        <a:t>-</a:t>
                      </a:r>
                      <a:r>
                        <a:rPr lang="zh-TW" altLang="en-US" sz="1200" kern="100" dirty="0" smtClean="0">
                          <a:effectLst/>
                        </a:rPr>
                        <a:t>金獎</a:t>
                      </a:r>
                      <a:endParaRPr lang="zh-TW" altLang="zh-HK" sz="12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DB69"/>
                    </a:solidFill>
                  </a:tcPr>
                </a:tc>
              </a:tr>
              <a:tr h="557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00" dirty="0" smtClean="0">
                          <a:effectLst/>
                        </a:rPr>
                        <a:t>Model Subcontractor Awards- Merit Award</a:t>
                      </a:r>
                      <a:r>
                        <a:rPr lang="en-US" sz="1200" kern="100" dirty="0" smtClean="0">
                          <a:effectLst/>
                        </a:rPr>
                        <a:t> in 23</a:t>
                      </a:r>
                      <a:r>
                        <a:rPr lang="en-US" sz="1200" kern="100" baseline="30000" dirty="0" smtClean="0">
                          <a:effectLst/>
                        </a:rPr>
                        <a:t>rd</a:t>
                      </a:r>
                      <a:r>
                        <a:rPr lang="en-US" sz="1200" kern="100" dirty="0" smtClean="0">
                          <a:effectLst/>
                        </a:rPr>
                        <a:t> Considerate Contractor Award Scheme - Non-Public Works Sites</a:t>
                      </a:r>
                      <a:r>
                        <a:rPr lang="zh-TW" altLang="en-US" sz="1200" kern="100" spc="300" dirty="0" smtClean="0">
                          <a:effectLst/>
                        </a:rPr>
                        <a:t>第</a:t>
                      </a:r>
                      <a:r>
                        <a:rPr lang="en-US" altLang="zh-TW" sz="1200" kern="100" dirty="0" smtClean="0">
                          <a:effectLst/>
                        </a:rPr>
                        <a:t>23</a:t>
                      </a:r>
                      <a:r>
                        <a:rPr lang="zh-TW" altLang="en-US" sz="1200" kern="100" dirty="0" smtClean="0">
                          <a:effectLst/>
                        </a:rPr>
                        <a:t> 屆 </a:t>
                      </a:r>
                      <a:r>
                        <a:rPr lang="zh-TW" altLang="zh-HK" sz="1200" kern="100" spc="300" dirty="0" smtClean="0">
                          <a:effectLst/>
                        </a:rPr>
                        <a:t>公德地盤嘉</a:t>
                      </a:r>
                      <a:r>
                        <a:rPr lang="zh-TW" altLang="en-US" sz="1200" kern="100" spc="300" dirty="0" smtClean="0">
                          <a:effectLst/>
                        </a:rPr>
                        <a:t>第</a:t>
                      </a:r>
                      <a:r>
                        <a:rPr lang="en-US" altLang="zh-TW" sz="1200" kern="100" dirty="0" smtClean="0">
                          <a:effectLst/>
                        </a:rPr>
                        <a:t>23</a:t>
                      </a:r>
                      <a:r>
                        <a:rPr lang="zh-TW" altLang="en-US" sz="1200" kern="100" dirty="0" smtClean="0">
                          <a:effectLst/>
                        </a:rPr>
                        <a:t> 屆 </a:t>
                      </a:r>
                      <a:r>
                        <a:rPr lang="zh-TW" altLang="en-US" sz="1200" kern="100" spc="300" dirty="0" smtClean="0">
                          <a:effectLst/>
                        </a:rPr>
                        <a:t>公德地盤嘉</a:t>
                      </a:r>
                      <a:r>
                        <a:rPr lang="zh-TW" altLang="zh-HK" sz="1200" kern="100" spc="300" dirty="0" smtClean="0">
                          <a:effectLst/>
                        </a:rPr>
                        <a:t>許計劃</a:t>
                      </a:r>
                      <a:r>
                        <a:rPr lang="en-US" altLang="zh-TW" sz="1200" kern="100" spc="300" dirty="0" smtClean="0">
                          <a:effectLst/>
                        </a:rPr>
                        <a:t>-</a:t>
                      </a:r>
                      <a:r>
                        <a:rPr lang="zh-TW" altLang="en-US" sz="1200" kern="100" spc="300" dirty="0" smtClean="0">
                          <a:effectLst/>
                        </a:rPr>
                        <a:t>模範分包商</a:t>
                      </a:r>
                      <a:r>
                        <a:rPr lang="zh-TW" altLang="en-US" sz="1200" kern="100" dirty="0" smtClean="0">
                          <a:effectLst/>
                        </a:rPr>
                        <a:t>銅 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2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Model Frontline Supervisor</a:t>
                      </a:r>
                      <a:r>
                        <a:rPr lang="en-US" sz="1200" kern="100" dirty="0">
                          <a:effectLst/>
                        </a:rPr>
                        <a:t> in 23</a:t>
                      </a:r>
                      <a:r>
                        <a:rPr lang="en-US" sz="1200" kern="100" baseline="30000" dirty="0">
                          <a:effectLst/>
                        </a:rPr>
                        <a:t>rd</a:t>
                      </a:r>
                      <a:r>
                        <a:rPr lang="en-US" sz="1200" kern="100" dirty="0">
                          <a:effectLst/>
                        </a:rPr>
                        <a:t> Considerate Contractor Award </a:t>
                      </a:r>
                      <a:r>
                        <a:rPr lang="en-US" sz="1200" kern="100" dirty="0" smtClean="0">
                          <a:effectLst/>
                        </a:rPr>
                        <a:t>Scheme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kern="100" spc="300" dirty="0" smtClean="0">
                          <a:effectLst/>
                        </a:rPr>
                        <a:t>第</a:t>
                      </a:r>
                      <a:r>
                        <a:rPr lang="en-US" altLang="zh-TW" sz="1200" kern="100" dirty="0" smtClean="0">
                          <a:effectLst/>
                        </a:rPr>
                        <a:t>23</a:t>
                      </a:r>
                      <a:r>
                        <a:rPr lang="zh-TW" altLang="en-US" sz="1200" kern="100" dirty="0" smtClean="0">
                          <a:effectLst/>
                        </a:rPr>
                        <a:t> 屆 </a:t>
                      </a:r>
                      <a:r>
                        <a:rPr lang="zh-TW" sz="1200" kern="100" spc="300" dirty="0" smtClean="0">
                          <a:effectLst/>
                        </a:rPr>
                        <a:t>公德</a:t>
                      </a:r>
                      <a:r>
                        <a:rPr lang="zh-TW" sz="1200" kern="100" spc="300" dirty="0">
                          <a:effectLst/>
                        </a:rPr>
                        <a:t>地盤嘉許</a:t>
                      </a:r>
                      <a:r>
                        <a:rPr lang="zh-TW" sz="1200" kern="100" spc="300" dirty="0" smtClean="0">
                          <a:effectLst/>
                        </a:rPr>
                        <a:t>計劃</a:t>
                      </a:r>
                      <a:r>
                        <a:rPr lang="en-US" altLang="zh-TW" sz="1200" kern="100" spc="300" dirty="0" smtClean="0">
                          <a:effectLst/>
                        </a:rPr>
                        <a:t>-</a:t>
                      </a:r>
                      <a:r>
                        <a:rPr lang="zh-TW" altLang="en-US" sz="1200" kern="100" spc="300" dirty="0" smtClean="0">
                          <a:effectLst/>
                        </a:rPr>
                        <a:t>模範前線工地監工</a:t>
                      </a:r>
                      <a:r>
                        <a:rPr lang="zh-TW" altLang="en-US" sz="1200" kern="100" dirty="0" smtClean="0">
                          <a:effectLst/>
                        </a:rPr>
                        <a:t>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rgbClr val="FFDB69"/>
                    </a:solidFill>
                  </a:tcPr>
                </a:tc>
              </a:tr>
              <a:tr h="382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9/2017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u="sng" kern="100" dirty="0">
                          <a:effectLst/>
                        </a:rPr>
                        <a:t>Model Worker</a:t>
                      </a:r>
                      <a:r>
                        <a:rPr lang="en-US" sz="1200" kern="100" dirty="0">
                          <a:effectLst/>
                        </a:rPr>
                        <a:t> in 23</a:t>
                      </a:r>
                      <a:r>
                        <a:rPr lang="en-US" sz="1200" kern="100" baseline="30000" dirty="0">
                          <a:effectLst/>
                        </a:rPr>
                        <a:t>rd</a:t>
                      </a:r>
                      <a:r>
                        <a:rPr lang="en-US" sz="1200" kern="100" dirty="0">
                          <a:effectLst/>
                        </a:rPr>
                        <a:t> Considerate Contractor Award </a:t>
                      </a:r>
                      <a:r>
                        <a:rPr lang="en-US" sz="1200" kern="100" dirty="0" smtClean="0">
                          <a:effectLst/>
                        </a:rPr>
                        <a:t>Scheme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200" kern="100" spc="300" dirty="0" smtClean="0">
                          <a:effectLst/>
                        </a:rPr>
                        <a:t>第</a:t>
                      </a:r>
                      <a:r>
                        <a:rPr lang="en-US" altLang="zh-TW" sz="1200" kern="100" dirty="0" smtClean="0">
                          <a:effectLst/>
                        </a:rPr>
                        <a:t>23</a:t>
                      </a:r>
                      <a:r>
                        <a:rPr lang="zh-TW" altLang="en-US" sz="1200" kern="100" dirty="0" smtClean="0">
                          <a:effectLst/>
                        </a:rPr>
                        <a:t> 屆 </a:t>
                      </a:r>
                      <a:r>
                        <a:rPr lang="zh-TW" sz="1200" kern="100" spc="300" dirty="0" smtClean="0">
                          <a:effectLst/>
                        </a:rPr>
                        <a:t>公德</a:t>
                      </a:r>
                      <a:r>
                        <a:rPr lang="zh-TW" sz="1200" kern="100" spc="300" dirty="0">
                          <a:effectLst/>
                        </a:rPr>
                        <a:t>地盤嘉許</a:t>
                      </a:r>
                      <a:r>
                        <a:rPr lang="zh-TW" sz="1200" kern="100" spc="300" dirty="0" smtClean="0">
                          <a:effectLst/>
                        </a:rPr>
                        <a:t>計劃</a:t>
                      </a:r>
                      <a:r>
                        <a:rPr lang="en-US" altLang="zh-TW" sz="1200" kern="100" spc="300" dirty="0" smtClean="0">
                          <a:effectLst/>
                        </a:rPr>
                        <a:t>-</a:t>
                      </a:r>
                      <a:r>
                        <a:rPr lang="zh-TW" altLang="en-US" sz="1200" kern="100" spc="300" dirty="0" smtClean="0">
                          <a:effectLst/>
                        </a:rPr>
                        <a:t>模範工友獎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7329" marR="47329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0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980728" y="1691680"/>
            <a:ext cx="49485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月份家訪活動</a:t>
            </a:r>
          </a:p>
        </p:txBody>
      </p:sp>
      <p:pic>
        <p:nvPicPr>
          <p:cNvPr id="10" name="圖片 9" descr="thumbn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2" y="2285984"/>
            <a:ext cx="5143512" cy="289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thumbnail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32" y="5357818"/>
            <a:ext cx="5072074" cy="284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12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980728" y="1691680"/>
            <a:ext cx="496855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關愛員工措施</a:t>
            </a:r>
          </a:p>
        </p:txBody>
      </p:sp>
      <p:pic>
        <p:nvPicPr>
          <p:cNvPr id="11" name="圖片 10" descr="DSCN8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72" y="2299072"/>
            <a:ext cx="2929631" cy="2197223"/>
          </a:xfrm>
          <a:prstGeom prst="rect">
            <a:avLst/>
          </a:prstGeom>
        </p:spPr>
      </p:pic>
      <p:pic>
        <p:nvPicPr>
          <p:cNvPr id="12" name="圖片 11" descr="DSCN9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795" y="6754915"/>
            <a:ext cx="2455112" cy="1841334"/>
          </a:xfrm>
          <a:prstGeom prst="rect">
            <a:avLst/>
          </a:prstGeom>
        </p:spPr>
      </p:pic>
      <p:pic>
        <p:nvPicPr>
          <p:cNvPr id="16" name="圖片 15" descr="DSCN96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7603" y="5653083"/>
            <a:ext cx="2450313" cy="1837734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571480" y="7668344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天氣寒冷時派發保溫壺及熱荼</a:t>
            </a:r>
          </a:p>
          <a:p>
            <a:r>
              <a:rPr lang="zh-TW" altLang="en-US" dirty="0" smtClean="0"/>
              <a:t>購置電水煲放在地盤工人休息區內</a:t>
            </a:r>
            <a:r>
              <a:rPr lang="en-US" altLang="zh-TW" dirty="0" smtClean="0"/>
              <a:t>,</a:t>
            </a:r>
            <a:r>
              <a:rPr lang="zh-TW" altLang="en-US" dirty="0" smtClean="0"/>
              <a:t>可以保持有熱水供應</a:t>
            </a:r>
          </a:p>
        </p:txBody>
      </p:sp>
      <p:pic>
        <p:nvPicPr>
          <p:cNvPr id="17" name="圖片 16" descr="DSCN03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4674" y="3117770"/>
            <a:ext cx="3086484" cy="2314863"/>
          </a:xfrm>
          <a:prstGeom prst="rect">
            <a:avLst/>
          </a:prstGeom>
        </p:spPr>
      </p:pic>
      <p:pic>
        <p:nvPicPr>
          <p:cNvPr id="19" name="圖片 18" descr="thumbnail (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772" y="4643437"/>
            <a:ext cx="2052658" cy="2736875"/>
          </a:xfrm>
          <a:prstGeom prst="rect">
            <a:avLst/>
          </a:prstGeom>
        </p:spPr>
      </p:pic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13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980728" y="1691680"/>
            <a:ext cx="496855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關愛員工措施</a:t>
            </a:r>
          </a:p>
        </p:txBody>
      </p:sp>
      <p:pic>
        <p:nvPicPr>
          <p:cNvPr id="21" name="圖片 20" descr="DSCN8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74" y="2357422"/>
            <a:ext cx="4000504" cy="3000378"/>
          </a:xfrm>
          <a:prstGeom prst="rect">
            <a:avLst/>
          </a:prstGeom>
        </p:spPr>
      </p:pic>
      <p:pic>
        <p:nvPicPr>
          <p:cNvPr id="22" name="圖片 21" descr="DSCN8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6832" y="5617369"/>
            <a:ext cx="3214686" cy="2411015"/>
          </a:xfrm>
          <a:prstGeom prst="rect">
            <a:avLst/>
          </a:prstGeom>
        </p:spPr>
      </p:pic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14</a:t>
            </a:fld>
            <a:endParaRPr lang="zh-HK" altLang="en-US"/>
          </a:p>
        </p:txBody>
      </p:sp>
      <p:sp>
        <p:nvSpPr>
          <p:cNvPr id="3" name="矩形 2"/>
          <p:cNvSpPr/>
          <p:nvPr/>
        </p:nvSpPr>
        <p:spPr>
          <a:xfrm>
            <a:off x="1048968" y="8198138"/>
            <a:ext cx="477953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3000" b="1" cap="none" spc="0" dirty="0" smtClean="0">
                <a:ln/>
                <a:solidFill>
                  <a:schemeClr val="accent3"/>
                </a:solidFill>
                <a:effectLst/>
              </a:rPr>
              <a:t>地盤設置太陽能滅蚊器</a:t>
            </a:r>
            <a:endParaRPr lang="zh-HK" altLang="en-US" sz="3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056139" y="1691680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政府人員探訪工地</a:t>
            </a:r>
          </a:p>
        </p:txBody>
      </p:sp>
      <p:pic>
        <p:nvPicPr>
          <p:cNvPr id="18" name="圖片 17" descr="DSCN9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4950" y="2214546"/>
            <a:ext cx="3524250" cy="2643188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877752" y="7715272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路政署</a:t>
            </a:r>
            <a:r>
              <a:rPr lang="en-US" altLang="zh-TW" dirty="0" smtClean="0"/>
              <a:t>(</a:t>
            </a:r>
            <a:r>
              <a:rPr lang="zh-TW" altLang="en-US" dirty="0" smtClean="0"/>
              <a:t>助理署長</a:t>
            </a:r>
            <a:r>
              <a:rPr lang="en-US" altLang="zh-TW" dirty="0" smtClean="0"/>
              <a:t>/</a:t>
            </a:r>
            <a:r>
              <a:rPr lang="zh-TW" altLang="en-US" dirty="0" smtClean="0"/>
              <a:t>市區</a:t>
            </a:r>
            <a:r>
              <a:rPr lang="en-US" altLang="zh-TW" dirty="0" smtClean="0"/>
              <a:t>) - </a:t>
            </a:r>
            <a:r>
              <a:rPr lang="zh-TW" altLang="en-US" dirty="0" smtClean="0"/>
              <a:t>陸永昌先生</a:t>
            </a:r>
            <a:r>
              <a:rPr lang="en-US" altLang="zh-TW" dirty="0" smtClean="0"/>
              <a:t> </a:t>
            </a:r>
            <a:r>
              <a:rPr lang="zh-TW" altLang="en-US" dirty="0" smtClean="0"/>
              <a:t>探望地盤工人並了解前線工人對安全的意見</a:t>
            </a:r>
            <a:endParaRPr lang="en-US" altLang="zh-TW" dirty="0" smtClean="0"/>
          </a:p>
          <a:p>
            <a:r>
              <a:rPr lang="zh-TW" altLang="en-US" dirty="0" smtClean="0"/>
              <a:t>合約編號</a:t>
            </a:r>
            <a:r>
              <a:rPr lang="en-US" altLang="zh-TW" dirty="0" smtClean="0"/>
              <a:t>: HY/2017/03</a:t>
            </a:r>
          </a:p>
          <a:p>
            <a:r>
              <a:rPr lang="en-US" altLang="zh-TW" dirty="0" smtClean="0"/>
              <a:t>2018.02.02</a:t>
            </a:r>
            <a:endParaRPr lang="zh-TW" altLang="en-US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15</a:t>
            </a:fld>
            <a:endParaRPr lang="zh-HK" altLang="en-US" dirty="0"/>
          </a:p>
        </p:txBody>
      </p:sp>
      <p:pic>
        <p:nvPicPr>
          <p:cNvPr id="22529" name="Picture 1" descr="C:\Users\User\Downloads\DSCN9904.JPG"/>
          <p:cNvPicPr>
            <a:picLocks noChangeAspect="1" noChangeArrowheads="1"/>
          </p:cNvPicPr>
          <p:nvPr/>
        </p:nvPicPr>
        <p:blipFill>
          <a:blip r:embed="rId4" cstate="print"/>
          <a:srcRect t="24000" b="6666"/>
          <a:stretch>
            <a:fillRect/>
          </a:stretch>
        </p:blipFill>
        <p:spPr bwMode="auto">
          <a:xfrm>
            <a:off x="877752" y="5000628"/>
            <a:ext cx="5143536" cy="2674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980728" y="1691680"/>
            <a:ext cx="496855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政府人員探訪工地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284597" y="8386579"/>
            <a:ext cx="2206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合約編號</a:t>
            </a:r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: 4/WSD/11</a:t>
            </a:r>
          </a:p>
          <a:p>
            <a:pPr algn="ctr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2018.01.17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484784" y="7956376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劉江華先生</a:t>
            </a:r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民政事務局局長到訪工地</a:t>
            </a:r>
            <a:endParaRPr lang="zh-TW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圖片 11" descr="thumbnail (2).jpg"/>
          <p:cNvPicPr>
            <a:picLocks noChangeAspect="1"/>
          </p:cNvPicPr>
          <p:nvPr/>
        </p:nvPicPr>
        <p:blipFill>
          <a:blip r:embed="rId3" cstate="print"/>
          <a:srcRect l="21711" b="13157"/>
          <a:stretch>
            <a:fillRect/>
          </a:stretch>
        </p:blipFill>
        <p:spPr>
          <a:xfrm>
            <a:off x="95502" y="5286380"/>
            <a:ext cx="3209362" cy="266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thumbnail (12).jpg"/>
          <p:cNvPicPr>
            <a:picLocks noChangeAspect="1"/>
          </p:cNvPicPr>
          <p:nvPr/>
        </p:nvPicPr>
        <p:blipFill>
          <a:blip r:embed="rId4"/>
          <a:srcRect l="8695" t="23234" r="25896" b="23357"/>
          <a:stretch>
            <a:fillRect/>
          </a:stretch>
        </p:blipFill>
        <p:spPr>
          <a:xfrm rot="16200000">
            <a:off x="1947301" y="1513461"/>
            <a:ext cx="3106273" cy="450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thumbnail (11).jpg"/>
          <p:cNvPicPr>
            <a:picLocks noChangeAspect="1"/>
          </p:cNvPicPr>
          <p:nvPr/>
        </p:nvPicPr>
        <p:blipFill>
          <a:blip r:embed="rId5" cstate="print"/>
          <a:srcRect l="8518" t="16458" b="8541"/>
          <a:stretch>
            <a:fillRect/>
          </a:stretch>
        </p:blipFill>
        <p:spPr>
          <a:xfrm rot="16200000">
            <a:off x="3876798" y="4817801"/>
            <a:ext cx="2500330" cy="3644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16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056139" y="1691680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頒發零意外大使証書</a:t>
            </a:r>
          </a:p>
        </p:txBody>
      </p:sp>
      <p:pic>
        <p:nvPicPr>
          <p:cNvPr id="11" name="圖片 10" descr="thumbnail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105" y="2282465"/>
            <a:ext cx="2520829" cy="336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IMG_3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40" y="5643570"/>
            <a:ext cx="3381399" cy="253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IMG_2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2749" y="2518626"/>
            <a:ext cx="3392351" cy="254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17</a:t>
            </a:fld>
            <a:endParaRPr lang="zh-HK" altLang="en-US"/>
          </a:p>
        </p:txBody>
      </p:sp>
      <p:pic>
        <p:nvPicPr>
          <p:cNvPr id="2050" name="Picture 2" descr="C:\Users\User\Desktop\Photo 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66" y="5508104"/>
            <a:ext cx="2983260" cy="2237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8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矩形 12"/>
          <p:cNvSpPr/>
          <p:nvPr/>
        </p:nvSpPr>
        <p:spPr>
          <a:xfrm>
            <a:off x="1056139" y="1754396"/>
            <a:ext cx="48142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意外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分享 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非中地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zh-TW" altLang="en-US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18</a:t>
            </a:fld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09" y="2339752"/>
            <a:ext cx="5781675" cy="4114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0842" y="6588224"/>
            <a:ext cx="582784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1500" dirty="0"/>
              <a:t>流浮山發生奪命工業意外，</a:t>
            </a:r>
            <a:r>
              <a:rPr lang="en-US" altLang="zh-TW" sz="1500" dirty="0"/>
              <a:t>62</a:t>
            </a:r>
            <a:r>
              <a:rPr lang="zh-TW" altLang="en-US" sz="1500" dirty="0"/>
              <a:t>歲工人</a:t>
            </a:r>
            <a:r>
              <a:rPr lang="zh-TW" altLang="en-US" sz="1500" dirty="0" smtClean="0"/>
              <a:t>林</a:t>
            </a:r>
            <a:r>
              <a:rPr lang="en-US" altLang="zh-TW" sz="1500" dirty="0" smtClean="0"/>
              <a:t>XX</a:t>
            </a:r>
            <a:r>
              <a:rPr lang="zh-TW" altLang="en-US" sz="1500" dirty="0" smtClean="0"/>
              <a:t>，</a:t>
            </a:r>
            <a:r>
              <a:rPr lang="zh-TW" altLang="en-US" sz="1500" dirty="0"/>
              <a:t>下午</a:t>
            </a:r>
            <a:r>
              <a:rPr lang="en-US" altLang="zh-TW" sz="1500" dirty="0"/>
              <a:t>3</a:t>
            </a:r>
            <a:r>
              <a:rPr lang="zh-TW" altLang="en-US" sz="1500" dirty="0"/>
              <a:t>時許，在沙橋村深灣路一個農莊，操作一輛約</a:t>
            </a:r>
            <a:r>
              <a:rPr lang="en-US" altLang="zh-TW" sz="1500" dirty="0"/>
              <a:t>5</a:t>
            </a:r>
            <a:r>
              <a:rPr lang="zh-TW" altLang="en-US" sz="1500" dirty="0"/>
              <a:t>噸重的挖泥機，為一個已乾涸的魚塘進行翻修工程，在魚塘邊一道約</a:t>
            </a:r>
            <a:r>
              <a:rPr lang="en-US" altLang="zh-TW" sz="1500" dirty="0"/>
              <a:t>1.5</a:t>
            </a:r>
            <a:r>
              <a:rPr lang="zh-TW" altLang="en-US" sz="1500" dirty="0"/>
              <a:t>米高的磚牆附近施工，期間疑因魚塘一帶的泥土，早前長期浸在水中，致泥土鬆軟出現下陷不平，磚牆突然倒塌，挖泥機隨即向左翻側。林猝不及防，連人帶車直墮魚塘，被挖泥機壓在車底動彈不得，頭部重創</a:t>
            </a:r>
            <a:r>
              <a:rPr lang="zh-TW" altLang="en-US" sz="1500" dirty="0"/>
              <a:t>昏迷。</a:t>
            </a:r>
            <a:endParaRPr lang="zh-TW" altLang="en-US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橢圓 4"/>
          <p:cNvSpPr/>
          <p:nvPr/>
        </p:nvSpPr>
        <p:spPr>
          <a:xfrm>
            <a:off x="3645023" y="4343148"/>
            <a:ext cx="309575" cy="136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51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056141" y="1714480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職安小貼士：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19</a:t>
            </a:fld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59" y="2254116"/>
            <a:ext cx="4368989" cy="613322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87365" y="8375457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dirty="0"/>
              <a:t>http://www.labour.gov.hk/tc/osh/WSA_Struck_by_Metal_Bracket_under_Lifting_TC.pdf</a:t>
            </a:r>
          </a:p>
        </p:txBody>
      </p:sp>
    </p:spTree>
    <p:extLst>
      <p:ext uri="{BB962C8B-B14F-4D97-AF65-F5344CB8AC3E}">
        <p14:creationId xmlns:p14="http://schemas.microsoft.com/office/powerpoint/2010/main" val="4839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48681" y="1763688"/>
            <a:ext cx="5760640" cy="68951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90000" rIns="0" bIns="90000">
            <a:noAutofit/>
          </a:bodyPr>
          <a:lstStyle/>
          <a:p>
            <a:pPr algn="ctr">
              <a:lnSpc>
                <a:spcPct val="150000"/>
              </a:lnSpc>
              <a:buSzPts val="1400"/>
            </a:pPr>
            <a:r>
              <a:rPr lang="zh-TW" altLang="en-US" sz="1900" b="1" u="sng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目 錄</a:t>
            </a:r>
            <a:endParaRPr lang="zh-TW" altLang="en-US" sz="1900" b="1" u="sng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農曆新年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中地安全同樂日及攤位遊戲花絮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建造業安全週 嘉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年華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2017 - 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創造健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力士世界記錄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建造業安全週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創意工程安全獎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中地工程項目參與職安健活動所獲取獎項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2018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年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月份家訪活動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關愛員工措施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政府人員探訪工地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頒發零意外大使証書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意外分享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非中地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職安小貼士：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dobe 楷体 Std R" panose="02020400000000000000" pitchFamily="18" charset="-122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長假期的工作安全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職安局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職業健康公開講座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勞工處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新設投訴熱線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勞工處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修訂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《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安全帽的揀選、使用及保養指引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》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食環署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2018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滅蚊資訊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有獎問答環節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1" name="矩形 10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4997152" y="8621671"/>
            <a:ext cx="1600200" cy="486833"/>
          </a:xfrm>
        </p:spPr>
        <p:txBody>
          <a:bodyPr/>
          <a:lstStyle/>
          <a:p>
            <a:fld id="{0B127B2A-2C29-40FB-ADFA-04F7040A959F}" type="slidenum">
              <a:rPr lang="zh-HK" altLang="en-US" smtClean="0"/>
              <a:pPr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52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96592" y="2366152"/>
            <a:ext cx="6533331" cy="659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056140" y="1723617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職安小貼士：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20</a:t>
            </a:fld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9" y="2366152"/>
            <a:ext cx="2362200" cy="10382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13" y="5481099"/>
            <a:ext cx="1952625" cy="1066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38" y="3323508"/>
            <a:ext cx="1247775" cy="24384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88" y="3742012"/>
            <a:ext cx="1123950" cy="12668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62" y="5009433"/>
            <a:ext cx="1123950" cy="7524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88" y="2408313"/>
            <a:ext cx="2428875" cy="12382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1" y="5607106"/>
            <a:ext cx="1905000" cy="1019175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37930"/>
              </p:ext>
            </p:extLst>
          </p:nvPr>
        </p:nvGraphicFramePr>
        <p:xfrm>
          <a:off x="819522" y="6922487"/>
          <a:ext cx="5318348" cy="1862700"/>
        </p:xfrm>
        <a:graphic>
          <a:graphicData uri="http://schemas.openxmlformats.org/drawingml/2006/table">
            <a:tbl>
              <a:tblPr/>
              <a:tblGrid>
                <a:gridCol w="5318348"/>
              </a:tblGrid>
              <a:tr h="301583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新細明體, 標楷體, 細明體"/>
                        </a:rPr>
                        <a:t>用電腦的期間應稍作休息，避免因長時間坐著及望著電腦而造成腰酸背痛或眼部疲勞，以下是一些運動小貼士：</a:t>
                      </a:r>
                      <a:endParaRPr lang="zh-TW" altLang="en-US" sz="1200" dirty="0"/>
                    </a:p>
                  </a:txBody>
                  <a:tcPr marL="72260" marR="72260" marT="36130" marB="361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BCC"/>
                    </a:solidFill>
                  </a:tcPr>
                </a:tc>
              </a:tr>
              <a:tr h="560084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新細明體, 標楷體, 細明體"/>
                        </a:rPr>
                        <a:t>望著電腦螢幕太久，會令到眼睛疲倦甚至造成其他傷害，建議每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15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至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30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分鐘，眼部應稍作休息，學生可望向遠處 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(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超過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20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尺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)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大概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1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至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2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分鐘，然後再做一些保健運動：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(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一</a:t>
                      </a:r>
                      <a:r>
                        <a:rPr lang="en-US" altLang="zh-TW" sz="1200" dirty="0" smtClean="0">
                          <a:latin typeface="新細明體, 標楷體, 細明體"/>
                        </a:rPr>
                        <a:t>) </a:t>
                      </a:r>
                      <a:r>
                        <a:rPr lang="zh-TW" altLang="en-US" sz="1200" dirty="0" smtClean="0">
                          <a:latin typeface="新細明體, 標楷體, 細明體"/>
                        </a:rPr>
                        <a:t>眼球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由左到右慢慢作旋轉運動，再反方向各做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5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次 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(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二</a:t>
                      </a:r>
                      <a:r>
                        <a:rPr lang="en-US" altLang="zh-TW" sz="1200" dirty="0" smtClean="0">
                          <a:latin typeface="新細明體, 標楷體, 細明體"/>
                        </a:rPr>
                        <a:t>) </a:t>
                      </a:r>
                      <a:r>
                        <a:rPr lang="zh-TW" altLang="en-US" sz="1200" dirty="0" smtClean="0">
                          <a:latin typeface="新細明體, 標楷體, 細明體"/>
                        </a:rPr>
                        <a:t>慢慢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張合眼睛作眨眼運動約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10</a:t>
                      </a:r>
                      <a:r>
                        <a:rPr lang="zh-TW" altLang="en-US" sz="1200" dirty="0" smtClean="0">
                          <a:latin typeface="新細明體, 標楷體, 細明體"/>
                        </a:rPr>
                        <a:t>次。</a:t>
                      </a:r>
                      <a:endParaRPr lang="zh-TW" altLang="en-US" sz="1200" dirty="0"/>
                    </a:p>
                  </a:txBody>
                  <a:tcPr marL="72260" marR="72260" marT="36130" marB="361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BCC"/>
                    </a:solidFill>
                  </a:tcPr>
                </a:tc>
              </a:tr>
              <a:tr h="430833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新細明體, 標楷體, 細明體"/>
                        </a:rPr>
                        <a:t>每隔約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60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分鐘 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(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因應個人需要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)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，應暫停使用電腦，抽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5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分鐘做一些伸展運動 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(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體育堂上老師所教的伸展運動亦可</a:t>
                      </a:r>
                      <a:r>
                        <a:rPr lang="en-US" altLang="zh-TW" sz="1200" dirty="0">
                          <a:latin typeface="新細明體, 標楷體, 細明體"/>
                        </a:rPr>
                        <a:t>)</a:t>
                      </a:r>
                      <a:r>
                        <a:rPr lang="zh-TW" altLang="en-US" sz="1200" dirty="0">
                          <a:latin typeface="新細明體, 標楷體, 細明體"/>
                        </a:rPr>
                        <a:t>。但必須注意，伸展運動要慢慢做，切忌急速，尤其是頸部運動，若有頭暈目眩的情況，應立即停止。</a:t>
                      </a:r>
                      <a:endParaRPr lang="zh-TW" altLang="en-US" sz="1200" dirty="0"/>
                    </a:p>
                  </a:txBody>
                  <a:tcPr marL="72260" marR="72260" marT="36130" marB="361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B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2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052739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長假期的工作安全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995857" y="8406610"/>
            <a:ext cx="481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所有講座均以廣東話進行，費用全免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，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查詢：勞工處網頁或致電 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2852-4040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。</a:t>
            </a:r>
            <a:endParaRPr lang="zh-HK" altLang="en-US" sz="14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00108" y="7143768"/>
            <a:ext cx="30718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 smtClean="0">
              <a:solidFill>
                <a:schemeClr val="bg1"/>
              </a:solidFill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214232"/>
              </p:ext>
            </p:extLst>
          </p:nvPr>
        </p:nvGraphicFramePr>
        <p:xfrm>
          <a:off x="1412776" y="2233419"/>
          <a:ext cx="4073876" cy="588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5" imgW="5143278" imgH="7429382" progId="AcroExch.Document.11">
                  <p:embed/>
                </p:oleObj>
              </mc:Choice>
              <mc:Fallback>
                <p:oleObj name="Acrobat Document" r:id="rId5" imgW="5143278" imgH="7429382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776" y="2233419"/>
                        <a:ext cx="4073876" cy="588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52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052739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職安局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-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 職業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健康公開講座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636912" y="2843808"/>
            <a:ext cx="1800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HK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201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8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3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a typeface="+mj-ea"/>
              </a:rPr>
              <a:t>月份</a:t>
            </a:r>
            <a:endParaRPr lang="zh-HK" altLang="en-US" sz="2000" b="1" dirty="0">
              <a:solidFill>
                <a:schemeClr val="accent2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32340" y="7715272"/>
            <a:ext cx="4816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所有講座均以廣東話進行，費用全免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，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查詢：職安局網頁</a:t>
            </a:r>
            <a:endParaRPr lang="zh-HK" altLang="en-US" sz="14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00108" y="7143768"/>
            <a:ext cx="30718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 smtClean="0">
              <a:solidFill>
                <a:schemeClr val="bg1"/>
              </a:solidFill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22</a:t>
            </a:fld>
            <a:endParaRPr lang="zh-HK" altLang="en-US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467092"/>
              </p:ext>
            </p:extLst>
          </p:nvPr>
        </p:nvGraphicFramePr>
        <p:xfrm>
          <a:off x="1052736" y="3857619"/>
          <a:ext cx="4857768" cy="2538609"/>
        </p:xfrm>
        <a:graphic>
          <a:graphicData uri="http://schemas.openxmlformats.org/drawingml/2006/table">
            <a:tbl>
              <a:tblPr/>
              <a:tblGrid>
                <a:gridCol w="1524005"/>
                <a:gridCol w="2547945"/>
                <a:gridCol w="785818"/>
              </a:tblGrid>
              <a:tr h="744251"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 dirty="0"/>
                        <a:t>06/03/2018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u="none" strike="noStrike" dirty="0">
                          <a:solidFill>
                            <a:srgbClr val="03554B"/>
                          </a:solidFill>
                        </a:rPr>
                        <a:t>工作間的感染控制公開講座</a:t>
                      </a:r>
                      <a:endParaRPr lang="zh-TW" altLang="en-US" sz="1800" dirty="0"/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/>
                        <a:t>所有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9"/>
                    </a:solidFill>
                  </a:tcPr>
                </a:tc>
              </a:tr>
              <a:tr h="744251"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/>
                        <a:t>09/03/2018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u="none" strike="noStrike" dirty="0">
                          <a:solidFill>
                            <a:srgbClr val="F8781D"/>
                          </a:solidFill>
                        </a:rPr>
                        <a:t>化學品安全研討會</a:t>
                      </a:r>
                      <a:endParaRPr lang="zh-TW" altLang="en-US" sz="1800" dirty="0"/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/>
                        <a:t>所有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3"/>
                    </a:solidFill>
                  </a:tcPr>
                </a:tc>
              </a:tr>
              <a:tr h="1050107"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1800"/>
                        <a:t>20/03/2018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u="none" strike="noStrike" dirty="0">
                          <a:solidFill>
                            <a:srgbClr val="03554B"/>
                          </a:solidFill>
                        </a:rPr>
                        <a:t>辦公室僱員的職業健康公開講座</a:t>
                      </a:r>
                      <a:endParaRPr lang="zh-TW" altLang="en-US" sz="1800" dirty="0"/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zh-TW" altLang="en-US" sz="1800" dirty="0"/>
                        <a:t>所有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071546" y="3286116"/>
          <a:ext cx="4857768" cy="500066"/>
        </p:xfrm>
        <a:graphic>
          <a:graphicData uri="http://schemas.openxmlformats.org/drawingml/2006/table">
            <a:tbl>
              <a:tblPr/>
              <a:tblGrid>
                <a:gridCol w="1619256"/>
                <a:gridCol w="2524148"/>
                <a:gridCol w="714364"/>
              </a:tblGrid>
              <a:tr h="500066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1" dirty="0">
                          <a:solidFill>
                            <a:srgbClr val="FFFFFF"/>
                          </a:solidFill>
                        </a:rPr>
                        <a:t>日期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9C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1" dirty="0">
                          <a:solidFill>
                            <a:srgbClr val="FFFFFF"/>
                          </a:solidFill>
                        </a:rPr>
                        <a:t>標題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9C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1" dirty="0">
                          <a:solidFill>
                            <a:srgbClr val="FFFFFF"/>
                          </a:solidFill>
                        </a:rPr>
                        <a:t>行業</a:t>
                      </a:r>
                    </a:p>
                  </a:txBody>
                  <a:tcPr marL="45720" marR="45720" marT="59436" marB="5943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9C7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41403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勞工處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–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 新設投訴熱線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52" y="2123728"/>
            <a:ext cx="4489813" cy="634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23</a:t>
            </a:fld>
            <a:endParaRPr lang="zh-HK" altLang="en-US"/>
          </a:p>
        </p:txBody>
      </p:sp>
      <p:sp>
        <p:nvSpPr>
          <p:cNvPr id="8" name="矩形 7"/>
          <p:cNvSpPr/>
          <p:nvPr/>
        </p:nvSpPr>
        <p:spPr>
          <a:xfrm>
            <a:off x="1056140" y="84722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重要事項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: 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請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務必展示於各工地顯眼位置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78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41403" y="1619672"/>
            <a:ext cx="482897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勞工處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– 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修訂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《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安全帽的揀選、使用及保養指引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》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0060" y="8163626"/>
            <a:ext cx="5293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勞工處 正就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安全帽的揀選、使用及保養指引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進行修訂，預計今年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月正式生效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22" y="2676628"/>
            <a:ext cx="4286280" cy="532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378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41403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食環署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–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2018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 滅蚊資訊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pic>
        <p:nvPicPr>
          <p:cNvPr id="4098" name="Picture 2" descr="Z:\Public\04WSD11\@Safety\Document\12 Promotion\BiMonthly\2018.03\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2816" y="2332133"/>
            <a:ext cx="3286148" cy="642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378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1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3" name="矩形 12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5" name="矩形 14"/>
          <p:cNvSpPr/>
          <p:nvPr/>
        </p:nvSpPr>
        <p:spPr>
          <a:xfrm>
            <a:off x="1041403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有獎問答環節</a:t>
            </a:r>
          </a:p>
        </p:txBody>
      </p:sp>
      <p:sp>
        <p:nvSpPr>
          <p:cNvPr id="16" name="矩形 15"/>
          <p:cNvSpPr/>
          <p:nvPr/>
        </p:nvSpPr>
        <p:spPr>
          <a:xfrm>
            <a:off x="1041403" y="2150731"/>
            <a:ext cx="4828975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任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何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中地及分判員工皆可參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加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，請將答案交予項目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安全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人員，答中而被抽中將可獲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得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豐富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獎品。</a:t>
            </a:r>
            <a:endParaRPr lang="zh-HK" altLang="en-US" sz="15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0904" y="2861227"/>
            <a:ext cx="5102740" cy="34624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buAutoNum type="arabicPeriod"/>
            </a:pP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工友進入地盤工作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時佩戴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安全帽有什麼要點需要注意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  <a:p>
            <a:pPr marL="266700" indent="-266700">
              <a:buAutoNum type="arabicPeriod"/>
            </a:pP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需要注意安全帽是什麼顏色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需要注意安全帽有沒有配置貼紙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需要注意是否已配備下巴帶並使用</a:t>
            </a:r>
            <a:endParaRPr lang="en-US" altLang="zh-TW" sz="15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endParaRPr lang="en-US" altLang="zh-HK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當地盤發生意外時，必須立刻通知</a:t>
            </a:r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管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</a:t>
            </a:r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安全主任</a:t>
            </a:r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地盤主管</a:t>
            </a:r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項目經理</a:t>
            </a: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HK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朋友</a:t>
            </a:r>
            <a:endParaRPr lang="en-US" altLang="zh-HK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HK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家人</a:t>
            </a:r>
            <a:endParaRPr lang="en-US" altLang="zh-HK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如果發現地盤內有工友觸電受傷，應</a:t>
            </a: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立刻去救該名受傷工友</a:t>
            </a: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立刻切斷電源，並通知急救</a:t>
            </a:r>
            <a:r>
              <a:rPr lang="zh-HK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員</a:t>
            </a:r>
            <a:endParaRPr lang="en-US" altLang="zh-HK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HK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立刻拿出電話出來拍照</a:t>
            </a: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endParaRPr lang="zh-TW" altLang="en-US" sz="1500" dirty="0">
              <a:latin typeface="+mj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4665" y="7365258"/>
            <a:ext cx="61926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--------------------------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全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CHei3HK-Bold"/>
              </a:rPr>
              <a:t>刊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完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----------------------------</a:t>
            </a:r>
            <a:endParaRPr lang="en-US" altLang="zh-HK" b="1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14356" y="8225244"/>
            <a:ext cx="5450948" cy="523220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tabLst>
                <a:tab pos="717550" algn="l"/>
                <a:tab pos="895350" algn="l"/>
              </a:tabLst>
            </a:pP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參考資料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勞工處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 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職業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安全健康局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 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發展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 </a:t>
            </a:r>
            <a:r>
              <a:rPr lang="zh-HK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食</a:t>
            </a:r>
            <a:r>
              <a:rPr lang="zh-HK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環</a:t>
            </a:r>
            <a:r>
              <a:rPr lang="zh-HK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署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 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東方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日報</a:t>
            </a:r>
            <a:endParaRPr lang="en-US" altLang="zh-TW" sz="1400" b="1" dirty="0" smtClean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tabLst>
                <a:tab pos="717550" algn="l"/>
                <a:tab pos="895350" algn="l"/>
              </a:tabLst>
            </a:pP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製作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地安全組</a:t>
            </a:r>
            <a:endParaRPr lang="en-US" sz="1400" b="1" i="1" dirty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08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9" name="矩形 18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041749" y="1619672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農曆新年</a:t>
            </a:r>
            <a:endParaRPr lang="zh-TW" altLang="en-US" sz="2000" b="1" spc="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571480" y="4000496"/>
            <a:ext cx="5829300" cy="1960033"/>
          </a:xfrm>
        </p:spPr>
        <p:txBody>
          <a:bodyPr>
            <a:noAutofit/>
          </a:bodyPr>
          <a:lstStyle/>
          <a:p>
            <a:pPr algn="l"/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農曆新年的起源可以追溯至好幾千年以前。相傳在農曆年的除夕夜，兇殘的「年獸」會跑出來恣意獵食。據說年獸厭惡噪音且懼怕紅色，所以人們會施放鞭炮，並在大門上貼上紅紙，試圖嚇走年獸。因此，隔日一早人們醒來時都會互道一聲「恭喜」。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農曆新年也是人們返鄉團圓，在除夕夜與家人圍爐共享年夜飯的日子，因此年夜飯的佳餚也往往格外豐盛。晚餐過後，父母及長輩會給予孩童或未結婚的家人「紅包」，而已經工作的人，也同樣要給父母親及祖父母紅包。一般相信，將紅包壓在枕頭下可以嚇跑年獸，故紅包也稱為「壓歲錢」。</a:t>
            </a:r>
            <a:endParaRPr lang="zh-TW" altLang="en-US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3</a:t>
            </a:fld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933663" y="8159666"/>
            <a:ext cx="510493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3500" b="1" cap="none" spc="0" dirty="0" smtClean="0">
                <a:ln/>
                <a:solidFill>
                  <a:schemeClr val="accent3"/>
                </a:solidFill>
                <a:effectLst/>
                <a:latin typeface="LG Display-Regular" pitchFamily="34" charset="-127"/>
                <a:ea typeface="LG Display-Regular" pitchFamily="34" charset="-127"/>
                <a:cs typeface="LG Display-Regular" pitchFamily="34" charset="-127"/>
              </a:rPr>
              <a:t>以心圍安全 中地做得到</a:t>
            </a:r>
            <a:endParaRPr lang="zh-HK" altLang="en-US" sz="35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77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" name="圖片 10" descr="IMG_2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698" y="2842903"/>
            <a:ext cx="6123402" cy="459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4</a:t>
            </a:fld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1056139" y="1619672"/>
            <a:ext cx="4799846" cy="560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540000" lvl="1" indent="-342900">
              <a:lnSpc>
                <a:spcPct val="150000"/>
              </a:lnSpc>
              <a:buSzPts val="1400"/>
            </a:pPr>
            <a:r>
              <a:rPr lang="zh-TW" altLang="en-US" sz="23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/>
              </a:rPr>
              <a:t>中地安全同樂日及攤位遊戲花絮</a:t>
            </a:r>
            <a:endParaRPr lang="en-US" altLang="zh-TW" sz="2300" b="1" dirty="0">
              <a:solidFill>
                <a:schemeClr val="accent2">
                  <a:lumMod val="75000"/>
                </a:schemeClr>
              </a:solidFill>
              <a:latin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2" name="圖片 11" descr="IMG_2569.JPG"/>
          <p:cNvPicPr>
            <a:picLocks noChangeAspect="1"/>
          </p:cNvPicPr>
          <p:nvPr/>
        </p:nvPicPr>
        <p:blipFill>
          <a:blip r:embed="rId4" cstate="print"/>
          <a:srcRect t="31746"/>
          <a:stretch>
            <a:fillRect/>
          </a:stretch>
        </p:blipFill>
        <p:spPr>
          <a:xfrm>
            <a:off x="607932" y="2435002"/>
            <a:ext cx="5696260" cy="296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IMG_2573.JPG"/>
          <p:cNvPicPr>
            <a:picLocks noChangeAspect="1"/>
          </p:cNvPicPr>
          <p:nvPr/>
        </p:nvPicPr>
        <p:blipFill>
          <a:blip r:embed="rId5" cstate="print"/>
          <a:srcRect t="22222"/>
          <a:stretch>
            <a:fillRect/>
          </a:stretch>
        </p:blipFill>
        <p:spPr>
          <a:xfrm>
            <a:off x="607932" y="5650083"/>
            <a:ext cx="5696260" cy="332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5</a:t>
            </a:fld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1056139" y="1619672"/>
            <a:ext cx="4799846" cy="560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540000" lvl="1" indent="-342900">
              <a:lnSpc>
                <a:spcPct val="150000"/>
              </a:lnSpc>
              <a:buSzPts val="1400"/>
            </a:pPr>
            <a:r>
              <a:rPr lang="zh-TW" altLang="en-US" sz="23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/>
              </a:rPr>
              <a:t>中地安全同樂日及攤位遊戲花絮</a:t>
            </a:r>
            <a:endParaRPr lang="en-US" altLang="zh-TW" sz="2300" b="1" dirty="0">
              <a:solidFill>
                <a:schemeClr val="accent2">
                  <a:lumMod val="75000"/>
                </a:schemeClr>
              </a:solidFill>
              <a:latin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882" t="12857" r="5608" b="9999"/>
          <a:stretch>
            <a:fillRect/>
          </a:stretch>
        </p:blipFill>
        <p:spPr bwMode="auto">
          <a:xfrm>
            <a:off x="806456" y="2491962"/>
            <a:ext cx="5299211" cy="321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9028" r="8333"/>
          <a:stretch>
            <a:fillRect/>
          </a:stretch>
        </p:blipFill>
        <p:spPr bwMode="auto">
          <a:xfrm>
            <a:off x="874083" y="5695649"/>
            <a:ext cx="5075197" cy="340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6</a:t>
            </a:fld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056139" y="1619672"/>
            <a:ext cx="4799846" cy="560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540000" lvl="1" indent="-342900">
              <a:lnSpc>
                <a:spcPct val="150000"/>
              </a:lnSpc>
              <a:buSzPts val="1400"/>
            </a:pPr>
            <a:r>
              <a:rPr lang="zh-TW" altLang="en-US" sz="23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/>
              </a:rPr>
              <a:t>中地安全同樂日及攤位遊戲花絮</a:t>
            </a:r>
            <a:endParaRPr lang="en-US" altLang="zh-TW" sz="2300" b="1" dirty="0">
              <a:solidFill>
                <a:schemeClr val="accent2">
                  <a:lumMod val="75000"/>
                </a:schemeClr>
              </a:solidFill>
              <a:latin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5" name="圖片 14" descr="IMG_25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483" y="5932483"/>
            <a:ext cx="5081547" cy="319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IMG_2598.JPG"/>
          <p:cNvPicPr>
            <a:picLocks noChangeAspect="1"/>
          </p:cNvPicPr>
          <p:nvPr/>
        </p:nvPicPr>
        <p:blipFill>
          <a:blip r:embed="rId5" cstate="print"/>
          <a:srcRect l="15625" t="18055" r="4166" b="15278"/>
          <a:stretch>
            <a:fillRect/>
          </a:stretch>
        </p:blipFill>
        <p:spPr>
          <a:xfrm>
            <a:off x="788828" y="2524596"/>
            <a:ext cx="5334468" cy="332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7</a:t>
            </a:fld>
            <a:endParaRPr lang="zh-HK" altLang="en-US"/>
          </a:p>
        </p:txBody>
      </p:sp>
      <p:sp>
        <p:nvSpPr>
          <p:cNvPr id="13" name="矩形 12"/>
          <p:cNvSpPr/>
          <p:nvPr/>
        </p:nvSpPr>
        <p:spPr>
          <a:xfrm>
            <a:off x="1056139" y="1619672"/>
            <a:ext cx="4799846" cy="560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540000" lvl="1" indent="-342900">
              <a:lnSpc>
                <a:spcPct val="150000"/>
              </a:lnSpc>
              <a:buSzPts val="1400"/>
            </a:pPr>
            <a:r>
              <a:rPr lang="zh-TW" altLang="en-US" sz="23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/>
              </a:rPr>
              <a:t>中地安全同樂日及攤位遊戲花絮</a:t>
            </a:r>
            <a:endParaRPr lang="en-US" altLang="zh-TW" sz="2300" b="1" dirty="0">
              <a:solidFill>
                <a:schemeClr val="accent2">
                  <a:lumMod val="75000"/>
                </a:schemeClr>
              </a:solidFill>
              <a:latin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12894" b="11890"/>
          <a:stretch>
            <a:fillRect/>
          </a:stretch>
        </p:blipFill>
        <p:spPr bwMode="auto">
          <a:xfrm>
            <a:off x="541869" y="5549046"/>
            <a:ext cx="5842776" cy="292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13202" t="15251" r="6328" b="21042"/>
          <a:stretch>
            <a:fillRect/>
          </a:stretch>
        </p:blipFill>
        <p:spPr bwMode="auto">
          <a:xfrm>
            <a:off x="754406" y="2459166"/>
            <a:ext cx="540331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8</a:t>
            </a:fld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1056139" y="1619672"/>
            <a:ext cx="4799846" cy="560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540000" lvl="1" indent="-342900">
              <a:lnSpc>
                <a:spcPct val="150000"/>
              </a:lnSpc>
              <a:buSzPts val="1400"/>
            </a:pPr>
            <a:r>
              <a:rPr lang="zh-TW" altLang="en-US" sz="23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/>
              </a:rPr>
              <a:t>中地安全同樂日及攤位遊戲花絮</a:t>
            </a:r>
            <a:endParaRPr lang="en-US" altLang="zh-TW" sz="2300" b="1" dirty="0">
              <a:solidFill>
                <a:schemeClr val="accent2">
                  <a:lumMod val="75000"/>
                </a:schemeClr>
              </a:solidFill>
              <a:latin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2018 /03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41749" y="1619672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建造業安全週 嘉年華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altLang="zh-TW" sz="2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zh-TW" altLang="en-US" sz="2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創造</a:t>
            </a:r>
            <a:r>
              <a:rPr lang="zh-TW" altLang="en-US" sz="2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健力士世界</a:t>
            </a:r>
            <a:r>
              <a:rPr lang="zh-TW" altLang="en-US" sz="2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記錄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00108" y="2428860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日期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: 2017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年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9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月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23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日 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地點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:</a:t>
            </a:r>
            <a:r>
              <a:rPr lang="zh-TW" altLang="en-US" b="1" spc="10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旺角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麥花</a:t>
            </a:r>
            <a:r>
              <a:rPr lang="zh-TW" altLang="en-US" b="1" spc="-15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臣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場館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  <a:p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48680" y="6732240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公司管理層聯同多位同事參與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由業界合力拼出反光衣圖案的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健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力士世界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記錄証明書</a:t>
            </a:r>
          </a:p>
        </p:txBody>
      </p:sp>
      <p:pic>
        <p:nvPicPr>
          <p:cNvPr id="2050" name="Picture 2" descr="C:\Users\User\Downloads\GW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5058" y="6427672"/>
            <a:ext cx="2379684" cy="237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Guinness World Record Certificate  for the Largest Human Image of a Safety Vest on 23 Sept 2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56" y="3071802"/>
            <a:ext cx="4857760" cy="364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行雲流水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7272</TotalTime>
  <Words>1406</Words>
  <Application>Microsoft Office PowerPoint</Application>
  <PresentationFormat>如螢幕大小 (4:3)</PresentationFormat>
  <Paragraphs>208</Paragraphs>
  <Slides>26</Slides>
  <Notes>16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9" baseType="lpstr">
      <vt:lpstr>Office 佈景主題</vt:lpstr>
      <vt:lpstr>行雲流水</vt:lpstr>
      <vt:lpstr>Acrobat Document</vt:lpstr>
      <vt:lpstr>PowerPoint 簡報</vt:lpstr>
      <vt:lpstr>PowerPoint 簡報</vt:lpstr>
      <vt:lpstr>農曆新年的起源可以追溯至好幾千年以前。相傳在農曆年的除夕夜，兇殘的「年獸」會跑出來恣意獵食。據說年獸厭惡噪音且懼怕紅色，所以人們會施放鞭炮，並在大門上貼上紅紙，試圖嚇走年獸。因此，隔日一早人們醒來時都會互道一聲「恭喜」。  農曆新年也是人們返鄉團圓，在除夕夜與家人圍爐共享年夜飯的日子，因此年夜飯的佳餚也往往格外豐盛。晚餐過後，父母及長輩會給予孩童或未結婚的家人「紅包」，而已經工作的人，也同樣要給父母親及祖父母紅包。一般相信，將紅包壓在枕頭下可以嚇跑年獸，故紅包也稱為「壓歲錢」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CGC Safety Team</dc:creator>
  <cp:lastModifiedBy>User</cp:lastModifiedBy>
  <cp:revision>694</cp:revision>
  <cp:lastPrinted>2018-02-26T05:49:26Z</cp:lastPrinted>
  <dcterms:created xsi:type="dcterms:W3CDTF">2015-04-09T03:25:00Z</dcterms:created>
  <dcterms:modified xsi:type="dcterms:W3CDTF">2018-02-26T08:10:36Z</dcterms:modified>
</cp:coreProperties>
</file>