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23" r:id="rId1"/>
  </p:sldMasterIdLst>
  <p:notesMasterIdLst>
    <p:notesMasterId r:id="rId41"/>
  </p:notesMasterIdLst>
  <p:sldIdLst>
    <p:sldId id="256" r:id="rId2"/>
    <p:sldId id="257" r:id="rId3"/>
    <p:sldId id="301" r:id="rId4"/>
    <p:sldId id="306" r:id="rId5"/>
    <p:sldId id="349" r:id="rId6"/>
    <p:sldId id="350" r:id="rId7"/>
    <p:sldId id="355" r:id="rId8"/>
    <p:sldId id="356" r:id="rId9"/>
    <p:sldId id="357" r:id="rId10"/>
    <p:sldId id="358" r:id="rId11"/>
    <p:sldId id="359" r:id="rId12"/>
    <p:sldId id="370" r:id="rId13"/>
    <p:sldId id="369" r:id="rId14"/>
    <p:sldId id="360" r:id="rId15"/>
    <p:sldId id="361" r:id="rId16"/>
    <p:sldId id="364" r:id="rId17"/>
    <p:sldId id="362" r:id="rId18"/>
    <p:sldId id="363" r:id="rId19"/>
    <p:sldId id="365" r:id="rId20"/>
    <p:sldId id="366" r:id="rId21"/>
    <p:sldId id="368" r:id="rId22"/>
    <p:sldId id="367" r:id="rId23"/>
    <p:sldId id="373" r:id="rId24"/>
    <p:sldId id="375" r:id="rId25"/>
    <p:sldId id="376" r:id="rId26"/>
    <p:sldId id="389" r:id="rId27"/>
    <p:sldId id="386" r:id="rId28"/>
    <p:sldId id="378" r:id="rId29"/>
    <p:sldId id="384" r:id="rId30"/>
    <p:sldId id="377" r:id="rId31"/>
    <p:sldId id="382" r:id="rId32"/>
    <p:sldId id="381" r:id="rId33"/>
    <p:sldId id="374" r:id="rId34"/>
    <p:sldId id="380" r:id="rId35"/>
    <p:sldId id="385" r:id="rId36"/>
    <p:sldId id="387" r:id="rId37"/>
    <p:sldId id="388" r:id="rId38"/>
    <p:sldId id="371" r:id="rId39"/>
    <p:sldId id="372" r:id="rId40"/>
  </p:sldIdLst>
  <p:sldSz cx="6858000" cy="9144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2C0EDE87-A4EA-4359-94A4-4AC16E412B5E}">
          <p14:sldIdLst>
            <p14:sldId id="256"/>
            <p14:sldId id="257"/>
            <p14:sldId id="301"/>
            <p14:sldId id="306"/>
            <p14:sldId id="349"/>
            <p14:sldId id="350"/>
            <p14:sldId id="355"/>
            <p14:sldId id="356"/>
            <p14:sldId id="357"/>
            <p14:sldId id="358"/>
            <p14:sldId id="359"/>
            <p14:sldId id="370"/>
            <p14:sldId id="369"/>
            <p14:sldId id="360"/>
            <p14:sldId id="361"/>
            <p14:sldId id="364"/>
            <p14:sldId id="362"/>
            <p14:sldId id="363"/>
            <p14:sldId id="365"/>
            <p14:sldId id="366"/>
            <p14:sldId id="368"/>
            <p14:sldId id="367"/>
            <p14:sldId id="373"/>
            <p14:sldId id="375"/>
            <p14:sldId id="376"/>
            <p14:sldId id="389"/>
            <p14:sldId id="386"/>
            <p14:sldId id="378"/>
            <p14:sldId id="384"/>
            <p14:sldId id="377"/>
            <p14:sldId id="382"/>
            <p14:sldId id="381"/>
            <p14:sldId id="374"/>
            <p14:sldId id="380"/>
            <p14:sldId id="385"/>
            <p14:sldId id="387"/>
            <p14:sldId id="388"/>
            <p14:sldId id="371"/>
            <p14:sldId id="372"/>
          </p14:sldIdLst>
        </p14:section>
        <p14:section name="未命名的章節" id="{624C5815-E647-4772-BC68-F3C7E439D203}">
          <p14:sldIdLst/>
        </p14:section>
        <p14:section name="未命名的章節" id="{B998D251-BD06-4AA1-8582-A4DD325C717E}">
          <p14:sldIdLst/>
        </p14:section>
      </p14:sectionLst>
    </p:ex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24E04"/>
    <a:srgbClr val="E4B402"/>
    <a:srgbClr val="FFFFFF"/>
    <a:srgbClr val="02C2DC"/>
    <a:srgbClr val="FFFF99"/>
    <a:srgbClr val="FFFF00"/>
    <a:srgbClr val="4F7E42"/>
    <a:srgbClr val="7EEFFE"/>
    <a:srgbClr val="02AB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9" autoAdjust="0"/>
    <p:restoredTop sz="96471" autoAdjust="0"/>
  </p:normalViewPr>
  <p:slideViewPr>
    <p:cSldViewPr>
      <p:cViewPr>
        <p:scale>
          <a:sx n="90" d="100"/>
          <a:sy n="90" d="100"/>
        </p:scale>
        <p:origin x="-3162" y="66"/>
      </p:cViewPr>
      <p:guideLst>
        <p:guide orient="horz" pos="2880"/>
        <p:guide pos="2160"/>
      </p:guideLst>
    </p:cSldViewPr>
  </p:slideViewPr>
  <p:outlineViewPr>
    <p:cViewPr>
      <p:scale>
        <a:sx n="33" d="100"/>
        <a:sy n="33" d="100"/>
      </p:scale>
      <p:origin x="222"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6EF1E1-AF99-44FF-910D-EFC4243AF755}" type="datetimeFigureOut">
              <a:rPr lang="zh-HK" altLang="en-US" smtClean="0"/>
              <a:t>26/2/2022</a:t>
            </a:fld>
            <a:endParaRPr lang="zh-HK" altLang="en-US"/>
          </a:p>
        </p:txBody>
      </p:sp>
      <p:sp>
        <p:nvSpPr>
          <p:cNvPr id="4" name="投影片圖像版面配置區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93C362-95F6-44C8-8923-4854FFC5D889}" type="slidenum">
              <a:rPr lang="zh-HK" altLang="en-US" smtClean="0"/>
              <a:t>‹#›</a:t>
            </a:fld>
            <a:endParaRPr lang="zh-HK" altLang="en-US"/>
          </a:p>
        </p:txBody>
      </p:sp>
    </p:spTree>
    <p:extLst>
      <p:ext uri="{BB962C8B-B14F-4D97-AF65-F5344CB8AC3E}">
        <p14:creationId xmlns:p14="http://schemas.microsoft.com/office/powerpoint/2010/main" val="1213444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EB93C362-95F6-44C8-8923-4854FFC5D889}" type="slidenum">
              <a:rPr lang="zh-HK" altLang="en-US" smtClean="0"/>
              <a:t>2</a:t>
            </a:fld>
            <a:endParaRPr lang="zh-HK" altLang="en-US"/>
          </a:p>
        </p:txBody>
      </p:sp>
    </p:spTree>
    <p:extLst>
      <p:ext uri="{BB962C8B-B14F-4D97-AF65-F5344CB8AC3E}">
        <p14:creationId xmlns:p14="http://schemas.microsoft.com/office/powerpoint/2010/main" val="1925562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6350" y="-11290"/>
            <a:ext cx="6877353" cy="9166580"/>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3206046"/>
            <a:ext cx="4370039" cy="2195069"/>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47947" y="5401113"/>
            <a:ext cx="4370039" cy="1462532"/>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389102163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6" cy="4538133"/>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5960533"/>
            <a:ext cx="4760786" cy="2094616"/>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17814023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64" y="812800"/>
            <a:ext cx="4554137" cy="4030133"/>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825806" y="4842933"/>
            <a:ext cx="4064853" cy="508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457199" y="5960533"/>
            <a:ext cx="4760786" cy="2094616"/>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22C2385B-72AA-46B7-BE58-D04451CCD1AF}" type="slidenum">
              <a:rPr lang="zh-HK" altLang="en-US" smtClean="0"/>
              <a:t>‹#›</a:t>
            </a:fld>
            <a:endParaRPr lang="zh-HK" altLang="en-US"/>
          </a:p>
        </p:txBody>
      </p:sp>
      <p:sp>
        <p:nvSpPr>
          <p:cNvPr id="24" name="TextBox 23"/>
          <p:cNvSpPr txBox="1"/>
          <p:nvPr/>
        </p:nvSpPr>
        <p:spPr>
          <a:xfrm>
            <a:off x="362034" y="1053838"/>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3848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4383259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57199" y="2575984"/>
            <a:ext cx="4760786" cy="3460613"/>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38810649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581164" y="812800"/>
            <a:ext cx="4554137" cy="4030133"/>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457198" y="5350933"/>
            <a:ext cx="4760787" cy="685664"/>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22C2385B-72AA-46B7-BE58-D04451CCD1AF}" type="slidenum">
              <a:rPr lang="zh-HK" altLang="en-US" smtClean="0"/>
              <a:t>‹#›</a:t>
            </a:fld>
            <a:endParaRPr lang="zh-HK" altLang="en-US"/>
          </a:p>
        </p:txBody>
      </p:sp>
      <p:sp>
        <p:nvSpPr>
          <p:cNvPr id="24" name="TextBox 23"/>
          <p:cNvSpPr txBox="1"/>
          <p:nvPr/>
        </p:nvSpPr>
        <p:spPr>
          <a:xfrm>
            <a:off x="362034" y="1053838"/>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3848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14568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461886" y="812800"/>
            <a:ext cx="4756099" cy="4030133"/>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457198" y="5350933"/>
            <a:ext cx="4760787" cy="685664"/>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202819754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300370636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812801"/>
            <a:ext cx="734109" cy="7001935"/>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199" y="812801"/>
            <a:ext cx="3896270" cy="70019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287389271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200025886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199" y="3601158"/>
            <a:ext cx="4760786" cy="243544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199" y="6036597"/>
            <a:ext cx="4760786" cy="11472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338104853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6" cy="17610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2880785"/>
            <a:ext cx="2316082" cy="51743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901903" y="2880787"/>
            <a:ext cx="2316083" cy="517436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357573647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5" cy="1761067"/>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199" y="2881311"/>
            <a:ext cx="2318004"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199" y="3649662"/>
            <a:ext cx="2318004" cy="440548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899980" y="2881311"/>
            <a:ext cx="2318004"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2899980" y="3649662"/>
            <a:ext cx="2318004" cy="440548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52657806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199" y="812800"/>
            <a:ext cx="4760786" cy="17610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394466434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254286605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1998139"/>
            <a:ext cx="2092637" cy="1704621"/>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2678456" y="686567"/>
            <a:ext cx="2539528" cy="736858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199" y="3702759"/>
            <a:ext cx="2092637" cy="3445932"/>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35231618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400800"/>
            <a:ext cx="4760786" cy="755651"/>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57199" y="812800"/>
            <a:ext cx="4760786" cy="5127624"/>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457199" y="7156451"/>
            <a:ext cx="4760786" cy="898699"/>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76B9-FF6A-479A-9053-27FA0BA43EE7}" type="datetime1">
              <a:rPr lang="zh-HK" altLang="en-US" smtClean="0"/>
              <a:t>26/2/2022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156168457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11290"/>
            <a:ext cx="6877354" cy="9166580"/>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812800"/>
            <a:ext cx="4760785" cy="1761067"/>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199" y="2880787"/>
            <a:ext cx="4760786" cy="5174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053944" y="8055152"/>
            <a:ext cx="513099"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DED576B9-FF6A-479A-9053-27FA0BA43EE7}" type="datetime1">
              <a:rPr lang="zh-HK" altLang="en-US" smtClean="0"/>
              <a:t>26/2/2022</a:t>
            </a:fld>
            <a:endParaRPr lang="zh-HK" altLang="en-US"/>
          </a:p>
        </p:txBody>
      </p:sp>
      <p:sp>
        <p:nvSpPr>
          <p:cNvPr id="5" name="Footer Placeholder 4"/>
          <p:cNvSpPr>
            <a:spLocks noGrp="1"/>
          </p:cNvSpPr>
          <p:nvPr>
            <p:ph type="ftr" sz="quarter" idx="3"/>
          </p:nvPr>
        </p:nvSpPr>
        <p:spPr>
          <a:xfrm>
            <a:off x="457200" y="8055152"/>
            <a:ext cx="3467230" cy="486833"/>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4833507" y="8055152"/>
            <a:ext cx="384479" cy="486833"/>
          </a:xfrm>
          <a:prstGeom prst="rect">
            <a:avLst/>
          </a:prstGeom>
        </p:spPr>
        <p:txBody>
          <a:bodyPr vert="horz" lIns="91440" tIns="45720" rIns="91440" bIns="45720" rtlCol="0" anchor="ctr"/>
          <a:lstStyle>
            <a:lvl1pPr algn="r">
              <a:defRPr sz="675">
                <a:solidFill>
                  <a:schemeClr val="accent1"/>
                </a:solidFill>
              </a:defRPr>
            </a:lvl1pPr>
          </a:lstStyle>
          <a:p>
            <a:fld id="{22C2385B-72AA-46B7-BE58-D04451CCD1AF}" type="slidenum">
              <a:rPr lang="zh-HK" altLang="en-US" smtClean="0"/>
              <a:t>‹#›</a:t>
            </a:fld>
            <a:endParaRPr lang="zh-HK" altLang="en-US"/>
          </a:p>
        </p:txBody>
      </p:sp>
    </p:spTree>
    <p:extLst>
      <p:ext uri="{BB962C8B-B14F-4D97-AF65-F5344CB8AC3E}">
        <p14:creationId xmlns:p14="http://schemas.microsoft.com/office/powerpoint/2010/main" val="1860392598"/>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08720" y="1369043"/>
            <a:ext cx="5040560" cy="1042717"/>
          </a:xfrm>
          <a:prstGeom prst="rect">
            <a:avLst/>
          </a:prstGeom>
          <a:noFill/>
        </p:spPr>
        <p:txBody>
          <a:bodyPr wrap="square" lIns="91440" tIns="45720" rIns="91440" bIns="45720">
            <a:spAutoFit/>
          </a:bodyPr>
          <a:lstStyle/>
          <a:p>
            <a:pPr algn="ctr"/>
            <a:r>
              <a:rPr lang="zh-TW" altLang="en-US" sz="6000" b="1" dirty="0">
                <a:ln w="12700">
                  <a:solidFill>
                    <a:schemeClr val="tx2">
                      <a:satMod val="155000"/>
                    </a:schemeClr>
                  </a:solidFill>
                  <a:prstDash val="solid"/>
                </a:ln>
                <a:solidFill>
                  <a:schemeClr val="bg2">
                    <a:tint val="85000"/>
                    <a:satMod val="155000"/>
                  </a:schemeClr>
                </a:solidFill>
                <a:effectLst>
                  <a:glow rad="101600">
                    <a:schemeClr val="accent1">
                      <a:satMod val="175000"/>
                      <a:alpha val="40000"/>
                    </a:schemeClr>
                  </a:glow>
                  <a:outerShdw blurRad="41275" dist="20320" dir="1800000" algn="tl" rotWithShape="0">
                    <a:srgbClr val="000000">
                      <a:alpha val="40000"/>
                    </a:srgbClr>
                  </a:outerShdw>
                </a:effectLst>
              </a:rPr>
              <a:t>職安健雙月刊</a:t>
            </a:r>
            <a:endParaRPr lang="zh-HK" altLang="en-US" sz="6000" b="1" dirty="0">
              <a:ln w="12700">
                <a:solidFill>
                  <a:schemeClr val="tx2">
                    <a:satMod val="155000"/>
                  </a:schemeClr>
                </a:solidFill>
                <a:prstDash val="solid"/>
              </a:ln>
              <a:solidFill>
                <a:schemeClr val="bg2">
                  <a:tint val="85000"/>
                  <a:satMod val="155000"/>
                </a:schemeClr>
              </a:solidFill>
              <a:effectLst>
                <a:glow rad="101600">
                  <a:schemeClr val="accent1">
                    <a:satMod val="175000"/>
                    <a:alpha val="40000"/>
                  </a:schemeClr>
                </a:glow>
                <a:outerShdw blurRad="41275" dist="20320" dir="1800000" algn="tl" rotWithShape="0">
                  <a:srgbClr val="000000">
                    <a:alpha val="40000"/>
                  </a:srgbClr>
                </a:outerShdw>
              </a:effectLst>
            </a:endParaRPr>
          </a:p>
        </p:txBody>
      </p:sp>
      <p:pic>
        <p:nvPicPr>
          <p:cNvPr id="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807" y="-36512"/>
            <a:ext cx="6050529" cy="1170119"/>
          </a:xfrm>
          <a:prstGeom prst="rect">
            <a:avLst/>
          </a:prstGeom>
        </p:spPr>
      </p:pic>
      <p:sp>
        <p:nvSpPr>
          <p:cNvPr id="9"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
        <p:nvSpPr>
          <p:cNvPr id="11" name="矩形 10"/>
          <p:cNvSpPr/>
          <p:nvPr/>
        </p:nvSpPr>
        <p:spPr>
          <a:xfrm>
            <a:off x="-6658" y="7524328"/>
            <a:ext cx="3429000" cy="861774"/>
          </a:xfrm>
          <a:prstGeom prst="rect">
            <a:avLst/>
          </a:prstGeom>
        </p:spPr>
        <p:txBody>
          <a:bodyPr wrap="square">
            <a:spAutoFit/>
          </a:bodyPr>
          <a:lstStyle/>
          <a:p>
            <a:pPr algn="ctr"/>
            <a:r>
              <a:rPr lang="zh-TW" altLang="en-US" sz="2500" b="1" dirty="0">
                <a:ln w="12700">
                  <a:solidFill>
                    <a:schemeClr val="tx2">
                      <a:satMod val="155000"/>
                    </a:schemeClr>
                  </a:solidFill>
                  <a:prstDash val="solid"/>
                </a:ln>
                <a:solidFill>
                  <a:schemeClr val="bg2">
                    <a:tint val="85000"/>
                    <a:satMod val="155000"/>
                  </a:schemeClr>
                </a:solidFill>
                <a:effectLst>
                  <a:glow rad="101600">
                    <a:schemeClr val="accent1">
                      <a:satMod val="175000"/>
                      <a:alpha val="40000"/>
                    </a:schemeClr>
                  </a:glow>
                  <a:outerShdw blurRad="41275" dist="20320" dir="1800000" algn="tl" rotWithShape="0">
                    <a:srgbClr val="000000">
                      <a:alpha val="40000"/>
                    </a:srgbClr>
                  </a:outerShdw>
                </a:effectLst>
              </a:rPr>
              <a:t>中地同心做安全</a:t>
            </a:r>
            <a:endParaRPr lang="en-US" altLang="zh-TW" sz="2500" b="1" dirty="0">
              <a:ln w="12700">
                <a:solidFill>
                  <a:schemeClr val="tx2">
                    <a:satMod val="155000"/>
                  </a:schemeClr>
                </a:solidFill>
                <a:prstDash val="solid"/>
              </a:ln>
              <a:solidFill>
                <a:schemeClr val="bg2">
                  <a:tint val="85000"/>
                  <a:satMod val="155000"/>
                </a:schemeClr>
              </a:solidFill>
              <a:effectLst>
                <a:glow rad="101600">
                  <a:schemeClr val="accent1">
                    <a:satMod val="175000"/>
                    <a:alpha val="40000"/>
                  </a:schemeClr>
                </a:glow>
                <a:outerShdw blurRad="41275" dist="20320" dir="1800000" algn="tl" rotWithShape="0">
                  <a:srgbClr val="000000">
                    <a:alpha val="40000"/>
                  </a:srgbClr>
                </a:outerShdw>
              </a:effectLst>
            </a:endParaRPr>
          </a:p>
          <a:p>
            <a:pPr algn="ctr"/>
            <a:r>
              <a:rPr lang="zh-TW" altLang="en-US" sz="2500" b="1" dirty="0">
                <a:ln w="12700">
                  <a:solidFill>
                    <a:schemeClr val="tx2">
                      <a:satMod val="155000"/>
                    </a:schemeClr>
                  </a:solidFill>
                  <a:prstDash val="solid"/>
                </a:ln>
                <a:solidFill>
                  <a:schemeClr val="bg2">
                    <a:tint val="85000"/>
                    <a:satMod val="155000"/>
                  </a:schemeClr>
                </a:solidFill>
                <a:effectLst>
                  <a:glow rad="101600">
                    <a:schemeClr val="accent1">
                      <a:satMod val="175000"/>
                      <a:alpha val="40000"/>
                    </a:schemeClr>
                  </a:glow>
                  <a:outerShdw blurRad="41275" dist="20320" dir="1800000" algn="tl" rotWithShape="0">
                    <a:srgbClr val="000000">
                      <a:alpha val="40000"/>
                    </a:srgbClr>
                  </a:outerShdw>
                </a:effectLst>
              </a:rPr>
              <a:t>生命第一為首要</a:t>
            </a:r>
            <a:endParaRPr lang="zh-HK" altLang="en-US" sz="2500" b="1" dirty="0">
              <a:ln w="12700">
                <a:solidFill>
                  <a:schemeClr val="tx2">
                    <a:satMod val="155000"/>
                  </a:schemeClr>
                </a:solidFill>
                <a:prstDash val="solid"/>
              </a:ln>
              <a:solidFill>
                <a:schemeClr val="bg2">
                  <a:tint val="85000"/>
                  <a:satMod val="155000"/>
                </a:schemeClr>
              </a:solidFill>
              <a:effectLst>
                <a:glow rad="101600">
                  <a:schemeClr val="accent1">
                    <a:satMod val="175000"/>
                    <a:alpha val="40000"/>
                  </a:schemeClr>
                </a:glow>
                <a:outerShdw blurRad="41275" dist="20320" dir="1800000" algn="tl" rotWithShape="0">
                  <a:srgbClr val="000000">
                    <a:alpha val="40000"/>
                  </a:srgbClr>
                </a:outerShdw>
              </a:effectLst>
            </a:endParaRPr>
          </a:p>
        </p:txBody>
      </p:sp>
      <p:pic>
        <p:nvPicPr>
          <p:cNvPr id="1028" name="Picture 4" descr="630 Happy Easter ideas | easter images, happy easter quotes, happy easter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352" y="2843808"/>
            <a:ext cx="4529980" cy="452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873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71919" y="1475656"/>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中地強制性入職培訓</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11" name="圖片 5"/>
          <p:cNvPicPr>
            <a:picLocks noChangeAspect="1"/>
          </p:cNvPicPr>
          <p:nvPr/>
        </p:nvPicPr>
        <p:blipFill>
          <a:blip r:embed="rId3"/>
          <a:stretch>
            <a:fillRect/>
          </a:stretch>
        </p:blipFill>
        <p:spPr>
          <a:xfrm>
            <a:off x="329703" y="2389594"/>
            <a:ext cx="2982960" cy="4218972"/>
          </a:xfrm>
          <a:prstGeom prst="rect">
            <a:avLst/>
          </a:prstGeom>
          <a:solidFill>
            <a:schemeClr val="tx1"/>
          </a:solidFill>
          <a:ln>
            <a:solidFill>
              <a:schemeClr val="tx1"/>
            </a:solidFill>
          </a:ln>
        </p:spPr>
      </p:pic>
      <p:pic>
        <p:nvPicPr>
          <p:cNvPr id="12" name="圖片 7"/>
          <p:cNvPicPr>
            <a:picLocks noChangeAspect="1"/>
          </p:cNvPicPr>
          <p:nvPr/>
        </p:nvPicPr>
        <p:blipFill>
          <a:blip r:embed="rId4"/>
          <a:stretch>
            <a:fillRect/>
          </a:stretch>
        </p:blipFill>
        <p:spPr>
          <a:xfrm>
            <a:off x="3482516" y="2393290"/>
            <a:ext cx="2982960" cy="4218972"/>
          </a:xfrm>
          <a:prstGeom prst="rect">
            <a:avLst/>
          </a:prstGeom>
          <a:solidFill>
            <a:schemeClr val="tx1"/>
          </a:solidFill>
          <a:ln>
            <a:solidFill>
              <a:schemeClr val="tx1"/>
            </a:solidFill>
          </a:ln>
        </p:spPr>
      </p:pic>
      <p:sp>
        <p:nvSpPr>
          <p:cNvPr id="15" name="文字方塊 3"/>
          <p:cNvSpPr txBox="1"/>
          <p:nvPr/>
        </p:nvSpPr>
        <p:spPr>
          <a:xfrm>
            <a:off x="559851" y="6876256"/>
            <a:ext cx="5616624" cy="954107"/>
          </a:xfrm>
          <a:prstGeom prst="rect">
            <a:avLst/>
          </a:prstGeom>
          <a:noFill/>
        </p:spPr>
        <p:txBody>
          <a:bodyPr wrap="square" rtlCol="0">
            <a:spAutoFit/>
          </a:bodyPr>
          <a:lstStyle/>
          <a:p>
            <a:pPr algn="ctr"/>
            <a:r>
              <a:rPr lang="zh-TW" altLang="en-US" sz="28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中地公司致力強化安全管理系統，加強員工們安全素質</a:t>
            </a:r>
            <a:endParaRPr lang="zh-TW" altLang="en-US" sz="28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665043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24744" y="1331640"/>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中地強制性入職培訓</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
        <p:nvSpPr>
          <p:cNvPr id="15" name="文字方塊 3"/>
          <p:cNvSpPr txBox="1"/>
          <p:nvPr/>
        </p:nvSpPr>
        <p:spPr>
          <a:xfrm>
            <a:off x="559851" y="7398603"/>
            <a:ext cx="5616624" cy="954107"/>
          </a:xfrm>
          <a:prstGeom prst="rect">
            <a:avLst/>
          </a:prstGeom>
          <a:noFill/>
        </p:spPr>
        <p:txBody>
          <a:bodyPr wrap="square" rtlCol="0">
            <a:spAutoFit/>
          </a:bodyPr>
          <a:lstStyle/>
          <a:p>
            <a:pPr algn="ctr"/>
            <a:r>
              <a:rPr lang="zh-TW" altLang="en-US" sz="28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中地公司致</a:t>
            </a:r>
            <a:r>
              <a:rPr lang="zh-TW" altLang="en-US" sz="28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力強化安</a:t>
            </a:r>
            <a:r>
              <a:rPr lang="zh-TW" altLang="en-US" sz="28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全管理系統，加強員工們安全素質</a:t>
            </a:r>
            <a:endParaRPr lang="zh-TW" altLang="en-US" sz="28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rotWithShape="1">
          <a:blip r:embed="rId3"/>
          <a:srcRect l="60500" t="18267" r="11150" b="63066"/>
          <a:stretch/>
        </p:blipFill>
        <p:spPr>
          <a:xfrm>
            <a:off x="366358" y="5028981"/>
            <a:ext cx="6027070" cy="2232248"/>
          </a:xfrm>
          <a:prstGeom prst="rect">
            <a:avLst/>
          </a:prstGeom>
        </p:spPr>
      </p:pic>
      <p:pic>
        <p:nvPicPr>
          <p:cNvPr id="9" name="圖片 3"/>
          <p:cNvPicPr>
            <a:picLocks noChangeAspect="1"/>
          </p:cNvPicPr>
          <p:nvPr/>
        </p:nvPicPr>
        <p:blipFill rotWithShape="1">
          <a:blip r:embed="rId4" cstate="print">
            <a:extLst>
              <a:ext uri="{28A0092B-C50C-407E-A947-70E740481C1C}">
                <a14:useLocalDpi xmlns:a14="http://schemas.microsoft.com/office/drawing/2010/main" val="0"/>
              </a:ext>
            </a:extLst>
          </a:blip>
          <a:srcRect b="15225"/>
          <a:stretch/>
        </p:blipFill>
        <p:spPr>
          <a:xfrm>
            <a:off x="1011559" y="1975723"/>
            <a:ext cx="4649689" cy="2956317"/>
          </a:xfrm>
          <a:prstGeom prst="rect">
            <a:avLst/>
          </a:prstGeom>
        </p:spPr>
      </p:pic>
    </p:spTree>
    <p:extLst>
      <p:ext uri="{BB962C8B-B14F-4D97-AF65-F5344CB8AC3E}">
        <p14:creationId xmlns:p14="http://schemas.microsoft.com/office/powerpoint/2010/main" val="4161178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68760" y="1547664"/>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擴增實境安全訓練</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
        <p:nvSpPr>
          <p:cNvPr id="15" name="文字方塊 3"/>
          <p:cNvSpPr txBox="1"/>
          <p:nvPr/>
        </p:nvSpPr>
        <p:spPr>
          <a:xfrm>
            <a:off x="559851" y="7236296"/>
            <a:ext cx="5616624" cy="1200329"/>
          </a:xfrm>
          <a:prstGeom prst="rect">
            <a:avLst/>
          </a:prstGeom>
          <a:noFill/>
        </p:spPr>
        <p:txBody>
          <a:bodyPr wrap="square" rtlCol="0">
            <a:spAutoFit/>
          </a:bodyPr>
          <a:lstStyle/>
          <a:p>
            <a:pPr algn="ctr"/>
            <a:r>
              <a:rPr lang="zh-TW" altLang="en-US" sz="24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工地現場使用新研發訓練教材</a:t>
            </a:r>
            <a:endParaRPr lang="en-US" altLang="zh-TW" sz="2400" dirty="0">
              <a:latin typeface="DFKai-SB" panose="03000509000000000000" pitchFamily="65" charset="-120"/>
              <a:ea typeface="DFKai-SB" panose="03000509000000000000" pitchFamily="65" charset="-120"/>
            </a:endParaRPr>
          </a:p>
          <a:p>
            <a:pPr algn="ctr"/>
            <a:r>
              <a:rPr lang="zh-TW" altLang="en-US" sz="2400" dirty="0" smtClean="0">
                <a:latin typeface="DFKai-SB" panose="03000509000000000000" pitchFamily="65" charset="-120"/>
                <a:ea typeface="DFKai-SB" panose="03000509000000000000" pitchFamily="65" charset="-120"/>
              </a:rPr>
              <a:t>提</a:t>
            </a:r>
            <a:r>
              <a:rPr lang="zh-TW" altLang="en-US" sz="2400" dirty="0">
                <a:latin typeface="DFKai-SB" panose="03000509000000000000" pitchFamily="65" charset="-120"/>
                <a:ea typeface="DFKai-SB" panose="03000509000000000000" pitchFamily="65" charset="-120"/>
              </a:rPr>
              <a:t>升訓練的互動性，有助加深學習印象及提高安全意識</a:t>
            </a:r>
            <a:endParaRPr lang="zh-TW" altLang="en-US" sz="24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p:txBody>
      </p:sp>
      <p:pic>
        <p:nvPicPr>
          <p:cNvPr id="6" name="圖片 8"/>
          <p:cNvPicPr>
            <a:picLocks noChangeAspect="1"/>
          </p:cNvPicPr>
          <p:nvPr/>
        </p:nvPicPr>
        <p:blipFill>
          <a:blip r:embed="rId3"/>
          <a:stretch>
            <a:fillRect/>
          </a:stretch>
        </p:blipFill>
        <p:spPr>
          <a:xfrm>
            <a:off x="342899" y="2297678"/>
            <a:ext cx="3248333" cy="4589750"/>
          </a:xfrm>
          <a:prstGeom prst="rect">
            <a:avLst/>
          </a:prstGeom>
        </p:spPr>
      </p:pic>
      <p:pic>
        <p:nvPicPr>
          <p:cNvPr id="7"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032" y="2297678"/>
            <a:ext cx="2214008" cy="4791670"/>
          </a:xfrm>
          <a:prstGeom prst="rect">
            <a:avLst/>
          </a:prstGeom>
        </p:spPr>
      </p:pic>
    </p:spTree>
    <p:extLst>
      <p:ext uri="{BB962C8B-B14F-4D97-AF65-F5344CB8AC3E}">
        <p14:creationId xmlns:p14="http://schemas.microsoft.com/office/powerpoint/2010/main" val="3114691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069235" y="1403647"/>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安全承諾書</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
        <p:nvSpPr>
          <p:cNvPr id="15" name="文字方塊 3"/>
          <p:cNvSpPr txBox="1"/>
          <p:nvPr/>
        </p:nvSpPr>
        <p:spPr>
          <a:xfrm>
            <a:off x="404664" y="7404119"/>
            <a:ext cx="5616624" cy="1200329"/>
          </a:xfrm>
          <a:prstGeom prst="rect">
            <a:avLst/>
          </a:prstGeom>
          <a:noFill/>
        </p:spPr>
        <p:txBody>
          <a:bodyPr wrap="square" rtlCol="0">
            <a:spAutoFit/>
          </a:bodyPr>
          <a:lstStyle/>
          <a:p>
            <a:pPr algn="ctr"/>
            <a:r>
              <a:rPr lang="zh-TW" altLang="en-US" sz="2400" dirty="0" smtClean="0">
                <a:latin typeface="DFKai-SB" panose="03000509000000000000" pitchFamily="65" charset="-120"/>
                <a:ea typeface="DFKai-SB" panose="03000509000000000000" pitchFamily="65" charset="-120"/>
              </a:rPr>
              <a:t>透過向員工講解</a:t>
            </a:r>
            <a:r>
              <a:rPr lang="zh-TW" altLang="en-US" sz="2400" dirty="0">
                <a:latin typeface="DFKai-SB" panose="03000509000000000000" pitchFamily="65" charset="-120"/>
                <a:ea typeface="DFKai-SB" panose="03000509000000000000" pitchFamily="65" charset="-120"/>
              </a:rPr>
              <a:t>安全承諾書</a:t>
            </a:r>
            <a:r>
              <a:rPr lang="zh-TW" altLang="en-US" sz="2400" dirty="0" smtClean="0">
                <a:latin typeface="DFKai-SB" panose="03000509000000000000" pitchFamily="65" charset="-120"/>
                <a:ea typeface="DFKai-SB" panose="03000509000000000000" pitchFamily="65" charset="-120"/>
              </a:rPr>
              <a:t>及通</a:t>
            </a:r>
            <a:r>
              <a:rPr lang="zh-TW" altLang="en-US" sz="2400" dirty="0">
                <a:latin typeface="DFKai-SB" panose="03000509000000000000" pitchFamily="65" charset="-120"/>
                <a:ea typeface="DFKai-SB" panose="03000509000000000000" pitchFamily="65" charset="-120"/>
              </a:rPr>
              <a:t>過簽</a:t>
            </a:r>
            <a:r>
              <a:rPr lang="zh-TW" altLang="en-US" sz="2400" dirty="0" smtClean="0">
                <a:latin typeface="DFKai-SB" panose="03000509000000000000" pitchFamily="65" charset="-120"/>
                <a:ea typeface="DFKai-SB" panose="03000509000000000000" pitchFamily="65" charset="-120"/>
              </a:rPr>
              <a:t>訂，令員工對</a:t>
            </a:r>
            <a:r>
              <a:rPr lang="zh-TW" altLang="en-US" sz="2400" dirty="0">
                <a:latin typeface="DFKai-SB" panose="03000509000000000000" pitchFamily="65" charset="-120"/>
                <a:ea typeface="DFKai-SB" panose="03000509000000000000" pitchFamily="65" charset="-120"/>
              </a:rPr>
              <a:t>自己的行為和自己的職</a:t>
            </a:r>
            <a:r>
              <a:rPr lang="zh-TW" altLang="en-US" sz="2400" dirty="0" smtClean="0">
                <a:latin typeface="DFKai-SB" panose="03000509000000000000" pitchFamily="65" charset="-120"/>
                <a:ea typeface="DFKai-SB" panose="03000509000000000000" pitchFamily="65" charset="-120"/>
              </a:rPr>
              <a:t>責有一</a:t>
            </a:r>
            <a:r>
              <a:rPr lang="zh-TW" altLang="en-US" sz="2400" dirty="0">
                <a:latin typeface="DFKai-SB" panose="03000509000000000000" pitchFamily="65" charset="-120"/>
                <a:ea typeface="DFKai-SB" panose="03000509000000000000" pitchFamily="65" charset="-120"/>
              </a:rPr>
              <a:t>定程度</a:t>
            </a:r>
            <a:r>
              <a:rPr lang="zh-TW" altLang="en-US" sz="2400" dirty="0" smtClean="0">
                <a:latin typeface="DFKai-SB" panose="03000509000000000000" pitchFamily="65" charset="-120"/>
                <a:ea typeface="DFKai-SB" panose="03000509000000000000" pitchFamily="65" charset="-120"/>
              </a:rPr>
              <a:t>上瞭解，進一步強化安全管理</a:t>
            </a:r>
            <a:endParaRPr lang="zh-TW" altLang="en-US" sz="24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p:txBody>
      </p:sp>
      <p:pic>
        <p:nvPicPr>
          <p:cNvPr id="8" name="圖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72" y="2021667"/>
            <a:ext cx="2429103" cy="3439954"/>
          </a:xfrm>
          <a:prstGeom prst="rect">
            <a:avLst/>
          </a:prstGeom>
          <a:ln>
            <a:solidFill>
              <a:schemeClr val="tx1"/>
            </a:solidFill>
          </a:ln>
        </p:spPr>
      </p:pic>
      <p:pic>
        <p:nvPicPr>
          <p:cNvPr id="10" name="圖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620" y="2013159"/>
            <a:ext cx="2429103" cy="3439954"/>
          </a:xfrm>
          <a:prstGeom prst="rect">
            <a:avLst/>
          </a:prstGeom>
          <a:ln>
            <a:solidFill>
              <a:schemeClr val="tx1"/>
            </a:solidFill>
          </a:ln>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r="53150" b="-400"/>
          <a:stretch/>
        </p:blipFill>
        <p:spPr>
          <a:xfrm>
            <a:off x="2744510" y="5567921"/>
            <a:ext cx="1457024" cy="1756346"/>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1" r="53150" b="1468"/>
          <a:stretch/>
        </p:blipFill>
        <p:spPr>
          <a:xfrm>
            <a:off x="4345188" y="5506287"/>
            <a:ext cx="1582564" cy="1872208"/>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r="5900"/>
          <a:stretch/>
        </p:blipFill>
        <p:spPr>
          <a:xfrm>
            <a:off x="476672" y="5576429"/>
            <a:ext cx="2124184" cy="1693038"/>
          </a:xfrm>
          <a:prstGeom prst="rect">
            <a:avLst/>
          </a:prstGeom>
        </p:spPr>
      </p:pic>
    </p:spTree>
    <p:extLst>
      <p:ext uri="{BB962C8B-B14F-4D97-AF65-F5344CB8AC3E}">
        <p14:creationId xmlns:p14="http://schemas.microsoft.com/office/powerpoint/2010/main" val="14675570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71919" y="1505268"/>
            <a:ext cx="4392488" cy="584775"/>
          </a:xfrm>
          <a:prstGeom prst="rect">
            <a:avLst/>
          </a:prstGeom>
          <a:noFill/>
        </p:spPr>
        <p:txBody>
          <a:bodyPr wrap="square" rtlCol="0">
            <a:spAutoFit/>
          </a:bodyPr>
          <a:lstStyle/>
          <a:p>
            <a:pPr algn="ctr"/>
            <a:r>
              <a:rPr lang="zh-TW" alt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工業意外分</a:t>
            </a: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享</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8"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768" y="2339752"/>
            <a:ext cx="4151917" cy="2963704"/>
          </a:xfrm>
          <a:prstGeom prst="rect">
            <a:avLst/>
          </a:prstGeom>
        </p:spPr>
      </p:pic>
      <p:sp>
        <p:nvSpPr>
          <p:cNvPr id="10" name="TextBox 9"/>
          <p:cNvSpPr txBox="1"/>
          <p:nvPr/>
        </p:nvSpPr>
        <p:spPr>
          <a:xfrm>
            <a:off x="813068" y="5523797"/>
            <a:ext cx="5303870" cy="3416320"/>
          </a:xfrm>
          <a:prstGeom prst="rect">
            <a:avLst/>
          </a:prstGeom>
          <a:noFill/>
        </p:spPr>
        <p:txBody>
          <a:bodyPr wrap="square" rtlCol="0">
            <a:spAutoFit/>
          </a:bodyPr>
          <a:lstStyle/>
          <a:p>
            <a:r>
              <a:rPr lang="zh-TW" altLang="en-US" sz="2400" dirty="0" smtClean="0">
                <a:latin typeface="DFKai-SB" panose="03000509000000000000" pitchFamily="65" charset="-120"/>
                <a:ea typeface="DFKai-SB" panose="03000509000000000000" pitchFamily="65" charset="-120"/>
                <a:cs typeface="Impact"/>
              </a:rPr>
              <a:t>一</a:t>
            </a:r>
            <a:r>
              <a:rPr lang="zh-TW" altLang="en-US" sz="2400" dirty="0">
                <a:latin typeface="DFKai-SB" panose="03000509000000000000" pitchFamily="65" charset="-120"/>
                <a:ea typeface="DFKai-SB" panose="03000509000000000000" pitchFamily="65" charset="-120"/>
                <a:cs typeface="Impact"/>
              </a:rPr>
              <a:t>名姓羅</a:t>
            </a:r>
            <a:r>
              <a:rPr lang="en-US" altLang="zh-TW" sz="2400" dirty="0">
                <a:latin typeface="DFKai-SB" panose="03000509000000000000" pitchFamily="65" charset="-120"/>
                <a:ea typeface="DFKai-SB" panose="03000509000000000000" pitchFamily="65" charset="-120"/>
                <a:cs typeface="Impact"/>
              </a:rPr>
              <a:t>(41</a:t>
            </a:r>
            <a:r>
              <a:rPr lang="zh-TW" altLang="en-US" sz="2400" dirty="0">
                <a:latin typeface="DFKai-SB" panose="03000509000000000000" pitchFamily="65" charset="-120"/>
                <a:ea typeface="DFKai-SB" panose="03000509000000000000" pitchFamily="65" charset="-120"/>
                <a:cs typeface="Impact"/>
              </a:rPr>
              <a:t>歲</a:t>
            </a:r>
            <a:r>
              <a:rPr lang="en-US" altLang="zh-TW" sz="2400" dirty="0">
                <a:latin typeface="DFKai-SB" panose="03000509000000000000" pitchFamily="65" charset="-120"/>
                <a:ea typeface="DFKai-SB" panose="03000509000000000000" pitchFamily="65" charset="-120"/>
                <a:cs typeface="Impact"/>
              </a:rPr>
              <a:t>)</a:t>
            </a:r>
            <a:r>
              <a:rPr lang="zh-TW" altLang="en-US" sz="2400" dirty="0">
                <a:latin typeface="DFKai-SB" panose="03000509000000000000" pitchFamily="65" charset="-120"/>
                <a:ea typeface="DFKai-SB" panose="03000509000000000000" pitchFamily="65" charset="-120"/>
                <a:cs typeface="Impact"/>
              </a:rPr>
              <a:t>男工人在</a:t>
            </a:r>
            <a:r>
              <a:rPr lang="en-US" altLang="zh-TW" sz="2400" dirty="0">
                <a:latin typeface="DFKai-SB" panose="03000509000000000000" pitchFamily="65" charset="-120"/>
                <a:ea typeface="DFKai-SB" panose="03000509000000000000" pitchFamily="65" charset="-120"/>
                <a:cs typeface="Impact"/>
              </a:rPr>
              <a:t>16</a:t>
            </a:r>
            <a:r>
              <a:rPr lang="zh-TW" altLang="en-US" sz="2400" dirty="0">
                <a:latin typeface="DFKai-SB" panose="03000509000000000000" pitchFamily="65" charset="-120"/>
                <a:ea typeface="DFKai-SB" panose="03000509000000000000" pitchFamily="65" charset="-120"/>
                <a:cs typeface="Impact"/>
              </a:rPr>
              <a:t>米高的工作平台墮下，重創失去知覺</a:t>
            </a:r>
            <a:r>
              <a:rPr lang="zh-TW" altLang="en-US" sz="2400" dirty="0" smtClean="0">
                <a:latin typeface="DFKai-SB" panose="03000509000000000000" pitchFamily="65" charset="-120"/>
                <a:ea typeface="DFKai-SB" panose="03000509000000000000" pitchFamily="65" charset="-120"/>
                <a:cs typeface="Impact"/>
              </a:rPr>
              <a:t>。</a:t>
            </a:r>
            <a:endParaRPr lang="en-US" altLang="zh-TW" sz="2400" dirty="0">
              <a:latin typeface="DFKai-SB" panose="03000509000000000000" pitchFamily="65" charset="-120"/>
              <a:ea typeface="DFKai-SB" panose="03000509000000000000" pitchFamily="65" charset="-120"/>
              <a:cs typeface="Impact"/>
            </a:endParaRPr>
          </a:p>
          <a:p>
            <a:r>
              <a:rPr lang="zh-TW" altLang="en-US" sz="2400" dirty="0">
                <a:latin typeface="DFKai-SB" panose="03000509000000000000" pitchFamily="65" charset="-120"/>
                <a:ea typeface="DFKai-SB" panose="03000509000000000000" pitchFamily="65" charset="-120"/>
                <a:cs typeface="Impact"/>
              </a:rPr>
              <a:t>附近工友大驚報案求助，召救護車將事主送往仁濟醫院搶救，惜終告不治。</a:t>
            </a:r>
            <a:endParaRPr lang="en-US" altLang="zh-TW" sz="2400" dirty="0">
              <a:latin typeface="DFKai-SB" panose="03000509000000000000" pitchFamily="65" charset="-120"/>
              <a:ea typeface="DFKai-SB" panose="03000509000000000000" pitchFamily="65" charset="-120"/>
              <a:cs typeface="Impact"/>
            </a:endParaRPr>
          </a:p>
          <a:p>
            <a:r>
              <a:rPr lang="zh-TW" altLang="en-US" sz="2400" dirty="0" smtClean="0">
                <a:latin typeface="DFKai-SB" panose="03000509000000000000" pitchFamily="65" charset="-120"/>
                <a:ea typeface="DFKai-SB" panose="03000509000000000000" pitchFamily="65" charset="-120"/>
                <a:cs typeface="Impact"/>
              </a:rPr>
              <a:t>警</a:t>
            </a:r>
            <a:r>
              <a:rPr lang="zh-TW" altLang="en-US" sz="2400" dirty="0">
                <a:latin typeface="DFKai-SB" panose="03000509000000000000" pitchFamily="65" charset="-120"/>
                <a:ea typeface="DFKai-SB" panose="03000509000000000000" pitchFamily="65" charset="-120"/>
                <a:cs typeface="Impact"/>
              </a:rPr>
              <a:t>方經初步調查，相信事主於上址進行支架維修工程期間意外失足墮下，案件列送院時死亡，其死因有待驗屍後確定。</a:t>
            </a:r>
            <a:endParaRPr lang="en-US" sz="2400" dirty="0">
              <a:latin typeface="DFKai-SB" panose="03000509000000000000" pitchFamily="65" charset="-120"/>
              <a:ea typeface="DFKai-SB" panose="03000509000000000000" pitchFamily="65" charset="-120"/>
              <a:cs typeface="Impact"/>
            </a:endParaRPr>
          </a:p>
          <a:p>
            <a:endParaRPr lang="en-US" sz="24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572681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68760" y="1403648"/>
            <a:ext cx="4392488" cy="1077218"/>
          </a:xfrm>
          <a:prstGeom prst="rect">
            <a:avLst/>
          </a:prstGeom>
          <a:noFill/>
        </p:spPr>
        <p:txBody>
          <a:bodyPr wrap="square" rtlCol="0">
            <a:spAutoFit/>
          </a:bodyPr>
          <a:lstStyle/>
          <a:p>
            <a:pPr algn="ctr"/>
            <a:r>
              <a:rPr lang="zh-TW" alt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職安警示</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a:p>
            <a:pPr algn="ct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7" name="圖片 2"/>
          <p:cNvPicPr>
            <a:picLocks noChangeAspect="1"/>
          </p:cNvPicPr>
          <p:nvPr/>
        </p:nvPicPr>
        <p:blipFill>
          <a:blip r:embed="rId3"/>
          <a:stretch>
            <a:fillRect/>
          </a:stretch>
        </p:blipFill>
        <p:spPr>
          <a:xfrm>
            <a:off x="342899" y="2799664"/>
            <a:ext cx="2963182" cy="4191000"/>
          </a:xfrm>
          <a:prstGeom prst="rect">
            <a:avLst/>
          </a:prstGeom>
          <a:ln>
            <a:solidFill>
              <a:schemeClr val="tx1"/>
            </a:solidFill>
          </a:ln>
        </p:spPr>
      </p:pic>
      <p:pic>
        <p:nvPicPr>
          <p:cNvPr id="9" name="圖片 4"/>
          <p:cNvPicPr>
            <a:picLocks noChangeAspect="1"/>
          </p:cNvPicPr>
          <p:nvPr/>
        </p:nvPicPr>
        <p:blipFill>
          <a:blip r:embed="rId4"/>
          <a:stretch>
            <a:fillRect/>
          </a:stretch>
        </p:blipFill>
        <p:spPr>
          <a:xfrm>
            <a:off x="3573016" y="2799664"/>
            <a:ext cx="2963183" cy="4191000"/>
          </a:xfrm>
          <a:prstGeom prst="rect">
            <a:avLst/>
          </a:prstGeom>
          <a:ln>
            <a:solidFill>
              <a:schemeClr val="tx1"/>
            </a:solidFill>
          </a:ln>
        </p:spPr>
      </p:pic>
    </p:spTree>
    <p:extLst>
      <p:ext uri="{BB962C8B-B14F-4D97-AF65-F5344CB8AC3E}">
        <p14:creationId xmlns:p14="http://schemas.microsoft.com/office/powerpoint/2010/main" val="31238853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68760" y="1403648"/>
            <a:ext cx="4392488" cy="1077218"/>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安全訊息</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a:p>
            <a:pPr algn="ct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2" name="Picture 1"/>
          <p:cNvPicPr>
            <a:picLocks noChangeAspect="1"/>
          </p:cNvPicPr>
          <p:nvPr/>
        </p:nvPicPr>
        <p:blipFill rotWithShape="1">
          <a:blip r:embed="rId3"/>
          <a:srcRect l="42650" t="16401" r="30050" b="16401"/>
          <a:stretch/>
        </p:blipFill>
        <p:spPr>
          <a:xfrm>
            <a:off x="1124744" y="2123728"/>
            <a:ext cx="4494561" cy="6223238"/>
          </a:xfrm>
          <a:prstGeom prst="rect">
            <a:avLst/>
          </a:prstGeom>
        </p:spPr>
      </p:pic>
    </p:spTree>
    <p:extLst>
      <p:ext uri="{BB962C8B-B14F-4D97-AF65-F5344CB8AC3E}">
        <p14:creationId xmlns:p14="http://schemas.microsoft.com/office/powerpoint/2010/main" val="156312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099102" y="1547664"/>
            <a:ext cx="4392488" cy="584775"/>
          </a:xfrm>
          <a:prstGeom prst="rect">
            <a:avLst/>
          </a:prstGeom>
          <a:noFill/>
        </p:spPr>
        <p:txBody>
          <a:bodyPr wrap="square" rtlCol="0">
            <a:spAutoFit/>
          </a:bodyPr>
          <a:lstStyle/>
          <a:p>
            <a:pPr algn="ctr"/>
            <a:r>
              <a:rPr lang="zh-TW" alt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工業意外</a:t>
            </a: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分享</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
        <p:nvSpPr>
          <p:cNvPr id="10" name="TextBox 9"/>
          <p:cNvSpPr txBox="1"/>
          <p:nvPr/>
        </p:nvSpPr>
        <p:spPr>
          <a:xfrm>
            <a:off x="716228" y="4990698"/>
            <a:ext cx="5303870" cy="4124206"/>
          </a:xfrm>
          <a:prstGeom prst="rect">
            <a:avLst/>
          </a:prstGeom>
          <a:noFill/>
        </p:spPr>
        <p:txBody>
          <a:bodyPr wrap="square" rtlCol="0">
            <a:spAutoFit/>
          </a:bodyPr>
          <a:lstStyle/>
          <a:p>
            <a:r>
              <a:rPr lang="zh-TW" altLang="en-US" sz="2200" dirty="0">
                <a:latin typeface="DFKai-SB" panose="03000509000000000000" pitchFamily="65" charset="-120"/>
                <a:ea typeface="DFKai-SB" panose="03000509000000000000" pitchFamily="65" charset="-120"/>
                <a:cs typeface="Impact"/>
              </a:rPr>
              <a:t>尖沙嘴西九文化區一地</a:t>
            </a:r>
            <a:r>
              <a:rPr lang="zh-TW" altLang="en-US" sz="2200" dirty="0" smtClean="0">
                <a:latin typeface="DFKai-SB" panose="03000509000000000000" pitchFamily="65" charset="-120"/>
                <a:ea typeface="DFKai-SB" panose="03000509000000000000" pitchFamily="65" charset="-120"/>
                <a:cs typeface="Impact"/>
              </a:rPr>
              <a:t>盤發</a:t>
            </a:r>
            <a:r>
              <a:rPr lang="zh-TW" altLang="en-US" sz="2200" dirty="0">
                <a:latin typeface="DFKai-SB" panose="03000509000000000000" pitchFamily="65" charset="-120"/>
                <a:ea typeface="DFKai-SB" panose="03000509000000000000" pitchFamily="65" charset="-120"/>
                <a:cs typeface="Impact"/>
              </a:rPr>
              <a:t>生嚴重工傷意外，一部維修中的起重機啟動時，起重吊臂搖晃擊中在旁協助的信號員頸部及胸口，他當場吐血昏迷，送院搶救不治，勞工處正展開調查，跟進是否有人為疏忽</a:t>
            </a:r>
            <a:r>
              <a:rPr lang="zh-TW" altLang="en-US" sz="2200" dirty="0" smtClean="0">
                <a:latin typeface="DFKai-SB" panose="03000509000000000000" pitchFamily="65" charset="-120"/>
                <a:ea typeface="DFKai-SB" panose="03000509000000000000" pitchFamily="65" charset="-120"/>
                <a:cs typeface="Impact"/>
              </a:rPr>
              <a:t>成份。</a:t>
            </a:r>
            <a:endParaRPr lang="en-US" altLang="zh-TW" sz="2200" dirty="0">
              <a:latin typeface="DFKai-SB" panose="03000509000000000000" pitchFamily="65" charset="-120"/>
              <a:ea typeface="DFKai-SB" panose="03000509000000000000" pitchFamily="65" charset="-120"/>
              <a:cs typeface="Impact"/>
            </a:endParaRPr>
          </a:p>
          <a:p>
            <a:r>
              <a:rPr lang="zh-TW" altLang="en-US" sz="2200" dirty="0">
                <a:latin typeface="DFKai-SB" panose="03000509000000000000" pitchFamily="65" charset="-120"/>
                <a:ea typeface="DFKai-SB" panose="03000509000000000000" pitchFamily="65" charset="-120"/>
                <a:cs typeface="Impact"/>
              </a:rPr>
              <a:t>據悉，何任職地盤信號員，負責協助睇位工序。昨午四時許，何站在一座維修中的起重機旁協助，當起重吊臂徐徐降至水平位，有人再次開動時吊臂即告搖晃，何走避不及，首當其衝，頸部及胸口慘被擊中，吐血重傷昏迷。</a:t>
            </a:r>
            <a:endParaRPr lang="en-US" sz="2200" dirty="0">
              <a:latin typeface="DFKai-SB" panose="03000509000000000000" pitchFamily="65" charset="-120"/>
              <a:ea typeface="DFKai-SB" panose="03000509000000000000" pitchFamily="65" charset="-120"/>
              <a:cs typeface="Impact"/>
            </a:endParaRPr>
          </a:p>
          <a:p>
            <a:endParaRPr lang="en-US" sz="2000" dirty="0">
              <a:latin typeface="DFKai-SB" panose="03000509000000000000" pitchFamily="65" charset="-120"/>
              <a:ea typeface="DFKai-SB" panose="03000509000000000000" pitchFamily="65" charset="-120"/>
            </a:endParaRPr>
          </a:p>
        </p:txBody>
      </p:sp>
      <p:pic>
        <p:nvPicPr>
          <p:cNvPr id="7"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472" y="2339340"/>
            <a:ext cx="4681748" cy="2453928"/>
          </a:xfrm>
          <a:prstGeom prst="rect">
            <a:avLst/>
          </a:prstGeom>
        </p:spPr>
      </p:pic>
    </p:spTree>
    <p:extLst>
      <p:ext uri="{BB962C8B-B14F-4D97-AF65-F5344CB8AC3E}">
        <p14:creationId xmlns:p14="http://schemas.microsoft.com/office/powerpoint/2010/main" val="2611328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68760" y="1403648"/>
            <a:ext cx="4392488" cy="1077218"/>
          </a:xfrm>
          <a:prstGeom prst="rect">
            <a:avLst/>
          </a:prstGeom>
          <a:noFill/>
        </p:spPr>
        <p:txBody>
          <a:bodyPr wrap="square" rtlCol="0">
            <a:spAutoFit/>
          </a:bodyPr>
          <a:lstStyle/>
          <a:p>
            <a:pPr algn="ctr"/>
            <a:r>
              <a:rPr lang="zh-TW" alt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職安警示</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a:p>
            <a:pPr algn="ct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8" name="圖片 1"/>
          <p:cNvPicPr>
            <a:picLocks noChangeAspect="1"/>
          </p:cNvPicPr>
          <p:nvPr/>
        </p:nvPicPr>
        <p:blipFill>
          <a:blip r:embed="rId3"/>
          <a:stretch>
            <a:fillRect/>
          </a:stretch>
        </p:blipFill>
        <p:spPr>
          <a:xfrm>
            <a:off x="116632" y="2480866"/>
            <a:ext cx="3189449" cy="4511021"/>
          </a:xfrm>
          <a:prstGeom prst="rect">
            <a:avLst/>
          </a:prstGeom>
          <a:ln>
            <a:solidFill>
              <a:schemeClr val="tx1"/>
            </a:solidFill>
          </a:ln>
        </p:spPr>
      </p:pic>
      <p:pic>
        <p:nvPicPr>
          <p:cNvPr id="10" name="圖片 3"/>
          <p:cNvPicPr>
            <a:picLocks noChangeAspect="1"/>
          </p:cNvPicPr>
          <p:nvPr/>
        </p:nvPicPr>
        <p:blipFill>
          <a:blip r:embed="rId4"/>
          <a:stretch>
            <a:fillRect/>
          </a:stretch>
        </p:blipFill>
        <p:spPr>
          <a:xfrm>
            <a:off x="3430245" y="2481485"/>
            <a:ext cx="3189011" cy="4510401"/>
          </a:xfrm>
          <a:prstGeom prst="rect">
            <a:avLst/>
          </a:prstGeom>
          <a:ln>
            <a:solidFill>
              <a:schemeClr val="tx1"/>
            </a:solidFill>
          </a:ln>
        </p:spPr>
      </p:pic>
    </p:spTree>
    <p:extLst>
      <p:ext uri="{BB962C8B-B14F-4D97-AF65-F5344CB8AC3E}">
        <p14:creationId xmlns:p14="http://schemas.microsoft.com/office/powerpoint/2010/main" val="3536881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68760" y="1403648"/>
            <a:ext cx="4392488" cy="1077218"/>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安全訊息</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a:p>
            <a:pPr algn="ct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3" name="Picture 2"/>
          <p:cNvPicPr>
            <a:picLocks noChangeAspect="1"/>
          </p:cNvPicPr>
          <p:nvPr/>
        </p:nvPicPr>
        <p:blipFill rotWithShape="1">
          <a:blip r:embed="rId3"/>
          <a:srcRect l="41599" t="16401" r="29001" b="10801"/>
          <a:stretch/>
        </p:blipFill>
        <p:spPr>
          <a:xfrm>
            <a:off x="1268760" y="2195736"/>
            <a:ext cx="4332000" cy="6033857"/>
          </a:xfrm>
          <a:prstGeom prst="rect">
            <a:avLst/>
          </a:prstGeom>
        </p:spPr>
      </p:pic>
    </p:spTree>
    <p:extLst>
      <p:ext uri="{BB962C8B-B14F-4D97-AF65-F5344CB8AC3E}">
        <p14:creationId xmlns:p14="http://schemas.microsoft.com/office/powerpoint/2010/main" val="2458405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22C2385B-72AA-46B7-BE58-D04451CCD1AF}" type="slidenum">
              <a:rPr lang="zh-HK" altLang="en-US" sz="2400" b="1">
                <a:solidFill>
                  <a:schemeClr val="bg1"/>
                </a:solidFill>
              </a:rPr>
              <a:pPr/>
              <a:t>2</a:t>
            </a:fld>
            <a:endParaRPr lang="zh-HK" altLang="en-US" sz="2400" b="1" dirty="0">
              <a:solidFill>
                <a:schemeClr val="bg1"/>
              </a:solidFill>
            </a:endParaRPr>
          </a:p>
        </p:txBody>
      </p:sp>
      <p:sp>
        <p:nvSpPr>
          <p:cNvPr id="3" name="內容版面配置區 2"/>
          <p:cNvSpPr>
            <a:spLocks noGrp="1"/>
          </p:cNvSpPr>
          <p:nvPr>
            <p:ph idx="4294967295"/>
          </p:nvPr>
        </p:nvSpPr>
        <p:spPr>
          <a:xfrm>
            <a:off x="0" y="2051051"/>
            <a:ext cx="5632450" cy="5617294"/>
          </a:xfrm>
          <a:solidFill>
            <a:srgbClr val="FFFFFF">
              <a:alpha val="36078"/>
            </a:srgbClr>
          </a:solidFill>
          <a:ln>
            <a:noFill/>
            <a:prstDash val="solid"/>
          </a:ln>
        </p:spPr>
        <p:txBody>
          <a:bodyPr>
            <a:normAutofit/>
          </a:bodyPr>
          <a:lstStyle/>
          <a:p>
            <a:pPr>
              <a:buFont typeface="Arial" pitchFamily="34" charset="0"/>
              <a:buChar char="•"/>
            </a:pPr>
            <a:r>
              <a:rPr lang="zh-TW" altLang="en-US" sz="2400" dirty="0">
                <a:solidFill>
                  <a:schemeClr val="tx1"/>
                </a:solidFill>
                <a:latin typeface="DFKai-SB" panose="03000509000000000000" pitchFamily="65" charset="-120"/>
                <a:ea typeface="DFKai-SB" panose="03000509000000000000" pitchFamily="65" charset="-120"/>
              </a:rPr>
              <a:t>序言</a:t>
            </a:r>
            <a:endParaRPr lang="en-US" altLang="zh-TW" sz="2400" dirty="0">
              <a:solidFill>
                <a:schemeClr val="tx1"/>
              </a:solidFill>
              <a:latin typeface="DFKai-SB" panose="03000509000000000000" pitchFamily="65" charset="-120"/>
              <a:ea typeface="DFKai-SB" panose="03000509000000000000" pitchFamily="65" charset="-120"/>
            </a:endParaRPr>
          </a:p>
          <a:p>
            <a:pPr>
              <a:buFont typeface="Arial" pitchFamily="34" charset="0"/>
              <a:buChar char="•"/>
            </a:pPr>
            <a:r>
              <a:rPr lang="zh-TW" altLang="en-US" sz="2400" dirty="0">
                <a:solidFill>
                  <a:schemeClr val="tx1"/>
                </a:solidFill>
                <a:latin typeface="DFKai-SB" panose="03000509000000000000" pitchFamily="65" charset="-120"/>
                <a:ea typeface="DFKai-SB" panose="03000509000000000000" pitchFamily="65" charset="-120"/>
              </a:rPr>
              <a:t>中地同心齊抗疫</a:t>
            </a:r>
            <a:endParaRPr lang="en-US" altLang="zh-TW" sz="2400" dirty="0">
              <a:solidFill>
                <a:schemeClr val="tx1"/>
              </a:solidFill>
              <a:latin typeface="DFKai-SB" panose="03000509000000000000" pitchFamily="65" charset="-120"/>
              <a:ea typeface="DFKai-SB" panose="03000509000000000000" pitchFamily="65" charset="-120"/>
            </a:endParaRPr>
          </a:p>
          <a:p>
            <a:pPr>
              <a:buFont typeface="Arial" pitchFamily="34" charset="0"/>
              <a:buChar char="•"/>
            </a:pPr>
            <a:r>
              <a:rPr lang="zh-TW" altLang="en-US" sz="2400" dirty="0">
                <a:ln w="0"/>
                <a:solidFill>
                  <a:schemeClr val="tx1"/>
                </a:solidFill>
                <a:latin typeface="DFKai-SB" panose="03000509000000000000" pitchFamily="65" charset="-120"/>
                <a:ea typeface="DFKai-SB" panose="03000509000000000000" pitchFamily="65" charset="-120"/>
              </a:rPr>
              <a:t>中地強制性入職培訓</a:t>
            </a:r>
            <a:endParaRPr lang="en-US" altLang="zh-TW" sz="2400" dirty="0">
              <a:solidFill>
                <a:schemeClr val="tx1"/>
              </a:solidFill>
              <a:latin typeface="DFKai-SB" panose="03000509000000000000" pitchFamily="65" charset="-120"/>
              <a:ea typeface="DFKai-SB" panose="03000509000000000000" pitchFamily="65" charset="-120"/>
            </a:endParaRPr>
          </a:p>
          <a:p>
            <a:pPr>
              <a:buFont typeface="Arial" pitchFamily="34" charset="0"/>
              <a:buChar char="•"/>
            </a:pPr>
            <a:r>
              <a:rPr lang="zh-TW" altLang="en-US" sz="2400" dirty="0" smtClean="0">
                <a:solidFill>
                  <a:schemeClr val="tx1"/>
                </a:solidFill>
                <a:latin typeface="DFKai-SB" panose="03000509000000000000" pitchFamily="65" charset="-120"/>
                <a:ea typeface="DFKai-SB" panose="03000509000000000000" pitchFamily="65" charset="-120"/>
              </a:rPr>
              <a:t>擴增實境安全訓練</a:t>
            </a:r>
            <a:endParaRPr lang="en-US" altLang="zh-TW" sz="2400" dirty="0" smtClean="0">
              <a:solidFill>
                <a:schemeClr val="tx1"/>
              </a:solidFill>
              <a:latin typeface="DFKai-SB" panose="03000509000000000000" pitchFamily="65" charset="-120"/>
              <a:ea typeface="DFKai-SB" panose="03000509000000000000" pitchFamily="65" charset="-120"/>
            </a:endParaRPr>
          </a:p>
          <a:p>
            <a:pPr>
              <a:buFont typeface="Arial" pitchFamily="34" charset="0"/>
              <a:buChar char="•"/>
            </a:pPr>
            <a:r>
              <a:rPr lang="zh-TW" altLang="en-US" sz="2400" dirty="0" smtClean="0">
                <a:solidFill>
                  <a:schemeClr val="tx1"/>
                </a:solidFill>
                <a:latin typeface="DFKai-SB" panose="03000509000000000000" pitchFamily="65" charset="-120"/>
                <a:ea typeface="DFKai-SB" panose="03000509000000000000" pitchFamily="65" charset="-120"/>
              </a:rPr>
              <a:t>安全承諾書</a:t>
            </a:r>
            <a:endParaRPr lang="en-US" altLang="zh-TW" sz="2400" dirty="0">
              <a:solidFill>
                <a:schemeClr val="tx1"/>
              </a:solidFill>
              <a:latin typeface="DFKai-SB" panose="03000509000000000000" pitchFamily="65" charset="-120"/>
              <a:ea typeface="DFKai-SB" panose="03000509000000000000" pitchFamily="65" charset="-120"/>
            </a:endParaRPr>
          </a:p>
          <a:p>
            <a:pPr>
              <a:buFont typeface="Arial" pitchFamily="34" charset="0"/>
              <a:buChar char="•"/>
            </a:pPr>
            <a:r>
              <a:rPr lang="zh-TW" altLang="en-US" sz="2400" dirty="0">
                <a:solidFill>
                  <a:schemeClr val="tx1"/>
                </a:solidFill>
                <a:latin typeface="DFKai-SB" panose="03000509000000000000" pitchFamily="65" charset="-120"/>
                <a:ea typeface="DFKai-SB" panose="03000509000000000000" pitchFamily="65" charset="-120"/>
              </a:rPr>
              <a:t>工業意外</a:t>
            </a:r>
            <a:r>
              <a:rPr lang="zh-TW" altLang="en-US" sz="2400" dirty="0" smtClean="0">
                <a:solidFill>
                  <a:schemeClr val="tx1"/>
                </a:solidFill>
                <a:latin typeface="DFKai-SB" panose="03000509000000000000" pitchFamily="65" charset="-120"/>
                <a:ea typeface="DFKai-SB" panose="03000509000000000000" pitchFamily="65" charset="-120"/>
              </a:rPr>
              <a:t>分享</a:t>
            </a:r>
            <a:endParaRPr lang="en-US" altLang="zh-TW" sz="2400" dirty="0">
              <a:solidFill>
                <a:schemeClr val="tx1"/>
              </a:solidFill>
              <a:latin typeface="DFKai-SB" panose="03000509000000000000" pitchFamily="65" charset="-120"/>
              <a:ea typeface="DFKai-SB" panose="03000509000000000000" pitchFamily="65" charset="-120"/>
            </a:endParaRPr>
          </a:p>
          <a:p>
            <a:pPr>
              <a:buFont typeface="Arial" pitchFamily="34" charset="0"/>
              <a:buChar char="•"/>
            </a:pPr>
            <a:r>
              <a:rPr lang="zh-TW" altLang="en-US" sz="2400" dirty="0">
                <a:solidFill>
                  <a:schemeClr val="tx1"/>
                </a:solidFill>
                <a:latin typeface="DFKai-SB" panose="03000509000000000000" pitchFamily="65" charset="-120"/>
                <a:ea typeface="DFKai-SB" panose="03000509000000000000" pitchFamily="65" charset="-120"/>
              </a:rPr>
              <a:t>家訪活</a:t>
            </a:r>
            <a:r>
              <a:rPr lang="zh-TW" altLang="en-US" sz="2400" dirty="0" smtClean="0">
                <a:solidFill>
                  <a:schemeClr val="tx1"/>
                </a:solidFill>
                <a:latin typeface="DFKai-SB" panose="03000509000000000000" pitchFamily="65" charset="-120"/>
                <a:ea typeface="DFKai-SB" panose="03000509000000000000" pitchFamily="65" charset="-120"/>
              </a:rPr>
              <a:t>動</a:t>
            </a:r>
            <a:endParaRPr lang="en-US" altLang="zh-TW" sz="2400" dirty="0" smtClean="0">
              <a:solidFill>
                <a:schemeClr val="tx1"/>
              </a:solidFill>
              <a:latin typeface="DFKai-SB" panose="03000509000000000000" pitchFamily="65" charset="-120"/>
              <a:ea typeface="DFKai-SB" panose="03000509000000000000" pitchFamily="65" charset="-120"/>
            </a:endParaRPr>
          </a:p>
          <a:p>
            <a:pPr>
              <a:buFont typeface="Arial" pitchFamily="34" charset="0"/>
              <a:buChar char="•"/>
            </a:pPr>
            <a:r>
              <a:rPr lang="zh-TW" altLang="en-US" sz="2400" dirty="0" smtClean="0">
                <a:solidFill>
                  <a:schemeClr val="tx1"/>
                </a:solidFill>
                <a:latin typeface="DFKai-SB" panose="03000509000000000000" pitchFamily="65" charset="-120"/>
                <a:ea typeface="DFKai-SB" panose="03000509000000000000" pitchFamily="65" charset="-120"/>
              </a:rPr>
              <a:t>中地安全警示</a:t>
            </a:r>
            <a:endParaRPr lang="en-US" altLang="zh-TW" sz="2400" dirty="0">
              <a:solidFill>
                <a:schemeClr val="tx1"/>
              </a:solidFill>
              <a:latin typeface="DFKai-SB" panose="03000509000000000000" pitchFamily="65" charset="-120"/>
              <a:ea typeface="DFKai-SB" panose="03000509000000000000" pitchFamily="65" charset="-120"/>
            </a:endParaRPr>
          </a:p>
          <a:p>
            <a:pPr>
              <a:buFont typeface="Arial" pitchFamily="34" charset="0"/>
              <a:buChar char="•"/>
            </a:pPr>
            <a:r>
              <a:rPr lang="zh-TW" altLang="en-US" sz="2400" dirty="0">
                <a:solidFill>
                  <a:schemeClr val="tx1"/>
                </a:solidFill>
                <a:latin typeface="DFKai-SB" panose="03000509000000000000" pitchFamily="65" charset="-120"/>
                <a:ea typeface="DFKai-SB" panose="03000509000000000000" pitchFamily="65" charset="-120"/>
              </a:rPr>
              <a:t>密閉空</a:t>
            </a:r>
            <a:r>
              <a:rPr lang="zh-TW" altLang="en-US" sz="2400" dirty="0" smtClean="0">
                <a:solidFill>
                  <a:schemeClr val="tx1"/>
                </a:solidFill>
                <a:latin typeface="DFKai-SB" panose="03000509000000000000" pitchFamily="65" charset="-120"/>
                <a:ea typeface="DFKai-SB" panose="03000509000000000000" pitchFamily="65" charset="-120"/>
              </a:rPr>
              <a:t>間工作安全</a:t>
            </a:r>
            <a:endParaRPr lang="en-US" altLang="zh-TW" sz="2400" dirty="0">
              <a:solidFill>
                <a:schemeClr val="tx1"/>
              </a:solidFill>
              <a:latin typeface="DFKai-SB" panose="03000509000000000000" pitchFamily="65" charset="-120"/>
              <a:ea typeface="DFKai-SB" panose="03000509000000000000" pitchFamily="65" charset="-120"/>
            </a:endParaRPr>
          </a:p>
          <a:p>
            <a:pPr>
              <a:buFont typeface="Arial" pitchFamily="34" charset="0"/>
              <a:buChar char="•"/>
            </a:pPr>
            <a:r>
              <a:rPr lang="zh-TW" altLang="en-US" sz="2400" dirty="0">
                <a:solidFill>
                  <a:schemeClr val="tx1"/>
                </a:solidFill>
                <a:latin typeface="DFKai-SB" panose="03000509000000000000" pitchFamily="65" charset="-120"/>
                <a:ea typeface="DFKai-SB" panose="03000509000000000000" pitchFamily="65" charset="-120"/>
              </a:rPr>
              <a:t>長假期前後的工作安全溫馨提</a:t>
            </a:r>
            <a:r>
              <a:rPr lang="zh-TW" altLang="en-US" sz="2400" dirty="0" smtClean="0">
                <a:solidFill>
                  <a:schemeClr val="tx1"/>
                </a:solidFill>
                <a:latin typeface="DFKai-SB" panose="03000509000000000000" pitchFamily="65" charset="-120"/>
                <a:ea typeface="DFKai-SB" panose="03000509000000000000" pitchFamily="65" charset="-120"/>
              </a:rPr>
              <a:t>示</a:t>
            </a:r>
            <a:endParaRPr lang="en-US" altLang="zh-TW" sz="2400" dirty="0" smtClean="0">
              <a:solidFill>
                <a:schemeClr val="tx1"/>
              </a:solidFill>
              <a:latin typeface="DFKai-SB" panose="03000509000000000000" pitchFamily="65" charset="-120"/>
              <a:ea typeface="DFKai-SB" panose="03000509000000000000" pitchFamily="65" charset="-120"/>
            </a:endParaRPr>
          </a:p>
          <a:p>
            <a:pPr>
              <a:buFont typeface="Arial" pitchFamily="34" charset="0"/>
              <a:buChar char="•"/>
            </a:pPr>
            <a:r>
              <a:rPr lang="zh-TW" altLang="en-US" sz="2400" dirty="0" smtClean="0">
                <a:solidFill>
                  <a:schemeClr val="tx1"/>
                </a:solidFill>
                <a:latin typeface="DFKai-SB" panose="03000509000000000000" pitchFamily="65" charset="-120"/>
                <a:ea typeface="DFKai-SB" panose="03000509000000000000" pitchFamily="65" charset="-120"/>
              </a:rPr>
              <a:t>有</a:t>
            </a:r>
            <a:r>
              <a:rPr lang="zh-TW" altLang="en-US" sz="2400" dirty="0">
                <a:solidFill>
                  <a:schemeClr val="tx1"/>
                </a:solidFill>
                <a:latin typeface="DFKai-SB" panose="03000509000000000000" pitchFamily="65" charset="-120"/>
                <a:ea typeface="DFKai-SB" panose="03000509000000000000" pitchFamily="65" charset="-120"/>
              </a:rPr>
              <a:t>獎問答環節</a:t>
            </a:r>
            <a:endParaRPr lang="en-US" altLang="zh-TW" sz="2400" dirty="0">
              <a:solidFill>
                <a:schemeClr val="tx1"/>
              </a:solidFill>
              <a:latin typeface="DFKai-SB" panose="03000509000000000000" pitchFamily="65" charset="-120"/>
              <a:ea typeface="DFKai-SB" panose="03000509000000000000" pitchFamily="65" charset="-120"/>
            </a:endParaRPr>
          </a:p>
          <a:p>
            <a:endParaRPr lang="en-US" altLang="zh-TW" dirty="0">
              <a:latin typeface="Adobe 繁黑體 Std B" pitchFamily="34" charset="-120"/>
              <a:ea typeface="Adobe 繁黑體 Std B" pitchFamily="34" charset="-120"/>
            </a:endParaRPr>
          </a:p>
          <a:p>
            <a:endParaRPr lang="en-US" altLang="zh-TW" dirty="0">
              <a:latin typeface="Adobe 繁黑體 Std B" pitchFamily="34" charset="-120"/>
              <a:ea typeface="Adobe 繁黑體 Std B" pitchFamily="34" charset="-120"/>
            </a:endParaRPr>
          </a:p>
        </p:txBody>
      </p:sp>
      <p:sp>
        <p:nvSpPr>
          <p:cNvPr id="2" name="標題 1"/>
          <p:cNvSpPr>
            <a:spLocks noGrp="1"/>
          </p:cNvSpPr>
          <p:nvPr>
            <p:ph type="title" idx="4294967295"/>
          </p:nvPr>
        </p:nvSpPr>
        <p:spPr>
          <a:xfrm>
            <a:off x="0" y="-180975"/>
            <a:ext cx="6172200" cy="1524000"/>
          </a:xfrm>
        </p:spPr>
        <p:txBody>
          <a:bodyPr>
            <a:normAutofit/>
          </a:bodyPr>
          <a:lstStyle/>
          <a:p>
            <a:r>
              <a:rPr lang="zh-TW" altLang="en-US" sz="4800" b="1" u="sng" dirty="0">
                <a:solidFill>
                  <a:schemeClr val="bg1"/>
                </a:solidFill>
                <a:latin typeface="Adobe 繁黑體 Std B" pitchFamily="34" charset="-120"/>
                <a:ea typeface="Adobe 繁黑體 Std B" pitchFamily="34" charset="-120"/>
              </a:rPr>
              <a:t>目錄</a:t>
            </a:r>
            <a:endParaRPr lang="zh-HK" altLang="en-US" sz="4800" b="1" u="sng" dirty="0">
              <a:solidFill>
                <a:schemeClr val="bg1"/>
              </a:solidFill>
              <a:latin typeface="Adobe 繁黑體 Std B" pitchFamily="34" charset="-120"/>
              <a:ea typeface="Adobe 繁黑體 Std B" pitchFamily="34" charset="-120"/>
            </a:endParaRPr>
          </a:p>
        </p:txBody>
      </p:sp>
      <p:pic>
        <p:nvPicPr>
          <p:cNvPr id="7"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8" name="矩形 7"/>
          <p:cNvSpPr/>
          <p:nvPr/>
        </p:nvSpPr>
        <p:spPr>
          <a:xfrm>
            <a:off x="2216036" y="1396054"/>
            <a:ext cx="230425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b="1" u="sng" dirty="0">
                <a:solidFill>
                  <a:schemeClr val="tx1"/>
                </a:solidFill>
              </a:rPr>
              <a:t>目錄</a:t>
            </a:r>
          </a:p>
        </p:txBody>
      </p:sp>
      <p:sp>
        <p:nvSpPr>
          <p:cNvPr id="11"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Tree>
    <p:extLst>
      <p:ext uri="{BB962C8B-B14F-4D97-AF65-F5344CB8AC3E}">
        <p14:creationId xmlns:p14="http://schemas.microsoft.com/office/powerpoint/2010/main" val="2598931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02848" y="1547664"/>
            <a:ext cx="4392488" cy="584775"/>
          </a:xfrm>
          <a:prstGeom prst="rect">
            <a:avLst/>
          </a:prstGeom>
          <a:noFill/>
        </p:spPr>
        <p:txBody>
          <a:bodyPr wrap="square" rtlCol="0">
            <a:spAutoFit/>
          </a:bodyPr>
          <a:lstStyle/>
          <a:p>
            <a:pPr algn="ctr"/>
            <a:r>
              <a:rPr lang="zh-TW" alt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家訪活動</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6" name="圖片 8">
            <a:extLst>
              <a:ext uri="{FF2B5EF4-FFF2-40B4-BE49-F238E27FC236}">
                <a16:creationId xmlns:a16="http://schemas.microsoft.com/office/drawing/2014/main" xmlns="" id="{24BA3150-E9CE-4BAD-92D0-56B1FE206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 y="2267744"/>
            <a:ext cx="4610284" cy="3457713"/>
          </a:xfrm>
          <a:prstGeom prst="rect">
            <a:avLst/>
          </a:prstGeom>
        </p:spPr>
      </p:pic>
      <p:sp>
        <p:nvSpPr>
          <p:cNvPr id="7" name="文字方塊 6"/>
          <p:cNvSpPr txBox="1"/>
          <p:nvPr/>
        </p:nvSpPr>
        <p:spPr>
          <a:xfrm>
            <a:off x="656692" y="5857948"/>
            <a:ext cx="5616624" cy="2677656"/>
          </a:xfrm>
          <a:prstGeom prst="rect">
            <a:avLst/>
          </a:prstGeom>
          <a:noFill/>
        </p:spPr>
        <p:txBody>
          <a:bodyPr wrap="square" rtlCol="0">
            <a:spAutoFit/>
          </a:bodyPr>
          <a:lstStyle/>
          <a:p>
            <a:r>
              <a:rPr lang="zh-TW" altLang="en-US" sz="24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因受疫情影響，家訪</a:t>
            </a:r>
            <a:r>
              <a:rPr lang="zh-TW" altLang="en-US" sz="24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活動需暫</a:t>
            </a:r>
            <a:r>
              <a:rPr lang="zh-TW" altLang="en-US" sz="24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時延後。但</a:t>
            </a:r>
            <a:r>
              <a:rPr lang="zh-TW" altLang="en-US" sz="24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儘管如</a:t>
            </a:r>
            <a:r>
              <a:rPr lang="zh-TW" altLang="en-US" sz="24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此，中地公司仍會</a:t>
            </a:r>
            <a:r>
              <a:rPr lang="zh-TW" altLang="en-US" sz="24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透過不同方</a:t>
            </a:r>
            <a:r>
              <a:rPr lang="zh-TW" altLang="en-US" sz="24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式希望將“中地同心做安全 生命第一為首要”的理念帶入工友的家庭，讓工友及工友們深深明白中地公司和他們一樣都非常關心工友的安全及健康。</a:t>
            </a:r>
            <a:endParaRPr lang="en-US" altLang="zh-TW" sz="24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a:p>
            <a:endParaRPr lang="en-US" altLang="zh-TW" sz="24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570645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50044" y="1418763"/>
            <a:ext cx="4392488" cy="584775"/>
          </a:xfrm>
          <a:prstGeom prst="rect">
            <a:avLst/>
          </a:prstGeom>
          <a:noFill/>
        </p:spPr>
        <p:txBody>
          <a:bodyPr wrap="square" rtlCol="0">
            <a:spAutoFit/>
          </a:bodyPr>
          <a:lstStyle/>
          <a:p>
            <a:pPr algn="ctr"/>
            <a:r>
              <a:rPr lang="zh-TW" alt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中地安全警示</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5" name="圖片 3"/>
          <p:cNvPicPr>
            <a:picLocks noChangeAspect="1"/>
          </p:cNvPicPr>
          <p:nvPr/>
        </p:nvPicPr>
        <p:blipFill>
          <a:blip r:embed="rId3"/>
          <a:stretch>
            <a:fillRect/>
          </a:stretch>
        </p:blipFill>
        <p:spPr>
          <a:xfrm>
            <a:off x="1016235" y="1988423"/>
            <a:ext cx="4680520" cy="6619929"/>
          </a:xfrm>
          <a:prstGeom prst="rect">
            <a:avLst/>
          </a:prstGeom>
        </p:spPr>
      </p:pic>
    </p:spTree>
    <p:extLst>
      <p:ext uri="{BB962C8B-B14F-4D97-AF65-F5344CB8AC3E}">
        <p14:creationId xmlns:p14="http://schemas.microsoft.com/office/powerpoint/2010/main" val="1934626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71919" y="1379515"/>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2" name="圖片 1"/>
          <p:cNvPicPr>
            <a:picLocks noChangeAspect="1"/>
          </p:cNvPicPr>
          <p:nvPr/>
        </p:nvPicPr>
        <p:blipFill rotWithShape="1">
          <a:blip r:embed="rId3"/>
          <a:srcRect l="46850" t="16401" r="31101" b="16401"/>
          <a:stretch/>
        </p:blipFill>
        <p:spPr>
          <a:xfrm>
            <a:off x="1283756" y="1980582"/>
            <a:ext cx="3888432" cy="6665883"/>
          </a:xfrm>
          <a:prstGeom prst="rect">
            <a:avLst/>
          </a:prstGeom>
        </p:spPr>
      </p:pic>
      <p:sp>
        <p:nvSpPr>
          <p:cNvPr id="3" name="爆炸 1 2"/>
          <p:cNvSpPr/>
          <p:nvPr/>
        </p:nvSpPr>
        <p:spPr>
          <a:xfrm>
            <a:off x="5157192" y="1043608"/>
            <a:ext cx="1728192" cy="1873948"/>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 name="文字方塊 3"/>
          <p:cNvSpPr txBox="1"/>
          <p:nvPr/>
        </p:nvSpPr>
        <p:spPr>
          <a:xfrm>
            <a:off x="5229200" y="1673742"/>
            <a:ext cx="1584176" cy="646331"/>
          </a:xfrm>
          <a:prstGeom prst="rect">
            <a:avLst/>
          </a:prstGeom>
          <a:noFill/>
        </p:spPr>
        <p:txBody>
          <a:bodyPr wrap="square" rtlCol="0">
            <a:spAutoFit/>
          </a:bodyPr>
          <a:lstStyle/>
          <a:p>
            <a:r>
              <a:rPr lang="zh-TW" altLang="en-US" b="1" i="1" dirty="0" smtClean="0">
                <a:solidFill>
                  <a:srgbClr val="7030A0"/>
                </a:solidFill>
              </a:rPr>
              <a:t>密閉空間工業意外 </a:t>
            </a:r>
            <a:r>
              <a:rPr lang="en-US" altLang="zh-TW" b="1" i="1" dirty="0" smtClean="0">
                <a:solidFill>
                  <a:srgbClr val="7030A0"/>
                </a:solidFill>
              </a:rPr>
              <a:t>(</a:t>
            </a:r>
            <a:r>
              <a:rPr lang="zh-TW" altLang="en-US" b="1" i="1" dirty="0" smtClean="0">
                <a:solidFill>
                  <a:srgbClr val="7030A0"/>
                </a:solidFill>
              </a:rPr>
              <a:t>非中地</a:t>
            </a:r>
            <a:r>
              <a:rPr lang="en-US" altLang="zh-TW" b="1" i="1" dirty="0" smtClean="0">
                <a:solidFill>
                  <a:srgbClr val="7030A0"/>
                </a:solidFill>
              </a:rPr>
              <a:t>)</a:t>
            </a:r>
            <a:endParaRPr lang="zh-TW" altLang="en-US" b="1" i="1" dirty="0">
              <a:solidFill>
                <a:srgbClr val="7030A0"/>
              </a:solidFill>
            </a:endParaRPr>
          </a:p>
        </p:txBody>
      </p:sp>
    </p:spTree>
    <p:extLst>
      <p:ext uri="{BB962C8B-B14F-4D97-AF65-F5344CB8AC3E}">
        <p14:creationId xmlns:p14="http://schemas.microsoft.com/office/powerpoint/2010/main" val="368580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71918" y="1395807"/>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3" name="圖片 2"/>
          <p:cNvPicPr>
            <a:picLocks noChangeAspect="1"/>
          </p:cNvPicPr>
          <p:nvPr/>
        </p:nvPicPr>
        <p:blipFill rotWithShape="1">
          <a:blip r:embed="rId3"/>
          <a:srcRect l="44750" t="16401" r="26900" b="18267"/>
          <a:stretch/>
        </p:blipFill>
        <p:spPr>
          <a:xfrm>
            <a:off x="840703" y="2023863"/>
            <a:ext cx="5054919" cy="6552672"/>
          </a:xfrm>
          <a:prstGeom prst="rect">
            <a:avLst/>
          </a:prstGeom>
        </p:spPr>
      </p:pic>
      <p:sp>
        <p:nvSpPr>
          <p:cNvPr id="6" name="爆炸 1 5"/>
          <p:cNvSpPr/>
          <p:nvPr/>
        </p:nvSpPr>
        <p:spPr>
          <a:xfrm>
            <a:off x="5157192" y="1043608"/>
            <a:ext cx="1728192" cy="1873948"/>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7" name="文字方塊 6"/>
          <p:cNvSpPr txBox="1"/>
          <p:nvPr/>
        </p:nvSpPr>
        <p:spPr>
          <a:xfrm>
            <a:off x="5229200" y="1673742"/>
            <a:ext cx="1584176" cy="646331"/>
          </a:xfrm>
          <a:prstGeom prst="rect">
            <a:avLst/>
          </a:prstGeom>
          <a:noFill/>
        </p:spPr>
        <p:txBody>
          <a:bodyPr wrap="square" rtlCol="0">
            <a:spAutoFit/>
          </a:bodyPr>
          <a:lstStyle/>
          <a:p>
            <a:r>
              <a:rPr lang="zh-TW" altLang="en-US" b="1" i="1" dirty="0" smtClean="0">
                <a:solidFill>
                  <a:srgbClr val="7030A0"/>
                </a:solidFill>
              </a:rPr>
              <a:t>密閉空間工業意外 </a:t>
            </a:r>
            <a:r>
              <a:rPr lang="en-US" altLang="zh-TW" b="1" i="1" dirty="0" smtClean="0">
                <a:solidFill>
                  <a:srgbClr val="7030A0"/>
                </a:solidFill>
              </a:rPr>
              <a:t>(</a:t>
            </a:r>
            <a:r>
              <a:rPr lang="zh-TW" altLang="en-US" b="1" i="1" dirty="0" smtClean="0">
                <a:solidFill>
                  <a:srgbClr val="7030A0"/>
                </a:solidFill>
              </a:rPr>
              <a:t>非中地</a:t>
            </a:r>
            <a:r>
              <a:rPr lang="en-US" altLang="zh-TW" b="1" i="1" dirty="0" smtClean="0">
                <a:solidFill>
                  <a:srgbClr val="7030A0"/>
                </a:solidFill>
              </a:rPr>
              <a:t>)</a:t>
            </a:r>
            <a:endParaRPr lang="zh-TW" altLang="en-US" b="1" i="1" dirty="0">
              <a:solidFill>
                <a:srgbClr val="7030A0"/>
              </a:solidFill>
            </a:endParaRPr>
          </a:p>
        </p:txBody>
      </p:sp>
    </p:spTree>
    <p:extLst>
      <p:ext uri="{BB962C8B-B14F-4D97-AF65-F5344CB8AC3E}">
        <p14:creationId xmlns:p14="http://schemas.microsoft.com/office/powerpoint/2010/main" val="987181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71919" y="1403648"/>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
        <p:nvSpPr>
          <p:cNvPr id="6" name="文字方塊 5"/>
          <p:cNvSpPr txBox="1"/>
          <p:nvPr/>
        </p:nvSpPr>
        <p:spPr>
          <a:xfrm>
            <a:off x="912320" y="2123728"/>
            <a:ext cx="5314190" cy="923330"/>
          </a:xfrm>
          <a:prstGeom prst="rect">
            <a:avLst/>
          </a:prstGeom>
          <a:noFill/>
        </p:spPr>
        <p:txBody>
          <a:bodyPr wrap="square" rtlCol="0">
            <a:spAutoFit/>
          </a:bodyPr>
          <a:lstStyle/>
          <a:p>
            <a:r>
              <a:rPr lang="zh-TW" altLang="en-US" b="1" dirty="0">
                <a:solidFill>
                  <a:srgbClr val="FF0000"/>
                </a:solidFill>
              </a:rPr>
              <a:t>渠務</a:t>
            </a:r>
            <a:r>
              <a:rPr lang="zh-TW" altLang="en-US" b="1" dirty="0" smtClean="0">
                <a:solidFill>
                  <a:srgbClr val="FF0000"/>
                </a:solidFill>
              </a:rPr>
              <a:t>署於</a:t>
            </a:r>
            <a:r>
              <a:rPr lang="en-US" altLang="zh-TW" b="1" dirty="0" smtClean="0">
                <a:solidFill>
                  <a:srgbClr val="FF0000"/>
                </a:solidFill>
              </a:rPr>
              <a:t>26/10/2021</a:t>
            </a:r>
          </a:p>
          <a:p>
            <a:r>
              <a:rPr lang="zh-TW" altLang="en-US" b="1" dirty="0" smtClean="0">
                <a:solidFill>
                  <a:srgbClr val="FF0000"/>
                </a:solidFill>
              </a:rPr>
              <a:t>發出</a:t>
            </a:r>
            <a:r>
              <a:rPr lang="zh-TW" altLang="en-US" b="1" dirty="0">
                <a:solidFill>
                  <a:srgbClr val="FF0000"/>
                </a:solidFill>
              </a:rPr>
              <a:t>渠務署實務備考編號 </a:t>
            </a:r>
            <a:r>
              <a:rPr lang="en-US" altLang="zh-TW" b="1" dirty="0" smtClean="0">
                <a:solidFill>
                  <a:srgbClr val="FF0000"/>
                </a:solidFill>
              </a:rPr>
              <a:t>1/2021</a:t>
            </a:r>
            <a:r>
              <a:rPr lang="zh-TW" altLang="en-US" b="1" dirty="0" smtClean="0">
                <a:solidFill>
                  <a:srgbClr val="FF0000"/>
                </a:solidFill>
              </a:rPr>
              <a:t> </a:t>
            </a:r>
            <a:r>
              <a:rPr lang="en-US" altLang="zh-TW" b="1" dirty="0" smtClean="0">
                <a:solidFill>
                  <a:srgbClr val="FF0000"/>
                </a:solidFill>
                <a:latin typeface="Arial Unicode MS" panose="020B0604020202020204" pitchFamily="34" charset="-120"/>
                <a:ea typeface="inherit"/>
              </a:rPr>
              <a:t>-</a:t>
            </a:r>
            <a:r>
              <a:rPr lang="zh-TW" altLang="en-US" b="1" dirty="0" smtClean="0">
                <a:solidFill>
                  <a:srgbClr val="FF0000"/>
                </a:solidFill>
                <a:latin typeface="Arial Unicode MS" panose="020B0604020202020204" pitchFamily="34" charset="-120"/>
                <a:ea typeface="inherit"/>
              </a:rPr>
              <a:t> </a:t>
            </a:r>
            <a:r>
              <a:rPr lang="zh-TW" altLang="zh-TW" b="1" dirty="0" smtClean="0">
                <a:solidFill>
                  <a:srgbClr val="FF0000"/>
                </a:solidFill>
                <a:latin typeface="Arial Unicode MS" panose="020B0604020202020204" pitchFamily="34" charset="-120"/>
                <a:ea typeface="inherit"/>
              </a:rPr>
              <a:t>安全</a:t>
            </a:r>
            <a:r>
              <a:rPr lang="zh-TW" altLang="zh-TW" b="1" dirty="0">
                <a:solidFill>
                  <a:srgbClr val="FF0000"/>
                </a:solidFill>
                <a:latin typeface="Arial Unicode MS" panose="020B0604020202020204" pitchFamily="34" charset="-120"/>
                <a:ea typeface="inherit"/>
              </a:rPr>
              <a:t>監督</a:t>
            </a:r>
            <a:r>
              <a:rPr lang="zh-TW" altLang="zh-TW" sz="400" b="1" dirty="0">
                <a:solidFill>
                  <a:srgbClr val="FF0000"/>
                </a:solidFill>
              </a:rPr>
              <a:t> </a:t>
            </a:r>
            <a:r>
              <a:rPr lang="zh-TW" altLang="zh-TW" b="1" dirty="0">
                <a:solidFill>
                  <a:srgbClr val="FF0000"/>
                </a:solidFill>
                <a:latin typeface="Arial Unicode MS" panose="020B0604020202020204" pitchFamily="34" charset="-120"/>
                <a:ea typeface="inherit"/>
              </a:rPr>
              <a:t>密閉空間</a:t>
            </a:r>
            <a:r>
              <a:rPr lang="zh-TW" altLang="zh-TW" b="1" dirty="0" smtClean="0">
                <a:solidFill>
                  <a:srgbClr val="FF0000"/>
                </a:solidFill>
                <a:latin typeface="Arial Unicode MS" panose="020B0604020202020204" pitchFamily="34" charset="-120"/>
                <a:ea typeface="inherit"/>
              </a:rPr>
              <a:t>作業</a:t>
            </a:r>
            <a:r>
              <a:rPr lang="zh-TW" altLang="en-US" b="1" dirty="0" smtClean="0">
                <a:solidFill>
                  <a:srgbClr val="FF0000"/>
                </a:solidFill>
                <a:latin typeface="Arial Unicode MS" panose="020B0604020202020204" pitchFamily="34" charset="-120"/>
                <a:ea typeface="inherit"/>
              </a:rPr>
              <a:t>取代</a:t>
            </a:r>
            <a:r>
              <a:rPr lang="zh-TW" altLang="en-US" b="1" dirty="0">
                <a:solidFill>
                  <a:srgbClr val="FF0000"/>
                </a:solidFill>
              </a:rPr>
              <a:t>渠務署實務備考編號 </a:t>
            </a:r>
            <a:r>
              <a:rPr lang="en-US" altLang="zh-TW" b="1" dirty="0" smtClean="0">
                <a:solidFill>
                  <a:srgbClr val="FF0000"/>
                </a:solidFill>
              </a:rPr>
              <a:t>3/2012</a:t>
            </a:r>
            <a:r>
              <a:rPr lang="zh-TW" altLang="en-US" b="1" dirty="0" smtClean="0">
                <a:solidFill>
                  <a:srgbClr val="FF0000"/>
                </a:solidFill>
              </a:rPr>
              <a:t> </a:t>
            </a:r>
            <a:endParaRPr lang="en-US" altLang="zh-TW" b="1" dirty="0">
              <a:solidFill>
                <a:srgbClr val="FF0000"/>
              </a:solidFill>
              <a:latin typeface="Arial Unicode MS" panose="020B0604020202020204" pitchFamily="34" charset="-120"/>
              <a:ea typeface="inherit"/>
            </a:endParaRPr>
          </a:p>
        </p:txBody>
      </p:sp>
      <p:pic>
        <p:nvPicPr>
          <p:cNvPr id="7" name="圖片 6"/>
          <p:cNvPicPr>
            <a:picLocks noChangeAspect="1"/>
          </p:cNvPicPr>
          <p:nvPr/>
        </p:nvPicPr>
        <p:blipFill rotWithShape="1">
          <a:blip r:embed="rId3"/>
          <a:srcRect l="8001" t="16401" r="19550" b="16401"/>
          <a:stretch/>
        </p:blipFill>
        <p:spPr>
          <a:xfrm>
            <a:off x="912320" y="3203848"/>
            <a:ext cx="5382598" cy="2808312"/>
          </a:xfrm>
          <a:prstGeom prst="rect">
            <a:avLst/>
          </a:prstGeom>
        </p:spPr>
      </p:pic>
    </p:spTree>
    <p:extLst>
      <p:ext uri="{BB962C8B-B14F-4D97-AF65-F5344CB8AC3E}">
        <p14:creationId xmlns:p14="http://schemas.microsoft.com/office/powerpoint/2010/main" val="3963748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71919" y="1396185"/>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graphicFrame>
        <p:nvGraphicFramePr>
          <p:cNvPr id="2" name="表格 1"/>
          <p:cNvGraphicFramePr>
            <a:graphicFrameLocks noGrp="1"/>
          </p:cNvGraphicFramePr>
          <p:nvPr>
            <p:extLst>
              <p:ext uri="{D42A27DB-BD31-4B8C-83A1-F6EECF244321}">
                <p14:modId xmlns:p14="http://schemas.microsoft.com/office/powerpoint/2010/main" val="2853107022"/>
              </p:ext>
            </p:extLst>
          </p:nvPr>
        </p:nvGraphicFramePr>
        <p:xfrm>
          <a:off x="1093322" y="3184247"/>
          <a:ext cx="4572000" cy="4739640"/>
        </p:xfrm>
        <a:graphic>
          <a:graphicData uri="http://schemas.openxmlformats.org/drawingml/2006/table">
            <a:tbl>
              <a:tblPr firstRow="1" bandRow="1">
                <a:tableStyleId>{5C22544A-7EE6-4342-B048-85BDC9FD1C3A}</a:tableStyleId>
              </a:tblPr>
              <a:tblGrid>
                <a:gridCol w="627313"/>
                <a:gridCol w="3944687"/>
              </a:tblGrid>
              <a:tr h="370840">
                <a:tc>
                  <a:txBody>
                    <a:bodyPr/>
                    <a:lstStyle/>
                    <a:p>
                      <a:r>
                        <a:rPr lang="en-US" altLang="zh-TW" dirty="0" smtClean="0"/>
                        <a:t> </a:t>
                      </a:r>
                      <a:r>
                        <a:rPr lang="zh-TW" altLang="en-US" dirty="0" smtClean="0"/>
                        <a:t>段</a:t>
                      </a:r>
                      <a:endParaRPr lang="zh-TW" altLang="en-US" dirty="0"/>
                    </a:p>
                  </a:txBody>
                  <a:tcPr/>
                </a:tc>
                <a:tc>
                  <a:txBody>
                    <a:bodyPr/>
                    <a:lstStyle/>
                    <a:p>
                      <a:r>
                        <a:rPr lang="zh-TW" altLang="en-US" dirty="0" smtClean="0"/>
                        <a:t>改變</a:t>
                      </a:r>
                      <a:endParaRPr lang="zh-TW" altLang="en-US" dirty="0"/>
                    </a:p>
                  </a:txBody>
                  <a:tcPr/>
                </a:tc>
              </a:tr>
              <a:tr h="370840">
                <a:tc>
                  <a:txBody>
                    <a:bodyPr/>
                    <a:lstStyle/>
                    <a:p>
                      <a:r>
                        <a:rPr lang="en-US" altLang="zh-TW" dirty="0" smtClean="0"/>
                        <a:t>1.3</a:t>
                      </a:r>
                      <a:endParaRPr lang="zh-TW" altLang="en-US"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zh-TW" altLang="zh-TW" dirty="0" smtClean="0">
                          <a:solidFill>
                            <a:schemeClr val="tx1"/>
                          </a:solidFill>
                          <a:latin typeface="Arial Unicode MS" panose="020B0604020202020204" pitchFamily="34" charset="-120"/>
                          <a:ea typeface="inherit"/>
                        </a:rPr>
                        <a:t>現場監督人員</a:t>
                      </a:r>
                      <a:r>
                        <a:rPr lang="zh-TW" altLang="en-US" dirty="0" smtClean="0">
                          <a:solidFill>
                            <a:schemeClr val="tx1"/>
                          </a:solidFill>
                          <a:latin typeface="Arial Unicode MS" panose="020B0604020202020204" pitchFamily="34" charset="-120"/>
                          <a:ea typeface="inherit"/>
                        </a:rPr>
                        <a:t>須以</a:t>
                      </a:r>
                      <a:r>
                        <a:rPr lang="zh-TW" altLang="zh-TW" dirty="0" smtClean="0">
                          <a:solidFill>
                            <a:schemeClr val="tx1"/>
                          </a:solidFill>
                          <a:latin typeface="Arial Unicode MS" panose="020B0604020202020204" pitchFamily="34" charset="-120"/>
                          <a:ea typeface="inherit"/>
                        </a:rPr>
                        <a:t>附錄</a:t>
                      </a:r>
                      <a:r>
                        <a:rPr lang="en-US" altLang="zh-TW" dirty="0" smtClean="0">
                          <a:solidFill>
                            <a:schemeClr val="tx1"/>
                          </a:solidFill>
                          <a:latin typeface="Arial Unicode MS" panose="020B0604020202020204" pitchFamily="34" charset="-120"/>
                          <a:ea typeface="inherit"/>
                        </a:rPr>
                        <a:t>A</a:t>
                      </a:r>
                      <a:r>
                        <a:rPr lang="zh-TW" altLang="en-US" dirty="0" smtClean="0">
                          <a:solidFill>
                            <a:schemeClr val="tx1"/>
                          </a:solidFill>
                          <a:latin typeface="Arial Unicode MS" panose="020B0604020202020204" pitchFamily="34" charset="-120"/>
                          <a:ea typeface="inherit"/>
                        </a:rPr>
                        <a:t>之檢查表對</a:t>
                      </a:r>
                      <a:r>
                        <a:rPr lang="zh-TW" altLang="zh-TW" dirty="0" smtClean="0">
                          <a:solidFill>
                            <a:schemeClr val="tx1"/>
                          </a:solidFill>
                          <a:latin typeface="Arial Unicode MS" panose="020B0604020202020204" pitchFamily="34" charset="-120"/>
                          <a:ea typeface="inherit"/>
                        </a:rPr>
                        <a:t>密閉空間工</a:t>
                      </a:r>
                      <a:r>
                        <a:rPr lang="zh-TW" altLang="en-US" dirty="0" smtClean="0">
                          <a:solidFill>
                            <a:schemeClr val="tx1"/>
                          </a:solidFill>
                          <a:latin typeface="Arial Unicode MS" panose="020B0604020202020204" pitchFamily="34" charset="-120"/>
                          <a:ea typeface="inherit"/>
                        </a:rPr>
                        <a:t>作作出檢查</a:t>
                      </a:r>
                      <a:r>
                        <a:rPr lang="zh-TW" altLang="en-US" dirty="0" smtClean="0">
                          <a:solidFill>
                            <a:schemeClr val="tx1"/>
                          </a:solidFill>
                        </a:rPr>
                        <a:t>。</a:t>
                      </a:r>
                      <a:endParaRPr lang="zh-TW" altLang="en-US" dirty="0"/>
                    </a:p>
                  </a:txBody>
                  <a:tcPr/>
                </a:tc>
              </a:tr>
              <a:tr h="370840">
                <a:tc>
                  <a:txBody>
                    <a:bodyPr/>
                    <a:lstStyle/>
                    <a:p>
                      <a:r>
                        <a:rPr lang="en-US" altLang="zh-TW" dirty="0" smtClean="0"/>
                        <a:t>2.3</a:t>
                      </a:r>
                      <a:endParaRPr lang="zh-TW" altLang="en-US"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zh-TW" altLang="en-US" sz="1350" kern="1200" dirty="0" smtClean="0">
                          <a:solidFill>
                            <a:schemeClr val="tx1"/>
                          </a:solidFill>
                          <a:latin typeface="Arial Unicode MS" panose="020B0604020202020204" pitchFamily="34" charset="-120"/>
                          <a:ea typeface="inherit"/>
                          <a:cs typeface="+mn-cs"/>
                        </a:rPr>
                        <a:t>增</a:t>
                      </a:r>
                      <a:r>
                        <a:rPr lang="zh-TW" altLang="zh-TW" sz="1350" kern="1200" dirty="0" smtClean="0">
                          <a:solidFill>
                            <a:schemeClr val="tx1"/>
                          </a:solidFill>
                          <a:latin typeface="Arial Unicode MS" panose="020B0604020202020204" pitchFamily="34" charset="-120"/>
                          <a:ea typeface="inherit"/>
                          <a:cs typeface="+mn-cs"/>
                        </a:rPr>
                        <a:t>加</a:t>
                      </a:r>
                      <a:r>
                        <a:rPr lang="zh-TW" altLang="en-US" sz="1350" kern="1200" dirty="0" smtClean="0">
                          <a:solidFill>
                            <a:schemeClr val="tx1"/>
                          </a:solidFill>
                          <a:latin typeface="Arial Unicode MS" panose="020B0604020202020204" pitchFamily="34" charset="-120"/>
                          <a:ea typeface="inherit"/>
                          <a:cs typeface="+mn-cs"/>
                        </a:rPr>
                        <a:t>工廠及工業經營</a:t>
                      </a:r>
                      <a:r>
                        <a:rPr lang="zh-TW" altLang="zh-TW" sz="1350" kern="1200" dirty="0" smtClean="0">
                          <a:solidFill>
                            <a:schemeClr val="tx1"/>
                          </a:solidFill>
                          <a:latin typeface="Arial Unicode MS" panose="020B0604020202020204" pitchFamily="34" charset="-120"/>
                          <a:ea typeface="inherit"/>
                          <a:cs typeface="+mn-cs"/>
                        </a:rPr>
                        <a:t>（密閉空間）條例下對工人的法律要求 </a:t>
                      </a:r>
                      <a:r>
                        <a:rPr lang="zh-TW" altLang="en-US" sz="1350" kern="1200" dirty="0" smtClean="0">
                          <a:solidFill>
                            <a:schemeClr val="tx1"/>
                          </a:solidFill>
                          <a:latin typeface="Arial Unicode MS" panose="020B0604020202020204" pitchFamily="34" charset="-120"/>
                          <a:ea typeface="inherit"/>
                          <a:cs typeface="+mn-cs"/>
                        </a:rPr>
                        <a:t>。</a:t>
                      </a:r>
                      <a:endParaRPr lang="zh-TW" altLang="en-US" sz="1350" kern="1200" dirty="0">
                        <a:solidFill>
                          <a:schemeClr val="tx1"/>
                        </a:solidFill>
                        <a:latin typeface="Arial Unicode MS" panose="020B0604020202020204" pitchFamily="34" charset="-120"/>
                        <a:ea typeface="inherit"/>
                        <a:cs typeface="+mn-cs"/>
                      </a:endParaRPr>
                    </a:p>
                  </a:txBody>
                  <a:tcPr/>
                </a:tc>
              </a:tr>
              <a:tr h="370840">
                <a:tc>
                  <a:txBody>
                    <a:bodyPr/>
                    <a:lstStyle/>
                    <a:p>
                      <a:r>
                        <a:rPr lang="en-US" altLang="zh-TW" dirty="0" smtClean="0"/>
                        <a:t>3.1</a:t>
                      </a:r>
                      <a:endParaRPr lang="zh-TW" altLang="en-US" dirty="0"/>
                    </a:p>
                  </a:txBody>
                  <a:tcPr/>
                </a:tc>
                <a:tc>
                  <a:txBody>
                    <a:bodyPr/>
                    <a:lstStyle/>
                    <a:p>
                      <a:r>
                        <a:rPr lang="zh-TW" altLang="en-US" sz="1350" kern="1200" dirty="0" smtClean="0">
                          <a:solidFill>
                            <a:schemeClr val="tx1"/>
                          </a:solidFill>
                          <a:latin typeface="Arial Unicode MS" panose="020B0604020202020204" pitchFamily="34" charset="-120"/>
                          <a:ea typeface="inherit"/>
                          <a:cs typeface="+mn-cs"/>
                        </a:rPr>
                        <a:t>所有</a:t>
                      </a:r>
                      <a:r>
                        <a:rPr lang="zh-TW" altLang="zh-TW" sz="1350" kern="1200" dirty="0" smtClean="0">
                          <a:solidFill>
                            <a:schemeClr val="tx1"/>
                          </a:solidFill>
                          <a:latin typeface="Arial Unicode MS" panose="020B0604020202020204" pitchFamily="34" charset="-120"/>
                          <a:ea typeface="inherit"/>
                          <a:cs typeface="+mn-cs"/>
                        </a:rPr>
                        <a:t>密閉空間工</a:t>
                      </a:r>
                      <a:r>
                        <a:rPr lang="zh-TW" altLang="en-US" sz="1350" kern="1200" dirty="0" smtClean="0">
                          <a:solidFill>
                            <a:schemeClr val="tx1"/>
                          </a:solidFill>
                          <a:latin typeface="Arial Unicode MS" panose="020B0604020202020204" pitchFamily="34" charset="-120"/>
                          <a:ea typeface="inherit"/>
                          <a:cs typeface="+mn-cs"/>
                        </a:rPr>
                        <a:t>作都必須作書面</a:t>
                      </a:r>
                      <a:r>
                        <a:rPr lang="zh-TW" altLang="zh-TW" sz="1350" kern="1200" dirty="0" smtClean="0">
                          <a:solidFill>
                            <a:schemeClr val="tx1"/>
                          </a:solidFill>
                          <a:latin typeface="Arial Unicode MS" panose="020B0604020202020204" pitchFamily="34" charset="-120"/>
                          <a:ea typeface="inherit"/>
                          <a:cs typeface="+mn-cs"/>
                        </a:rPr>
                        <a:t>通知</a:t>
                      </a:r>
                      <a:r>
                        <a:rPr lang="zh-TW" altLang="en-US" sz="1350" kern="1200" dirty="0" smtClean="0">
                          <a:solidFill>
                            <a:schemeClr val="tx1"/>
                          </a:solidFill>
                          <a:latin typeface="Arial Unicode MS" panose="020B0604020202020204" pitchFamily="34" charset="-120"/>
                          <a:ea typeface="inherit"/>
                          <a:cs typeface="+mn-cs"/>
                        </a:rPr>
                        <a:t>顧問公司</a:t>
                      </a:r>
                      <a:r>
                        <a:rPr lang="en-US" altLang="zh-TW" sz="1350" kern="1200" dirty="0" smtClean="0">
                          <a:solidFill>
                            <a:schemeClr val="tx1"/>
                          </a:solidFill>
                          <a:latin typeface="Arial Unicode MS" panose="020B0604020202020204" pitchFamily="34" charset="-120"/>
                          <a:ea typeface="inherit"/>
                          <a:cs typeface="+mn-cs"/>
                        </a:rPr>
                        <a:t>/</a:t>
                      </a:r>
                      <a:r>
                        <a:rPr lang="zh-TW" altLang="en-US" sz="1350" kern="1200" dirty="0" smtClean="0">
                          <a:solidFill>
                            <a:schemeClr val="tx1"/>
                          </a:solidFill>
                          <a:latin typeface="Arial Unicode MS" panose="020B0604020202020204" pitchFamily="34" charset="-120"/>
                          <a:ea typeface="inherit"/>
                          <a:cs typeface="+mn-cs"/>
                        </a:rPr>
                        <a:t>業主。</a:t>
                      </a:r>
                      <a:endParaRPr lang="zh-TW" altLang="en-US" sz="1350" kern="1200" dirty="0">
                        <a:solidFill>
                          <a:schemeClr val="tx1"/>
                        </a:solidFill>
                        <a:latin typeface="Arial Unicode MS" panose="020B0604020202020204" pitchFamily="34" charset="-120"/>
                        <a:ea typeface="inherit"/>
                        <a:cs typeface="+mn-cs"/>
                      </a:endParaRPr>
                    </a:p>
                  </a:txBody>
                  <a:tcPr/>
                </a:tc>
              </a:tr>
              <a:tr h="370840">
                <a:tc>
                  <a:txBody>
                    <a:bodyPr/>
                    <a:lstStyle/>
                    <a:p>
                      <a:r>
                        <a:rPr lang="en-US" altLang="zh-TW" dirty="0" smtClean="0"/>
                        <a:t>3.2(a)</a:t>
                      </a:r>
                      <a:endParaRPr lang="zh-TW" altLang="en-US" dirty="0"/>
                    </a:p>
                  </a:txBody>
                  <a:tcPr/>
                </a:tc>
                <a:tc>
                  <a:txBody>
                    <a:bodyPr/>
                    <a:lstStyle/>
                    <a:p>
                      <a:r>
                        <a:rPr lang="zh-TW" altLang="en-US" sz="1350" kern="1200" dirty="0" smtClean="0">
                          <a:solidFill>
                            <a:schemeClr val="tx1"/>
                          </a:solidFill>
                          <a:latin typeface="Arial Unicode MS" panose="020B0604020202020204" pitchFamily="34" charset="-120"/>
                          <a:ea typeface="inherit"/>
                          <a:cs typeface="+mn-cs"/>
                        </a:rPr>
                        <a:t>增</a:t>
                      </a:r>
                      <a:r>
                        <a:rPr lang="zh-TW" altLang="zh-TW" sz="1350" kern="1200" dirty="0" smtClean="0">
                          <a:solidFill>
                            <a:schemeClr val="tx1"/>
                          </a:solidFill>
                          <a:latin typeface="Arial Unicode MS" panose="020B0604020202020204" pitchFamily="34" charset="-120"/>
                          <a:ea typeface="inherit"/>
                          <a:cs typeface="+mn-cs"/>
                        </a:rPr>
                        <a:t>加</a:t>
                      </a:r>
                      <a:r>
                        <a:rPr lang="zh-TW" altLang="en-US" sz="1350" kern="1200" dirty="0" smtClean="0">
                          <a:solidFill>
                            <a:schemeClr val="tx1"/>
                          </a:solidFill>
                          <a:latin typeface="Arial Unicode MS" panose="020B0604020202020204" pitchFamily="34" charset="-120"/>
                          <a:ea typeface="inherit"/>
                          <a:cs typeface="+mn-cs"/>
                        </a:rPr>
                        <a:t>對</a:t>
                      </a:r>
                      <a:r>
                        <a:rPr lang="zh-TW" altLang="zh-TW" sz="1350" kern="1200" dirty="0" smtClean="0">
                          <a:solidFill>
                            <a:schemeClr val="tx1"/>
                          </a:solidFill>
                          <a:latin typeface="Arial Unicode MS" panose="020B0604020202020204" pitchFamily="34" charset="-120"/>
                          <a:ea typeface="inherit"/>
                          <a:cs typeface="+mn-cs"/>
                        </a:rPr>
                        <a:t>DCP 密閉空間培訓</a:t>
                      </a:r>
                      <a:r>
                        <a:rPr lang="zh-TW" altLang="en-US" sz="1350" kern="1200" dirty="0" smtClean="0">
                          <a:solidFill>
                            <a:schemeClr val="tx1"/>
                          </a:solidFill>
                          <a:latin typeface="Arial Unicode MS" panose="020B0604020202020204" pitchFamily="34" charset="-120"/>
                          <a:ea typeface="inherit"/>
                          <a:cs typeface="+mn-cs"/>
                        </a:rPr>
                        <a:t>之</a:t>
                      </a:r>
                      <a:r>
                        <a:rPr lang="zh-TW" altLang="zh-TW" sz="1350" kern="1200" dirty="0" smtClean="0">
                          <a:solidFill>
                            <a:schemeClr val="tx1"/>
                          </a:solidFill>
                          <a:latin typeface="Arial Unicode MS" panose="020B0604020202020204" pitchFamily="34" charset="-120"/>
                          <a:ea typeface="inherit"/>
                          <a:cs typeface="+mn-cs"/>
                        </a:rPr>
                        <a:t>要求</a:t>
                      </a:r>
                      <a:r>
                        <a:rPr lang="zh-TW" altLang="en-US" sz="1350" kern="1200" dirty="0" smtClean="0">
                          <a:solidFill>
                            <a:schemeClr val="tx1"/>
                          </a:solidFill>
                          <a:latin typeface="Arial Unicode MS" panose="020B0604020202020204" pitchFamily="34" charset="-120"/>
                          <a:ea typeface="inherit"/>
                          <a:cs typeface="+mn-cs"/>
                        </a:rPr>
                        <a:t>。</a:t>
                      </a:r>
                      <a:r>
                        <a:rPr lang="zh-TW" altLang="zh-TW" sz="1350" kern="1200" dirty="0" smtClean="0">
                          <a:solidFill>
                            <a:schemeClr val="tx1"/>
                          </a:solidFill>
                          <a:latin typeface="Arial Unicode MS" panose="020B0604020202020204" pitchFamily="34" charset="-120"/>
                          <a:ea typeface="inherit"/>
                          <a:cs typeface="+mn-cs"/>
                        </a:rPr>
                        <a:t> </a:t>
                      </a:r>
                      <a:endParaRPr lang="zh-TW" altLang="en-US" sz="1350" kern="1200" dirty="0">
                        <a:solidFill>
                          <a:schemeClr val="tx1"/>
                        </a:solidFill>
                        <a:latin typeface="Arial Unicode MS" panose="020B0604020202020204" pitchFamily="34" charset="-120"/>
                        <a:ea typeface="inherit"/>
                        <a:cs typeface="+mn-cs"/>
                      </a:endParaRPr>
                    </a:p>
                  </a:txBody>
                  <a:tcPr/>
                </a:tc>
              </a:tr>
              <a:tr h="370840">
                <a:tc>
                  <a:txBody>
                    <a:bodyPr/>
                    <a:lstStyle/>
                    <a:p>
                      <a:r>
                        <a:rPr lang="en-US" altLang="zh-TW" dirty="0" smtClean="0"/>
                        <a:t>3.2(b)</a:t>
                      </a:r>
                      <a:endParaRPr lang="zh-TW" altLang="en-US" dirty="0"/>
                    </a:p>
                  </a:txBody>
                  <a:tcPr/>
                </a:tc>
                <a:tc>
                  <a:txBody>
                    <a:bodyPr/>
                    <a:lstStyle/>
                    <a:p>
                      <a:r>
                        <a:rPr lang="zh-TW" altLang="en-US" sz="1350" kern="1200" dirty="0" smtClean="0">
                          <a:solidFill>
                            <a:schemeClr val="tx1"/>
                          </a:solidFill>
                          <a:latin typeface="Arial Unicode MS" panose="020B0604020202020204" pitchFamily="34" charset="-120"/>
                          <a:ea typeface="inherit"/>
                          <a:cs typeface="+mn-cs"/>
                        </a:rPr>
                        <a:t>增</a:t>
                      </a:r>
                      <a:r>
                        <a:rPr lang="zh-TW" altLang="zh-TW" sz="1350" kern="1200" dirty="0" smtClean="0">
                          <a:solidFill>
                            <a:schemeClr val="tx1"/>
                          </a:solidFill>
                          <a:latin typeface="Arial Unicode MS" panose="020B0604020202020204" pitchFamily="34" charset="-120"/>
                          <a:ea typeface="inherit"/>
                          <a:cs typeface="+mn-cs"/>
                        </a:rPr>
                        <a:t>加</a:t>
                      </a:r>
                      <a:r>
                        <a:rPr lang="zh-TW" altLang="en-US" sz="1350" kern="1200" dirty="0" smtClean="0">
                          <a:solidFill>
                            <a:schemeClr val="tx1"/>
                          </a:solidFill>
                          <a:latin typeface="Arial Unicode MS" panose="020B0604020202020204" pitchFamily="34" charset="-120"/>
                          <a:ea typeface="inherit"/>
                          <a:cs typeface="+mn-cs"/>
                        </a:rPr>
                        <a:t>對</a:t>
                      </a:r>
                      <a:r>
                        <a:rPr lang="zh-TW" altLang="zh-TW" sz="1350" kern="1200" dirty="0" smtClean="0">
                          <a:solidFill>
                            <a:schemeClr val="tx1"/>
                          </a:solidFill>
                          <a:latin typeface="Arial Unicode MS" panose="020B0604020202020204" pitchFamily="34" charset="-120"/>
                          <a:ea typeface="inherit"/>
                          <a:cs typeface="+mn-cs"/>
                        </a:rPr>
                        <a:t>DC</a:t>
                      </a:r>
                      <a:r>
                        <a:rPr lang="en-US" altLang="zh-TW" sz="1350" kern="1200" dirty="0" smtClean="0">
                          <a:solidFill>
                            <a:schemeClr val="tx1"/>
                          </a:solidFill>
                          <a:latin typeface="Arial Unicode MS" panose="020B0604020202020204" pitchFamily="34" charset="-120"/>
                          <a:ea typeface="inherit"/>
                          <a:cs typeface="+mn-cs"/>
                        </a:rPr>
                        <a:t>W</a:t>
                      </a:r>
                      <a:r>
                        <a:rPr lang="zh-TW" altLang="zh-TW" sz="1350" kern="1200" dirty="0" smtClean="0">
                          <a:solidFill>
                            <a:schemeClr val="tx1"/>
                          </a:solidFill>
                          <a:latin typeface="Arial Unicode MS" panose="020B0604020202020204" pitchFamily="34" charset="-120"/>
                          <a:ea typeface="inherit"/>
                          <a:cs typeface="+mn-cs"/>
                        </a:rPr>
                        <a:t> 密閉空間培訓</a:t>
                      </a:r>
                      <a:r>
                        <a:rPr lang="zh-TW" altLang="en-US" sz="1350" kern="1200" dirty="0" smtClean="0">
                          <a:solidFill>
                            <a:schemeClr val="tx1"/>
                          </a:solidFill>
                          <a:latin typeface="Arial Unicode MS" panose="020B0604020202020204" pitchFamily="34" charset="-120"/>
                          <a:ea typeface="inherit"/>
                          <a:cs typeface="+mn-cs"/>
                        </a:rPr>
                        <a:t>之</a:t>
                      </a:r>
                      <a:r>
                        <a:rPr lang="zh-TW" altLang="zh-TW" sz="1350" kern="1200" dirty="0" smtClean="0">
                          <a:solidFill>
                            <a:schemeClr val="tx1"/>
                          </a:solidFill>
                          <a:latin typeface="Arial Unicode MS" panose="020B0604020202020204" pitchFamily="34" charset="-120"/>
                          <a:ea typeface="inherit"/>
                          <a:cs typeface="+mn-cs"/>
                        </a:rPr>
                        <a:t>要求</a:t>
                      </a:r>
                      <a:r>
                        <a:rPr lang="zh-TW" altLang="en-US" sz="1350" kern="1200" dirty="0" smtClean="0">
                          <a:solidFill>
                            <a:schemeClr val="tx1"/>
                          </a:solidFill>
                          <a:latin typeface="Arial Unicode MS" panose="020B0604020202020204" pitchFamily="34" charset="-120"/>
                          <a:ea typeface="inherit"/>
                          <a:cs typeface="+mn-cs"/>
                        </a:rPr>
                        <a:t>。</a:t>
                      </a:r>
                      <a:r>
                        <a:rPr lang="zh-TW" altLang="zh-TW" sz="1350" kern="1200" dirty="0" smtClean="0">
                          <a:solidFill>
                            <a:schemeClr val="tx1"/>
                          </a:solidFill>
                          <a:latin typeface="Arial Unicode MS" panose="020B0604020202020204" pitchFamily="34" charset="-120"/>
                          <a:ea typeface="inherit"/>
                          <a:cs typeface="+mn-cs"/>
                        </a:rPr>
                        <a:t> </a:t>
                      </a:r>
                      <a:endParaRPr lang="zh-TW" altLang="en-US" sz="1350" kern="1200" dirty="0">
                        <a:solidFill>
                          <a:schemeClr val="tx1"/>
                        </a:solidFill>
                        <a:latin typeface="Arial Unicode MS" panose="020B0604020202020204" pitchFamily="34" charset="-120"/>
                        <a:ea typeface="inherit"/>
                        <a:cs typeface="+mn-cs"/>
                      </a:endParaRPr>
                    </a:p>
                  </a:txBody>
                  <a:tcPr/>
                </a:tc>
              </a:tr>
              <a:tr h="370840">
                <a:tc>
                  <a:txBody>
                    <a:bodyPr/>
                    <a:lstStyle/>
                    <a:p>
                      <a:r>
                        <a:rPr lang="en-US" altLang="zh-TW" dirty="0" smtClean="0"/>
                        <a:t>3.2(f)</a:t>
                      </a:r>
                      <a:endParaRPr lang="zh-TW" altLang="en-US"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zh-TW" altLang="en-US" sz="1350" kern="1200" dirty="0" smtClean="0">
                          <a:solidFill>
                            <a:schemeClr val="tx1"/>
                          </a:solidFill>
                          <a:latin typeface="Arial Unicode MS" panose="020B0604020202020204" pitchFamily="34" charset="-120"/>
                          <a:ea typeface="inherit"/>
                          <a:cs typeface="+mn-cs"/>
                        </a:rPr>
                        <a:t>詳述</a:t>
                      </a:r>
                      <a:r>
                        <a:rPr lang="zh-TW" altLang="zh-TW" sz="1350" kern="1200" dirty="0" smtClean="0">
                          <a:solidFill>
                            <a:schemeClr val="tx1"/>
                          </a:solidFill>
                          <a:latin typeface="Arial Unicode MS" panose="020B0604020202020204" pitchFamily="34" charset="-120"/>
                          <a:ea typeface="inherit"/>
                          <a:cs typeface="+mn-cs"/>
                        </a:rPr>
                        <a:t>參與密閉空間工</a:t>
                      </a:r>
                      <a:r>
                        <a:rPr lang="zh-TW" altLang="en-US" sz="1350" kern="1200" dirty="0" smtClean="0">
                          <a:solidFill>
                            <a:schemeClr val="tx1"/>
                          </a:solidFill>
                          <a:latin typeface="Arial Unicode MS" panose="020B0604020202020204" pitchFamily="34" charset="-120"/>
                          <a:ea typeface="inherit"/>
                          <a:cs typeface="+mn-cs"/>
                        </a:rPr>
                        <a:t>作</a:t>
                      </a:r>
                      <a:r>
                        <a:rPr lang="zh-TW" altLang="zh-TW" sz="1350" kern="1200" dirty="0" smtClean="0">
                          <a:solidFill>
                            <a:schemeClr val="tx1"/>
                          </a:solidFill>
                          <a:latin typeface="Arial Unicode MS" panose="020B0604020202020204" pitchFamily="34" charset="-120"/>
                          <a:ea typeface="inherit"/>
                          <a:cs typeface="+mn-cs"/>
                        </a:rPr>
                        <a:t>的承包商工地人員的頭銜、角色和職責</a:t>
                      </a:r>
                      <a:r>
                        <a:rPr lang="zh-TW" altLang="en-US" sz="1350" kern="1200" dirty="0" smtClean="0">
                          <a:solidFill>
                            <a:schemeClr val="tx1"/>
                          </a:solidFill>
                          <a:latin typeface="Arial Unicode MS" panose="020B0604020202020204" pitchFamily="34" charset="-120"/>
                          <a:ea typeface="inherit"/>
                          <a:cs typeface="+mn-cs"/>
                        </a:rPr>
                        <a:t>。</a:t>
                      </a:r>
                      <a:endParaRPr lang="zh-TW" altLang="en-US" sz="1350" kern="1200" dirty="0">
                        <a:solidFill>
                          <a:schemeClr val="tx1"/>
                        </a:solidFill>
                        <a:latin typeface="Arial Unicode MS" panose="020B0604020202020204" pitchFamily="34" charset="-120"/>
                        <a:ea typeface="inherit"/>
                        <a:cs typeface="+mn-cs"/>
                      </a:endParaRPr>
                    </a:p>
                  </a:txBody>
                  <a:tcPr/>
                </a:tc>
              </a:tr>
              <a:tr h="370840">
                <a:tc>
                  <a:txBody>
                    <a:bodyPr/>
                    <a:lstStyle/>
                    <a:p>
                      <a:r>
                        <a:rPr lang="en-US" altLang="zh-TW" dirty="0" smtClean="0"/>
                        <a:t>4.1</a:t>
                      </a:r>
                      <a:endParaRPr lang="zh-TW" altLang="en-US"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zh-TW" altLang="zh-TW" sz="1350" kern="1200" dirty="0" smtClean="0">
                          <a:solidFill>
                            <a:schemeClr val="tx1"/>
                          </a:solidFill>
                          <a:latin typeface="Arial Unicode MS" panose="020B0604020202020204" pitchFamily="34" charset="-120"/>
                          <a:ea typeface="inherit"/>
                          <a:cs typeface="+mn-cs"/>
                        </a:rPr>
                        <a:t>增加了對</a:t>
                      </a:r>
                      <a:r>
                        <a:rPr lang="zh-TW" altLang="en-US" sz="1350" kern="1200" dirty="0" smtClean="0">
                          <a:solidFill>
                            <a:schemeClr val="tx1"/>
                          </a:solidFill>
                          <a:latin typeface="Arial Unicode MS" panose="020B0604020202020204" pitchFamily="34" charset="-120"/>
                          <a:ea typeface="inherit"/>
                          <a:cs typeface="+mn-cs"/>
                        </a:rPr>
                        <a:t>符合</a:t>
                      </a:r>
                      <a:r>
                        <a:rPr lang="zh-TW" altLang="zh-TW" sz="1350" kern="1200" dirty="0" smtClean="0">
                          <a:solidFill>
                            <a:schemeClr val="tx1"/>
                          </a:solidFill>
                          <a:latin typeface="Arial Unicode MS" panose="020B0604020202020204" pitchFamily="34" charset="-120"/>
                          <a:ea typeface="inherit"/>
                          <a:cs typeface="+mn-cs"/>
                        </a:rPr>
                        <a:t>密閉空間</a:t>
                      </a:r>
                      <a:r>
                        <a:rPr lang="zh-TW" altLang="en-US" sz="1350" kern="1200" dirty="0" smtClean="0">
                          <a:solidFill>
                            <a:schemeClr val="tx1"/>
                          </a:solidFill>
                          <a:latin typeface="Arial Unicode MS" panose="020B0604020202020204" pitchFamily="34" charset="-120"/>
                          <a:ea typeface="inherit"/>
                          <a:cs typeface="+mn-cs"/>
                        </a:rPr>
                        <a:t>法例之</a:t>
                      </a:r>
                      <a:r>
                        <a:rPr lang="zh-TW" altLang="zh-TW" sz="1350" kern="1200" dirty="0" smtClean="0">
                          <a:solidFill>
                            <a:schemeClr val="tx1"/>
                          </a:solidFill>
                          <a:latin typeface="Arial Unicode MS" panose="020B0604020202020204" pitchFamily="34" charset="-120"/>
                          <a:ea typeface="inherit"/>
                          <a:cs typeface="+mn-cs"/>
                        </a:rPr>
                        <a:t>檢查。</a:t>
                      </a:r>
                      <a:endParaRPr lang="zh-TW" altLang="en-US" sz="1350" kern="1200" dirty="0">
                        <a:solidFill>
                          <a:schemeClr val="tx1"/>
                        </a:solidFill>
                        <a:latin typeface="Arial Unicode MS" panose="020B0604020202020204" pitchFamily="34" charset="-120"/>
                        <a:ea typeface="inherit"/>
                        <a:cs typeface="+mn-cs"/>
                      </a:endParaRPr>
                    </a:p>
                  </a:txBody>
                  <a:tcPr/>
                </a:tc>
              </a:tr>
              <a:tr h="370840">
                <a:tc>
                  <a:txBody>
                    <a:bodyPr/>
                    <a:lstStyle/>
                    <a:p>
                      <a:r>
                        <a:rPr lang="en-US" altLang="zh-TW" dirty="0" smtClean="0"/>
                        <a:t>4.2(d)</a:t>
                      </a:r>
                      <a:endParaRPr lang="zh-TW" altLang="en-US"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zh-TW" altLang="zh-TW" sz="1350" kern="1200" dirty="0" smtClean="0">
                          <a:solidFill>
                            <a:schemeClr val="tx1"/>
                          </a:solidFill>
                          <a:latin typeface="Arial Unicode MS" panose="020B0604020202020204" pitchFamily="34" charset="-120"/>
                          <a:ea typeface="inherit"/>
                          <a:cs typeface="+mn-cs"/>
                        </a:rPr>
                        <a:t>增加了對密閉空間</a:t>
                      </a:r>
                      <a:r>
                        <a:rPr lang="zh-TW" altLang="en-US" sz="1350" kern="1200" dirty="0" smtClean="0">
                          <a:solidFill>
                            <a:schemeClr val="tx1"/>
                          </a:solidFill>
                          <a:latin typeface="Arial Unicode MS" panose="020B0604020202020204" pitchFamily="34" charset="-120"/>
                          <a:ea typeface="inherit"/>
                          <a:cs typeface="+mn-cs"/>
                        </a:rPr>
                        <a:t>通道情況之</a:t>
                      </a:r>
                      <a:r>
                        <a:rPr lang="zh-TW" altLang="zh-TW" sz="1350" kern="1200" dirty="0" smtClean="0">
                          <a:solidFill>
                            <a:schemeClr val="tx1"/>
                          </a:solidFill>
                          <a:latin typeface="Arial Unicode MS" panose="020B0604020202020204" pitchFamily="34" charset="-120"/>
                          <a:ea typeface="inherit"/>
                          <a:cs typeface="+mn-cs"/>
                        </a:rPr>
                        <a:t>檢查。</a:t>
                      </a:r>
                    </a:p>
                    <a:p>
                      <a:pPr marL="0" marR="0" lvl="0" indent="0" algn="l" defTabSz="342900" rtl="0" eaLnBrk="1" fontAlgn="auto" latinLnBrk="0" hangingPunct="1">
                        <a:lnSpc>
                          <a:spcPct val="100000"/>
                        </a:lnSpc>
                        <a:spcBef>
                          <a:spcPts val="0"/>
                        </a:spcBef>
                        <a:spcAft>
                          <a:spcPts val="0"/>
                        </a:spcAft>
                        <a:buClrTx/>
                        <a:buSzTx/>
                        <a:buFontTx/>
                        <a:buNone/>
                        <a:tabLst/>
                        <a:defRPr/>
                      </a:pPr>
                      <a:endParaRPr lang="zh-TW" altLang="en-US" sz="1350" kern="1200" dirty="0">
                        <a:solidFill>
                          <a:schemeClr val="tx1"/>
                        </a:solidFill>
                        <a:latin typeface="Arial Unicode MS" panose="020B0604020202020204" pitchFamily="34" charset="-120"/>
                        <a:ea typeface="inherit"/>
                        <a:cs typeface="+mn-cs"/>
                      </a:endParaRPr>
                    </a:p>
                  </a:txBody>
                  <a:tcPr/>
                </a:tc>
              </a:tr>
              <a:tr h="370840">
                <a:tc>
                  <a:txBody>
                    <a:bodyPr/>
                    <a:lstStyle/>
                    <a:p>
                      <a:r>
                        <a:rPr lang="en-US" altLang="zh-TW" dirty="0" smtClean="0"/>
                        <a:t>4.2(k)</a:t>
                      </a:r>
                      <a:endParaRPr lang="zh-TW" altLang="en-US"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zh-TW" altLang="zh-TW" sz="1350" kern="1200" dirty="0" smtClean="0">
                          <a:solidFill>
                            <a:schemeClr val="tx1"/>
                          </a:solidFill>
                          <a:latin typeface="Arial Unicode MS" panose="020B0604020202020204" pitchFamily="34" charset="-120"/>
                          <a:ea typeface="inherit"/>
                          <a:cs typeface="+mn-cs"/>
                        </a:rPr>
                        <a:t>增加了對</a:t>
                      </a:r>
                      <a:r>
                        <a:rPr lang="zh-TW" altLang="en-US" sz="1350" kern="1200" dirty="0" smtClean="0">
                          <a:solidFill>
                            <a:schemeClr val="tx1"/>
                          </a:solidFill>
                          <a:latin typeface="Arial Unicode MS" panose="020B0604020202020204" pitchFamily="34" charset="-120"/>
                          <a:ea typeface="inherit"/>
                          <a:cs typeface="+mn-cs"/>
                        </a:rPr>
                        <a:t>手挖隧道之</a:t>
                      </a:r>
                      <a:r>
                        <a:rPr lang="zh-TW" altLang="zh-TW" sz="1350" kern="1200" dirty="0" smtClean="0">
                          <a:solidFill>
                            <a:schemeClr val="tx1"/>
                          </a:solidFill>
                          <a:latin typeface="Arial Unicode MS" panose="020B0604020202020204" pitchFamily="34" charset="-120"/>
                          <a:ea typeface="inherit"/>
                          <a:cs typeface="+mn-cs"/>
                        </a:rPr>
                        <a:t>檢查。</a:t>
                      </a:r>
                      <a:endParaRPr lang="zh-TW" altLang="en-US" sz="1350" kern="1200" dirty="0">
                        <a:solidFill>
                          <a:schemeClr val="tx1"/>
                        </a:solidFill>
                        <a:latin typeface="Arial Unicode MS" panose="020B0604020202020204" pitchFamily="34" charset="-120"/>
                        <a:ea typeface="inherit"/>
                        <a:cs typeface="+mn-cs"/>
                      </a:endParaRPr>
                    </a:p>
                  </a:txBody>
                  <a:tcPr/>
                </a:tc>
              </a:tr>
              <a:tr h="370840">
                <a:tc>
                  <a:txBody>
                    <a:bodyPr/>
                    <a:lstStyle/>
                    <a:p>
                      <a:r>
                        <a:rPr lang="en-US" altLang="zh-TW" dirty="0" smtClean="0"/>
                        <a:t>4.3</a:t>
                      </a:r>
                      <a:endParaRPr lang="zh-TW" altLang="en-US"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zh-TW" altLang="en-US" sz="1350" kern="1200" dirty="0" smtClean="0">
                          <a:solidFill>
                            <a:schemeClr val="tx1"/>
                          </a:solidFill>
                          <a:latin typeface="Arial Unicode MS" panose="020B0604020202020204" pitchFamily="34" charset="-120"/>
                          <a:ea typeface="inherit"/>
                          <a:cs typeface="+mn-cs"/>
                        </a:rPr>
                        <a:t>展示了更多對密閉空間工作</a:t>
                      </a:r>
                      <a:r>
                        <a:rPr lang="zh-TW" altLang="zh-TW" sz="1350" kern="1200" dirty="0" smtClean="0">
                          <a:solidFill>
                            <a:schemeClr val="tx1"/>
                          </a:solidFill>
                          <a:latin typeface="Arial Unicode MS" panose="020B0604020202020204" pitchFamily="34" charset="-120"/>
                          <a:ea typeface="inherit"/>
                          <a:cs typeface="+mn-cs"/>
                        </a:rPr>
                        <a:t>檢查。</a:t>
                      </a:r>
                    </a:p>
                  </a:txBody>
                  <a:tcPr/>
                </a:tc>
              </a:tr>
            </a:tbl>
          </a:graphicData>
        </a:graphic>
      </p:graphicFrame>
      <p:sp>
        <p:nvSpPr>
          <p:cNvPr id="6" name="矩形 5"/>
          <p:cNvSpPr/>
          <p:nvPr/>
        </p:nvSpPr>
        <p:spPr>
          <a:xfrm>
            <a:off x="548680" y="2124670"/>
            <a:ext cx="6165304" cy="923330"/>
          </a:xfrm>
          <a:prstGeom prst="rect">
            <a:avLst/>
          </a:prstGeom>
        </p:spPr>
        <p:txBody>
          <a:bodyPr wrap="square">
            <a:spAutoFit/>
          </a:bodyPr>
          <a:lstStyle/>
          <a:p>
            <a:r>
              <a:rPr lang="zh-TW" altLang="zh-TW" b="1" dirty="0">
                <a:solidFill>
                  <a:srgbClr val="FF0000"/>
                </a:solidFill>
                <a:latin typeface="Arial Unicode MS" panose="020B0604020202020204" pitchFamily="34" charset="-120"/>
                <a:ea typeface="inherit"/>
              </a:rPr>
              <a:t>安全監督</a:t>
            </a:r>
            <a:r>
              <a:rPr lang="zh-TW" altLang="zh-TW" sz="400" b="1" dirty="0">
                <a:solidFill>
                  <a:srgbClr val="FF0000"/>
                </a:solidFill>
              </a:rPr>
              <a:t> </a:t>
            </a:r>
            <a:r>
              <a:rPr lang="zh-TW" altLang="zh-TW" b="1" dirty="0">
                <a:solidFill>
                  <a:srgbClr val="FF0000"/>
                </a:solidFill>
                <a:latin typeface="Arial Unicode MS" panose="020B0604020202020204" pitchFamily="34" charset="-120"/>
                <a:ea typeface="inherit"/>
              </a:rPr>
              <a:t>密閉空間作業</a:t>
            </a:r>
            <a:endParaRPr lang="en-US" altLang="zh-TW" b="1" dirty="0">
              <a:solidFill>
                <a:srgbClr val="FF0000"/>
              </a:solidFill>
              <a:latin typeface="Arial Unicode MS" panose="020B0604020202020204" pitchFamily="34" charset="-120"/>
              <a:ea typeface="inherit"/>
            </a:endParaRPr>
          </a:p>
          <a:p>
            <a:r>
              <a:rPr lang="zh-TW" altLang="en-US" b="1" dirty="0" smtClean="0">
                <a:solidFill>
                  <a:srgbClr val="FF0000"/>
                </a:solidFill>
              </a:rPr>
              <a:t>渠</a:t>
            </a:r>
            <a:r>
              <a:rPr lang="zh-TW" altLang="en-US" b="1" dirty="0">
                <a:solidFill>
                  <a:srgbClr val="FF0000"/>
                </a:solidFill>
              </a:rPr>
              <a:t>務署</a:t>
            </a:r>
            <a:r>
              <a:rPr lang="zh-TW" altLang="en-US" b="1" dirty="0" smtClean="0">
                <a:solidFill>
                  <a:srgbClr val="FF0000"/>
                </a:solidFill>
              </a:rPr>
              <a:t>實務</a:t>
            </a:r>
            <a:r>
              <a:rPr lang="zh-TW" altLang="en-US" b="1" dirty="0">
                <a:solidFill>
                  <a:srgbClr val="FF0000"/>
                </a:solidFill>
              </a:rPr>
              <a:t>備考編號 </a:t>
            </a:r>
            <a:r>
              <a:rPr lang="en-US" altLang="zh-TW" b="1" dirty="0" smtClean="0">
                <a:solidFill>
                  <a:srgbClr val="FF0000"/>
                </a:solidFill>
              </a:rPr>
              <a:t>1/2021(</a:t>
            </a:r>
            <a:r>
              <a:rPr lang="zh-TW" altLang="en-US" b="1" dirty="0" smtClean="0">
                <a:solidFill>
                  <a:srgbClr val="FF0000"/>
                </a:solidFill>
              </a:rPr>
              <a:t>新</a:t>
            </a:r>
            <a:r>
              <a:rPr lang="en-US" altLang="zh-TW" b="1" dirty="0" smtClean="0">
                <a:solidFill>
                  <a:srgbClr val="FF0000"/>
                </a:solidFill>
              </a:rPr>
              <a:t>)</a:t>
            </a:r>
            <a:r>
              <a:rPr lang="zh-TW" altLang="en-US" b="1" dirty="0" smtClean="0">
                <a:solidFill>
                  <a:srgbClr val="FF0000"/>
                </a:solidFill>
              </a:rPr>
              <a:t>與</a:t>
            </a:r>
            <a:r>
              <a:rPr lang="zh-TW" altLang="en-US" b="1" dirty="0">
                <a:solidFill>
                  <a:srgbClr val="FF0000"/>
                </a:solidFill>
              </a:rPr>
              <a:t>渠務署實務備考編號 </a:t>
            </a:r>
            <a:r>
              <a:rPr lang="en-US" altLang="zh-TW" b="1" dirty="0" smtClean="0">
                <a:solidFill>
                  <a:srgbClr val="FF0000"/>
                </a:solidFill>
              </a:rPr>
              <a:t>3/2012(</a:t>
            </a:r>
            <a:r>
              <a:rPr lang="zh-TW" altLang="en-US" b="1" dirty="0" smtClean="0">
                <a:solidFill>
                  <a:srgbClr val="FF0000"/>
                </a:solidFill>
              </a:rPr>
              <a:t>舊</a:t>
            </a:r>
            <a:r>
              <a:rPr lang="en-US" altLang="zh-TW" b="1" dirty="0" smtClean="0">
                <a:solidFill>
                  <a:srgbClr val="FF0000"/>
                </a:solidFill>
              </a:rPr>
              <a:t>)</a:t>
            </a:r>
            <a:r>
              <a:rPr lang="zh-TW" altLang="en-US" b="1" dirty="0" smtClean="0">
                <a:solidFill>
                  <a:srgbClr val="FF0000"/>
                </a:solidFill>
              </a:rPr>
              <a:t>之改變</a:t>
            </a:r>
            <a:endParaRPr lang="zh-TW" altLang="en-US" dirty="0">
              <a:solidFill>
                <a:srgbClr val="FF0000"/>
              </a:solidFill>
            </a:endParaRPr>
          </a:p>
        </p:txBody>
      </p:sp>
    </p:spTree>
    <p:extLst>
      <p:ext uri="{BB962C8B-B14F-4D97-AF65-F5344CB8AC3E}">
        <p14:creationId xmlns:p14="http://schemas.microsoft.com/office/powerpoint/2010/main" val="4126550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71919" y="1384896"/>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3" name="圖片 2"/>
          <p:cNvPicPr>
            <a:picLocks noChangeAspect="1"/>
          </p:cNvPicPr>
          <p:nvPr/>
        </p:nvPicPr>
        <p:blipFill rotWithShape="1">
          <a:blip r:embed="rId3"/>
          <a:srcRect l="12201" t="15106" r="25851" b="7067"/>
          <a:stretch/>
        </p:blipFill>
        <p:spPr>
          <a:xfrm>
            <a:off x="188639" y="2146137"/>
            <a:ext cx="6591667" cy="4658111"/>
          </a:xfrm>
          <a:prstGeom prst="rect">
            <a:avLst/>
          </a:prstGeom>
        </p:spPr>
      </p:pic>
    </p:spTree>
    <p:extLst>
      <p:ext uri="{BB962C8B-B14F-4D97-AF65-F5344CB8AC3E}">
        <p14:creationId xmlns:p14="http://schemas.microsoft.com/office/powerpoint/2010/main" val="25014109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71919" y="1475656"/>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5"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177" y="2339613"/>
            <a:ext cx="5689654" cy="426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p:nvPr/>
        </p:nvSpPr>
        <p:spPr>
          <a:xfrm>
            <a:off x="1700809" y="6732240"/>
            <a:ext cx="3528392" cy="369332"/>
          </a:xfrm>
          <a:prstGeom prst="rect">
            <a:avLst/>
          </a:prstGeom>
          <a:noFill/>
        </p:spPr>
        <p:txBody>
          <a:bodyPr wrap="square" rtlCol="0">
            <a:spAutoFit/>
          </a:bodyPr>
          <a:lstStyle/>
          <a:p>
            <a:r>
              <a:rPr lang="zh-TW" altLang="en-US" dirty="0" smtClean="0">
                <a:latin typeface="DFKai-SB" panose="03000509000000000000" pitchFamily="65" charset="-120"/>
                <a:ea typeface="DFKai-SB" panose="03000509000000000000" pitchFamily="65" charset="-120"/>
                <a:cs typeface="Impact"/>
              </a:rPr>
              <a:t>在密閉空間出入口掛上警告告示</a:t>
            </a:r>
            <a:endParaRPr lang="zh-TW" altLang="en-US" dirty="0">
              <a:latin typeface="DFKai-SB" panose="03000509000000000000" pitchFamily="65" charset="-120"/>
              <a:ea typeface="DFKai-SB" panose="03000509000000000000" pitchFamily="65" charset="-120"/>
              <a:cs typeface="Impact"/>
            </a:endParaRPr>
          </a:p>
        </p:txBody>
      </p:sp>
    </p:spTree>
    <p:extLst>
      <p:ext uri="{BB962C8B-B14F-4D97-AF65-F5344CB8AC3E}">
        <p14:creationId xmlns:p14="http://schemas.microsoft.com/office/powerpoint/2010/main" val="3621897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32997" y="1439093"/>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5"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523" y="2339752"/>
            <a:ext cx="4403725"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1131619" y="5796136"/>
            <a:ext cx="4961677" cy="923330"/>
          </a:xfrm>
          <a:prstGeom prst="rect">
            <a:avLst/>
          </a:prstGeom>
          <a:noFill/>
        </p:spPr>
        <p:txBody>
          <a:bodyPr wrap="square" rtlCol="0">
            <a:spAutoFit/>
          </a:bodyPr>
          <a:lstStyle/>
          <a:p>
            <a:r>
              <a:rPr lang="zh-TW" altLang="en-US" dirty="0">
                <a:latin typeface="DFKai-SB" panose="03000509000000000000" pitchFamily="65" charset="-120"/>
                <a:ea typeface="DFKai-SB" panose="03000509000000000000" pitchFamily="65" charset="-120"/>
                <a:cs typeface="Impact"/>
              </a:rPr>
              <a:t>監控</a:t>
            </a:r>
            <a:r>
              <a:rPr lang="zh-TW" altLang="en-US" dirty="0" smtClean="0">
                <a:latin typeface="DFKai-SB" panose="03000509000000000000" pitchFamily="65" charset="-120"/>
                <a:ea typeface="DFKai-SB" panose="03000509000000000000" pitchFamily="65" charset="-120"/>
                <a:cs typeface="Impact"/>
              </a:rPr>
              <a:t>密閉空間工作人員進出紀錄，</a:t>
            </a:r>
            <a:endParaRPr lang="en-US" altLang="zh-TW" dirty="0" smtClean="0">
              <a:latin typeface="DFKai-SB" panose="03000509000000000000" pitchFamily="65" charset="-120"/>
              <a:ea typeface="DFKai-SB" panose="03000509000000000000" pitchFamily="65" charset="-120"/>
              <a:cs typeface="Impact"/>
            </a:endParaRPr>
          </a:p>
          <a:p>
            <a:r>
              <a:rPr lang="zh-TW" altLang="en-US" dirty="0">
                <a:latin typeface="DFKai-SB" panose="03000509000000000000" pitchFamily="65" charset="-120"/>
                <a:ea typeface="DFKai-SB" panose="03000509000000000000" pitchFamily="65" charset="-120"/>
                <a:cs typeface="Impact"/>
              </a:rPr>
              <a:t>密閉空間</a:t>
            </a:r>
            <a:r>
              <a:rPr lang="zh-TW" altLang="en-US" dirty="0" smtClean="0">
                <a:latin typeface="DFKai-SB" panose="03000509000000000000" pitchFamily="65" charset="-120"/>
                <a:ea typeface="DFKai-SB" panose="03000509000000000000" pitchFamily="65" charset="-120"/>
                <a:cs typeface="Impact"/>
              </a:rPr>
              <a:t>工作許可證及相關風險評估須展示在</a:t>
            </a:r>
            <a:endParaRPr lang="en-US" altLang="zh-TW" dirty="0" smtClean="0">
              <a:latin typeface="DFKai-SB" panose="03000509000000000000" pitchFamily="65" charset="-120"/>
              <a:ea typeface="DFKai-SB" panose="03000509000000000000" pitchFamily="65" charset="-120"/>
              <a:cs typeface="Impact"/>
            </a:endParaRPr>
          </a:p>
          <a:p>
            <a:r>
              <a:rPr lang="zh-TW" altLang="en-US" dirty="0" smtClean="0">
                <a:latin typeface="DFKai-SB" panose="03000509000000000000" pitchFamily="65" charset="-120"/>
                <a:ea typeface="DFKai-SB" panose="03000509000000000000" pitchFamily="65" charset="-120"/>
                <a:cs typeface="Impact"/>
              </a:rPr>
              <a:t>密閉空間進出口</a:t>
            </a:r>
            <a:endParaRPr lang="zh-TW" altLang="en-US" dirty="0">
              <a:solidFill>
                <a:srgbClr val="FF0000"/>
              </a:solidFill>
              <a:latin typeface="DFKai-SB" panose="03000509000000000000" pitchFamily="65" charset="-120"/>
              <a:ea typeface="DFKai-SB" panose="03000509000000000000" pitchFamily="65" charset="-120"/>
              <a:cs typeface="Impact"/>
            </a:endParaRPr>
          </a:p>
        </p:txBody>
      </p:sp>
    </p:spTree>
    <p:extLst>
      <p:ext uri="{BB962C8B-B14F-4D97-AF65-F5344CB8AC3E}">
        <p14:creationId xmlns:p14="http://schemas.microsoft.com/office/powerpoint/2010/main" val="798606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50044" y="1403648"/>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5"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447" y="2195736"/>
            <a:ext cx="4949887" cy="371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p:nvPr/>
        </p:nvSpPr>
        <p:spPr>
          <a:xfrm>
            <a:off x="980728" y="6031856"/>
            <a:ext cx="5329237" cy="369332"/>
          </a:xfrm>
          <a:prstGeom prst="rect">
            <a:avLst/>
          </a:prstGeom>
          <a:noFill/>
        </p:spPr>
        <p:txBody>
          <a:bodyPr wrap="square" rtlCol="0">
            <a:spAutoFit/>
          </a:bodyPr>
          <a:lstStyle/>
          <a:p>
            <a:r>
              <a:rPr lang="zh-TW" altLang="en-US" dirty="0" smtClean="0">
                <a:latin typeface="DFKai-SB" panose="03000509000000000000" pitchFamily="65" charset="-120"/>
                <a:ea typeface="DFKai-SB" panose="03000509000000000000" pitchFamily="65" charset="-120"/>
                <a:cs typeface="Impact"/>
              </a:rPr>
              <a:t>使用</a:t>
            </a:r>
            <a:r>
              <a:rPr lang="en-US" altLang="zh-TW" dirty="0" smtClean="0">
                <a:latin typeface="DFKai-SB" panose="03000509000000000000" pitchFamily="65" charset="-120"/>
                <a:ea typeface="DFKai-SB" panose="03000509000000000000" pitchFamily="65" charset="-120"/>
                <a:cs typeface="Impact"/>
              </a:rPr>
              <a:t>4</a:t>
            </a:r>
            <a:r>
              <a:rPr lang="zh-TW" altLang="en-US" dirty="0" smtClean="0">
                <a:latin typeface="DFKai-SB" panose="03000509000000000000" pitchFamily="65" charset="-120"/>
                <a:ea typeface="DFKai-SB" panose="03000509000000000000" pitchFamily="65" charset="-120"/>
                <a:cs typeface="Impact"/>
              </a:rPr>
              <a:t>合</a:t>
            </a:r>
            <a:r>
              <a:rPr lang="en-US" altLang="zh-TW" dirty="0" smtClean="0">
                <a:latin typeface="DFKai-SB" panose="03000509000000000000" pitchFamily="65" charset="-120"/>
                <a:ea typeface="DFKai-SB" panose="03000509000000000000" pitchFamily="65" charset="-120"/>
                <a:cs typeface="Impact"/>
              </a:rPr>
              <a:t>1</a:t>
            </a:r>
            <a:r>
              <a:rPr lang="zh-TW" altLang="en-US" dirty="0" smtClean="0">
                <a:latin typeface="DFKai-SB" panose="03000509000000000000" pitchFamily="65" charset="-120"/>
                <a:ea typeface="DFKai-SB" panose="03000509000000000000" pitchFamily="65" charset="-120"/>
                <a:cs typeface="Impact"/>
              </a:rPr>
              <a:t>試氣機對</a:t>
            </a:r>
            <a:r>
              <a:rPr lang="zh-TW" altLang="en-US" dirty="0">
                <a:latin typeface="DFKai-SB" panose="03000509000000000000" pitchFamily="65" charset="-120"/>
                <a:ea typeface="DFKai-SB" panose="03000509000000000000" pitchFamily="65" charset="-120"/>
                <a:cs typeface="Impact"/>
              </a:rPr>
              <a:t>密閉</a:t>
            </a:r>
            <a:r>
              <a:rPr lang="zh-TW" altLang="en-US" dirty="0" smtClean="0">
                <a:latin typeface="DFKai-SB" panose="03000509000000000000" pitchFamily="65" charset="-120"/>
                <a:ea typeface="DFKai-SB" panose="03000509000000000000" pitchFamily="65" charset="-120"/>
                <a:cs typeface="Impact"/>
              </a:rPr>
              <a:t>空間進行持續氣體監察</a:t>
            </a:r>
            <a:endParaRPr lang="zh-TW" altLang="en-US" dirty="0">
              <a:solidFill>
                <a:srgbClr val="FF0000"/>
              </a:solidFill>
              <a:latin typeface="DFKai-SB" panose="03000509000000000000" pitchFamily="65" charset="-120"/>
              <a:ea typeface="DFKai-SB" panose="03000509000000000000" pitchFamily="65" charset="-120"/>
              <a:cs typeface="Impact"/>
            </a:endParaRPr>
          </a:p>
        </p:txBody>
      </p:sp>
    </p:spTree>
    <p:extLst>
      <p:ext uri="{BB962C8B-B14F-4D97-AF65-F5344CB8AC3E}">
        <p14:creationId xmlns:p14="http://schemas.microsoft.com/office/powerpoint/2010/main" val="161394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866" y="2380466"/>
            <a:ext cx="5689804" cy="3816424"/>
          </a:xfrm>
        </p:spPr>
        <p:txBody>
          <a:bodyPr>
            <a:noAutofit/>
          </a:bodyPr>
          <a:lstStyle/>
          <a:p>
            <a:pPr marL="0" indent="0" algn="just">
              <a:lnSpc>
                <a:spcPct val="110000"/>
              </a:lnSpc>
              <a:buNone/>
            </a:pP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由於建</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造</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業發生致</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命意外數目是各行業之首</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，而過去</a:t>
            </a:r>
            <a:r>
              <a:rPr lang="en-US" altLang="zh-TW"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2021</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及</a:t>
            </a:r>
            <a:r>
              <a:rPr lang="en-US" altLang="zh-TW"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2022</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年初亦發</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生</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多宗</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涉及高風險工序事故</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，因此中地公司透過不同的推</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廣活</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動提醒分判商及工友加強高處工作及吊運</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工</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作等的</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安全管理及安全</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措施。</a:t>
            </a:r>
            <a:endParaRPr lang="en-US" altLang="zh-TW"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a:p>
            <a:pPr marL="0" indent="0" algn="just">
              <a:lnSpc>
                <a:spcPct val="110000"/>
              </a:lnSpc>
              <a:buNone/>
            </a:pPr>
            <a:endParaRPr lang="en-US" altLang="zh-TW"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a:p>
            <a:pPr marL="0" indent="0" algn="just">
              <a:lnSpc>
                <a:spcPct val="110000"/>
              </a:lnSpc>
              <a:buNone/>
            </a:pP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為</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鼓勵</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工地</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加強防疫措施</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，我們於地盤前線舉辦相</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關主題</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的講座及現場展示不同形式的宣傳海報。希望疫</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情下，我們加強防疫措施</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向</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地盤工</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友</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宣傳</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高處工作、吊運及電力工作等高危工序的安全</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訊息</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，並向本地及少數族裔前線員</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工提高防疫意識，鼓勵工友接種疫苗，為香港建</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立保護屏</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障出</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一分力</a:t>
            </a:r>
            <a:r>
              <a:rPr lang="zh-TW" altLang="en-US" sz="1800" dirty="0" smtClean="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a:t>
            </a:r>
            <a:r>
              <a:rPr lang="zh-TW"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讓社會早日回復常態。</a:t>
            </a:r>
            <a:endParaRPr lang="zh-HK" altLang="en-US" sz="1800" dirty="0">
              <a:ln w="0"/>
              <a:solidFill>
                <a:schemeClr val="tx1"/>
              </a:solidFill>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p:txBody>
      </p:sp>
      <p:sp>
        <p:nvSpPr>
          <p:cNvPr id="6" name="矩形 5"/>
          <p:cNvSpPr/>
          <p:nvPr/>
        </p:nvSpPr>
        <p:spPr>
          <a:xfrm>
            <a:off x="2722700" y="1466324"/>
            <a:ext cx="1224136" cy="661469"/>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rgbClr val="E4B402"/>
                </a:solidFill>
              </a:rPr>
              <a:t>序言</a:t>
            </a:r>
          </a:p>
        </p:txBody>
      </p:sp>
      <p:sp>
        <p:nvSpPr>
          <p:cNvPr id="8"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10" name="圖片 20">
            <a:extLst>
              <a:ext uri="{FF2B5EF4-FFF2-40B4-BE49-F238E27FC236}">
                <a16:creationId xmlns:a16="http://schemas.microsoft.com/office/drawing/2014/main" xmlns="" id="{5E82AF15-D377-4144-AD53-8FEA9A89B73A}"/>
              </a:ext>
            </a:extLst>
          </p:cNvPr>
          <p:cNvPicPr>
            <a:picLocks noChangeAspect="1"/>
          </p:cNvPicPr>
          <p:nvPr/>
        </p:nvPicPr>
        <p:blipFill rotWithShape="1">
          <a:blip r:embed="rId2"/>
          <a:srcRect l="7991" t="19286" r="23613" b="33089"/>
          <a:stretch/>
        </p:blipFill>
        <p:spPr>
          <a:xfrm>
            <a:off x="606321" y="6564283"/>
            <a:ext cx="5573349" cy="1897889"/>
          </a:xfrm>
          <a:prstGeom prst="rect">
            <a:avLst/>
          </a:prstGeom>
        </p:spPr>
      </p:pic>
      <p:pic>
        <p:nvPicPr>
          <p:cNvPr id="1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Tree>
    <p:extLst>
      <p:ext uri="{BB962C8B-B14F-4D97-AF65-F5344CB8AC3E}">
        <p14:creationId xmlns:p14="http://schemas.microsoft.com/office/powerpoint/2010/main" val="13813575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94844" y="1537461"/>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5" name="圖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385" y="2339752"/>
            <a:ext cx="5220903" cy="39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196752" y="6349306"/>
            <a:ext cx="5329237" cy="369332"/>
          </a:xfrm>
          <a:prstGeom prst="rect">
            <a:avLst/>
          </a:prstGeom>
          <a:noFill/>
        </p:spPr>
        <p:txBody>
          <a:bodyPr wrap="square" rtlCol="0">
            <a:spAutoFit/>
          </a:bodyPr>
          <a:lstStyle/>
          <a:p>
            <a:r>
              <a:rPr lang="zh-TW" altLang="en-US" dirty="0">
                <a:latin typeface="DFKai-SB" panose="03000509000000000000" pitchFamily="65" charset="-120"/>
                <a:ea typeface="DFKai-SB" panose="03000509000000000000" pitchFamily="65" charset="-120"/>
                <a:cs typeface="Impact"/>
              </a:rPr>
              <a:t>密閉空間須具備良好通風，安全上落</a:t>
            </a:r>
            <a:r>
              <a:rPr lang="zh-TW" altLang="en-US" dirty="0" smtClean="0">
                <a:latin typeface="DFKai-SB" panose="03000509000000000000" pitchFamily="65" charset="-120"/>
                <a:ea typeface="DFKai-SB" panose="03000509000000000000" pitchFamily="65" charset="-120"/>
                <a:cs typeface="Impact"/>
              </a:rPr>
              <a:t>通道</a:t>
            </a:r>
            <a:endParaRPr lang="zh-TW" altLang="en-US" dirty="0">
              <a:latin typeface="DFKai-SB" panose="03000509000000000000" pitchFamily="65" charset="-120"/>
              <a:ea typeface="DFKai-SB" panose="03000509000000000000" pitchFamily="65" charset="-120"/>
              <a:cs typeface="Impact"/>
            </a:endParaRPr>
          </a:p>
        </p:txBody>
      </p:sp>
    </p:spTree>
    <p:extLst>
      <p:ext uri="{BB962C8B-B14F-4D97-AF65-F5344CB8AC3E}">
        <p14:creationId xmlns:p14="http://schemas.microsoft.com/office/powerpoint/2010/main" val="24733677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45627" y="1547664"/>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5"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873" y="2411760"/>
            <a:ext cx="5058408" cy="379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p:nvPr/>
        </p:nvSpPr>
        <p:spPr>
          <a:xfrm>
            <a:off x="1245627" y="6300192"/>
            <a:ext cx="4313454" cy="369332"/>
          </a:xfrm>
          <a:prstGeom prst="rect">
            <a:avLst/>
          </a:prstGeom>
          <a:noFill/>
        </p:spPr>
        <p:txBody>
          <a:bodyPr wrap="square" rtlCol="0">
            <a:spAutoFit/>
          </a:bodyPr>
          <a:lstStyle/>
          <a:p>
            <a:r>
              <a:rPr lang="zh-TW" altLang="en-US" dirty="0" smtClean="0">
                <a:latin typeface="DFKai-SB" panose="03000509000000000000" pitchFamily="65" charset="-120"/>
                <a:ea typeface="DFKai-SB" panose="03000509000000000000" pitchFamily="65" charset="-120"/>
                <a:cs typeface="Impact"/>
              </a:rPr>
              <a:t>提供有效通訊設備</a:t>
            </a:r>
            <a:r>
              <a:rPr lang="en-US" altLang="zh-TW" dirty="0" smtClean="0">
                <a:latin typeface="DFKai-SB" panose="03000509000000000000" pitchFamily="65" charset="-120"/>
                <a:ea typeface="DFKai-SB" panose="03000509000000000000" pitchFamily="65" charset="-120"/>
                <a:cs typeface="Impact"/>
              </a:rPr>
              <a:t>(</a:t>
            </a:r>
            <a:r>
              <a:rPr lang="zh-TW" altLang="en-US" dirty="0" smtClean="0">
                <a:latin typeface="DFKai-SB" panose="03000509000000000000" pitchFamily="65" charset="-120"/>
                <a:ea typeface="DFKai-SB" panose="03000509000000000000" pitchFamily="65" charset="-120"/>
                <a:cs typeface="Impact"/>
              </a:rPr>
              <a:t>對講機</a:t>
            </a:r>
            <a:r>
              <a:rPr lang="en-US" altLang="zh-TW" dirty="0" smtClean="0">
                <a:latin typeface="DFKai-SB" panose="03000509000000000000" pitchFamily="65" charset="-120"/>
                <a:ea typeface="DFKai-SB" panose="03000509000000000000" pitchFamily="65" charset="-120"/>
                <a:cs typeface="Impact"/>
              </a:rPr>
              <a:t>)</a:t>
            </a:r>
            <a:r>
              <a:rPr lang="zh-TW" altLang="en-US" dirty="0" smtClean="0">
                <a:latin typeface="DFKai-SB" panose="03000509000000000000" pitchFamily="65" charset="-120"/>
                <a:ea typeface="DFKai-SB" panose="03000509000000000000" pitchFamily="65" charset="-120"/>
                <a:cs typeface="Impact"/>
              </a:rPr>
              <a:t>予工友作溝通</a:t>
            </a:r>
            <a:endParaRPr lang="zh-TW" altLang="en-US" dirty="0">
              <a:solidFill>
                <a:srgbClr val="FF0000"/>
              </a:solidFill>
              <a:latin typeface="DFKai-SB" panose="03000509000000000000" pitchFamily="65" charset="-120"/>
              <a:ea typeface="DFKai-SB" panose="03000509000000000000" pitchFamily="65" charset="-120"/>
              <a:cs typeface="Impact"/>
            </a:endParaRPr>
          </a:p>
        </p:txBody>
      </p:sp>
    </p:spTree>
    <p:extLst>
      <p:ext uri="{BB962C8B-B14F-4D97-AF65-F5344CB8AC3E}">
        <p14:creationId xmlns:p14="http://schemas.microsoft.com/office/powerpoint/2010/main" val="17396195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26971" y="1763688"/>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5"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2564" y="2633340"/>
            <a:ext cx="2722740" cy="20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696" y="2627784"/>
            <a:ext cx="2730519" cy="204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696" y="4698410"/>
            <a:ext cx="2730519" cy="204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6320" y="4698409"/>
            <a:ext cx="2730279" cy="204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703544" y="6833695"/>
            <a:ext cx="5329237" cy="646331"/>
          </a:xfrm>
          <a:prstGeom prst="rect">
            <a:avLst/>
          </a:prstGeom>
          <a:noFill/>
        </p:spPr>
        <p:txBody>
          <a:bodyPr wrap="square" rtlCol="0">
            <a:spAutoFit/>
          </a:bodyPr>
          <a:lstStyle/>
          <a:p>
            <a:r>
              <a:rPr lang="zh-TW" altLang="en-US" dirty="0">
                <a:latin typeface="DFKai-SB" panose="03000509000000000000" pitchFamily="65" charset="-120"/>
                <a:ea typeface="DFKai-SB" panose="03000509000000000000" pitchFamily="65" charset="-120"/>
                <a:cs typeface="Impact"/>
              </a:rPr>
              <a:t>密閉空間緊急救援設備 </a:t>
            </a:r>
            <a:r>
              <a:rPr lang="en-US" altLang="zh-TW" dirty="0">
                <a:latin typeface="DFKai-SB" panose="03000509000000000000" pitchFamily="65" charset="-120"/>
                <a:ea typeface="DFKai-SB" panose="03000509000000000000" pitchFamily="65" charset="-120"/>
                <a:cs typeface="Impact"/>
              </a:rPr>
              <a:t>–</a:t>
            </a:r>
          </a:p>
          <a:p>
            <a:r>
              <a:rPr lang="zh-TW" altLang="en-US" dirty="0" smtClean="0">
                <a:latin typeface="DFKai-SB" panose="03000509000000000000" pitchFamily="65" charset="-120"/>
                <a:ea typeface="DFKai-SB" panose="03000509000000000000" pitchFamily="65" charset="-120"/>
                <a:cs typeface="Impact"/>
              </a:rPr>
              <a:t>已</a:t>
            </a:r>
            <a:r>
              <a:rPr lang="zh-TW" altLang="en-US" dirty="0">
                <a:latin typeface="DFKai-SB" panose="03000509000000000000" pitchFamily="65" charset="-120"/>
                <a:ea typeface="DFKai-SB" panose="03000509000000000000" pitchFamily="65" charset="-120"/>
                <a:cs typeface="Impact"/>
              </a:rPr>
              <a:t>校准的認可呼吸器具</a:t>
            </a:r>
            <a:r>
              <a:rPr lang="zh-TW" altLang="en-US" dirty="0" smtClean="0">
                <a:latin typeface="DFKai-SB" panose="03000509000000000000" pitchFamily="65" charset="-120"/>
                <a:ea typeface="DFKai-SB" panose="03000509000000000000" pitchFamily="65" charset="-120"/>
                <a:cs typeface="Impact"/>
              </a:rPr>
              <a:t>，急救箱，復甦器</a:t>
            </a:r>
            <a:endParaRPr lang="zh-TW" altLang="en-US" dirty="0">
              <a:solidFill>
                <a:srgbClr val="FF0000"/>
              </a:solidFill>
              <a:latin typeface="DFKai-SB" panose="03000509000000000000" pitchFamily="65" charset="-120"/>
              <a:ea typeface="DFKai-SB" panose="03000509000000000000" pitchFamily="65" charset="-120"/>
              <a:cs typeface="Impact"/>
            </a:endParaRPr>
          </a:p>
        </p:txBody>
      </p:sp>
    </p:spTree>
    <p:extLst>
      <p:ext uri="{BB962C8B-B14F-4D97-AF65-F5344CB8AC3E}">
        <p14:creationId xmlns:p14="http://schemas.microsoft.com/office/powerpoint/2010/main" val="20909902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71919" y="1418763"/>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6"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371" y="2235805"/>
            <a:ext cx="297745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5004" y="2213227"/>
            <a:ext cx="2976330" cy="2232248"/>
          </a:xfrm>
          <a:prstGeom prst="rect">
            <a:avLst/>
          </a:prstGeom>
        </p:spPr>
      </p:pic>
      <p:sp>
        <p:nvSpPr>
          <p:cNvPr id="8" name="文字方塊 7"/>
          <p:cNvSpPr txBox="1"/>
          <p:nvPr/>
        </p:nvSpPr>
        <p:spPr>
          <a:xfrm>
            <a:off x="1294324" y="4572000"/>
            <a:ext cx="5329237" cy="369332"/>
          </a:xfrm>
          <a:prstGeom prst="rect">
            <a:avLst/>
          </a:prstGeom>
          <a:noFill/>
        </p:spPr>
        <p:txBody>
          <a:bodyPr wrap="square" rtlCol="0">
            <a:spAutoFit/>
          </a:bodyPr>
          <a:lstStyle/>
          <a:p>
            <a:r>
              <a:rPr lang="zh-TW" altLang="en-US" dirty="0" smtClean="0">
                <a:latin typeface="DFKai-SB" panose="03000509000000000000" pitchFamily="65" charset="-120"/>
                <a:ea typeface="DFKai-SB" panose="03000509000000000000" pitchFamily="65" charset="-120"/>
                <a:cs typeface="Impact"/>
              </a:rPr>
              <a:t>已檢驗的起重機及吊籃作緊急救援用途</a:t>
            </a:r>
            <a:endParaRPr lang="zh-TW" altLang="en-US" dirty="0">
              <a:solidFill>
                <a:srgbClr val="FF0000"/>
              </a:solidFill>
              <a:latin typeface="DFKai-SB" panose="03000509000000000000" pitchFamily="65" charset="-120"/>
              <a:ea typeface="DFKai-SB" panose="03000509000000000000" pitchFamily="65" charset="-120"/>
              <a:cs typeface="Impact"/>
            </a:endParaRPr>
          </a:p>
        </p:txBody>
      </p:sp>
      <p:pic>
        <p:nvPicPr>
          <p:cNvPr id="9" name="圖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2896" y="5273957"/>
            <a:ext cx="2160240" cy="287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1582553" y="8235116"/>
            <a:ext cx="5329237" cy="369332"/>
          </a:xfrm>
          <a:prstGeom prst="rect">
            <a:avLst/>
          </a:prstGeom>
          <a:noFill/>
        </p:spPr>
        <p:txBody>
          <a:bodyPr wrap="square" rtlCol="0">
            <a:spAutoFit/>
          </a:bodyPr>
          <a:lstStyle/>
          <a:p>
            <a:r>
              <a:rPr lang="zh-TW" altLang="en-US" dirty="0" smtClean="0">
                <a:latin typeface="DFKai-SB" panose="03000509000000000000" pitchFamily="65" charset="-120"/>
                <a:ea typeface="DFKai-SB" panose="03000509000000000000" pitchFamily="65" charset="-120"/>
                <a:cs typeface="Impact"/>
              </a:rPr>
              <a:t>展示緊急聯絡電話以作緊急救援之用</a:t>
            </a:r>
            <a:endParaRPr lang="zh-TW" altLang="en-US" dirty="0">
              <a:solidFill>
                <a:srgbClr val="FF0000"/>
              </a:solidFill>
              <a:latin typeface="DFKai-SB" panose="03000509000000000000" pitchFamily="65" charset="-120"/>
              <a:ea typeface="DFKai-SB" panose="03000509000000000000" pitchFamily="65" charset="-120"/>
              <a:cs typeface="Impact"/>
            </a:endParaRPr>
          </a:p>
        </p:txBody>
      </p:sp>
    </p:spTree>
    <p:extLst>
      <p:ext uri="{BB962C8B-B14F-4D97-AF65-F5344CB8AC3E}">
        <p14:creationId xmlns:p14="http://schemas.microsoft.com/office/powerpoint/2010/main" val="1122132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71919" y="1403648"/>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6074" y="2309727"/>
            <a:ext cx="2803246" cy="2102434"/>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32" y="2309727"/>
            <a:ext cx="3245368" cy="4327158"/>
          </a:xfrm>
          <a:prstGeom prst="rect">
            <a:avLst/>
          </a:prstGeom>
        </p:spPr>
      </p:pic>
      <p:sp>
        <p:nvSpPr>
          <p:cNvPr id="8" name="文字方塊 7"/>
          <p:cNvSpPr txBox="1"/>
          <p:nvPr/>
        </p:nvSpPr>
        <p:spPr>
          <a:xfrm>
            <a:off x="1528763" y="6862178"/>
            <a:ext cx="5329237" cy="369332"/>
          </a:xfrm>
          <a:prstGeom prst="rect">
            <a:avLst/>
          </a:prstGeom>
          <a:noFill/>
        </p:spPr>
        <p:txBody>
          <a:bodyPr wrap="square" rtlCol="0">
            <a:spAutoFit/>
          </a:bodyPr>
          <a:lstStyle/>
          <a:p>
            <a:r>
              <a:rPr lang="en-US" altLang="zh-TW" dirty="0" smtClean="0">
                <a:latin typeface="DFKai-SB" panose="03000509000000000000" pitchFamily="65" charset="-120"/>
                <a:ea typeface="DFKai-SB" panose="03000509000000000000" pitchFamily="65" charset="-120"/>
                <a:cs typeface="Impact"/>
              </a:rPr>
              <a:t>CCTV</a:t>
            </a:r>
            <a:r>
              <a:rPr lang="zh-TW" altLang="en-US" dirty="0" smtClean="0">
                <a:latin typeface="DFKai-SB" panose="03000509000000000000" pitchFamily="65" charset="-120"/>
                <a:ea typeface="DFKai-SB" panose="03000509000000000000" pitchFamily="65" charset="-120"/>
                <a:cs typeface="Impact"/>
              </a:rPr>
              <a:t>實時監測密閉空間作業情況</a:t>
            </a:r>
            <a:endParaRPr lang="zh-TW" altLang="en-US" dirty="0">
              <a:solidFill>
                <a:srgbClr val="FF0000"/>
              </a:solidFill>
              <a:latin typeface="DFKai-SB" panose="03000509000000000000" pitchFamily="65" charset="-120"/>
              <a:ea typeface="DFKai-SB" panose="03000509000000000000" pitchFamily="65" charset="-120"/>
              <a:cs typeface="Impact"/>
            </a:endParaRPr>
          </a:p>
        </p:txBody>
      </p:sp>
      <p:pic>
        <p:nvPicPr>
          <p:cNvPr id="4" name="圖片 3"/>
          <p:cNvPicPr>
            <a:picLocks noChangeAspect="1"/>
          </p:cNvPicPr>
          <p:nvPr/>
        </p:nvPicPr>
        <p:blipFill rotWithShape="1">
          <a:blip r:embed="rId5" cstate="print">
            <a:extLst>
              <a:ext uri="{28A0092B-C50C-407E-A947-70E740481C1C}">
                <a14:useLocalDpi xmlns:a14="http://schemas.microsoft.com/office/drawing/2010/main" val="0"/>
              </a:ext>
            </a:extLst>
          </a:blip>
          <a:srcRect l="4734" t="10657" r="895" b="54248"/>
          <a:stretch/>
        </p:blipFill>
        <p:spPr>
          <a:xfrm>
            <a:off x="3501008" y="4503211"/>
            <a:ext cx="2808312" cy="2260349"/>
          </a:xfrm>
          <a:prstGeom prst="rect">
            <a:avLst/>
          </a:prstGeom>
        </p:spPr>
      </p:pic>
    </p:spTree>
    <p:extLst>
      <p:ext uri="{BB962C8B-B14F-4D97-AF65-F5344CB8AC3E}">
        <p14:creationId xmlns:p14="http://schemas.microsoft.com/office/powerpoint/2010/main" val="16535696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68760" y="1403648"/>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9" name="圖片 1"/>
          <p:cNvPicPr>
            <a:picLocks noChangeAspect="1"/>
          </p:cNvPicPr>
          <p:nvPr/>
        </p:nvPicPr>
        <p:blipFill rotWithShape="1">
          <a:blip r:embed="rId3" cstate="print">
            <a:extLst>
              <a:ext uri="{28A0092B-C50C-407E-A947-70E740481C1C}">
                <a14:useLocalDpi xmlns:a14="http://schemas.microsoft.com/office/drawing/2010/main" val="0"/>
              </a:ext>
            </a:extLst>
          </a:blip>
          <a:srcRect l="17804" t="464" r="19884" b="1049"/>
          <a:stretch/>
        </p:blipFill>
        <p:spPr bwMode="auto">
          <a:xfrm>
            <a:off x="2456892" y="2267744"/>
            <a:ext cx="2016224" cy="424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1124744" y="6676777"/>
            <a:ext cx="5329237" cy="646331"/>
          </a:xfrm>
          <a:prstGeom prst="rect">
            <a:avLst/>
          </a:prstGeom>
          <a:noFill/>
        </p:spPr>
        <p:txBody>
          <a:bodyPr wrap="square" rtlCol="0">
            <a:spAutoFit/>
          </a:bodyPr>
          <a:lstStyle/>
          <a:p>
            <a:r>
              <a:rPr lang="zh-TW" altLang="en-US" dirty="0" smtClean="0">
                <a:latin typeface="DFKai-SB" panose="03000509000000000000" pitchFamily="65" charset="-120"/>
                <a:ea typeface="DFKai-SB" panose="03000509000000000000" pitchFamily="65" charset="-120"/>
                <a:cs typeface="Impact"/>
              </a:rPr>
              <a:t>須確保進入密閉空間工友配戴安全帶</a:t>
            </a:r>
            <a:r>
              <a:rPr lang="zh-TW" altLang="en-US" dirty="0">
                <a:latin typeface="DFKai-SB" panose="03000509000000000000" pitchFamily="65" charset="-120"/>
                <a:ea typeface="DFKai-SB" panose="03000509000000000000" pitchFamily="65" charset="-120"/>
                <a:cs typeface="Impact"/>
              </a:rPr>
              <a:t>，</a:t>
            </a:r>
            <a:r>
              <a:rPr lang="zh-TW" altLang="en-US" dirty="0" smtClean="0">
                <a:latin typeface="DFKai-SB" panose="03000509000000000000" pitchFamily="65" charset="-120"/>
                <a:ea typeface="DFKai-SB" panose="03000509000000000000" pitchFamily="65" charset="-120"/>
                <a:cs typeface="Impact"/>
              </a:rPr>
              <a:t>靜止警報器</a:t>
            </a:r>
            <a:r>
              <a:rPr lang="en-US" altLang="zh-TW" dirty="0" smtClean="0">
                <a:latin typeface="DFKai-SB" panose="03000509000000000000" pitchFamily="65" charset="-120"/>
                <a:ea typeface="DFKai-SB" panose="03000509000000000000" pitchFamily="65" charset="-120"/>
                <a:cs typeface="Impact"/>
              </a:rPr>
              <a:t>(</a:t>
            </a:r>
            <a:r>
              <a:rPr lang="zh-TW" altLang="en-US" dirty="0" smtClean="0">
                <a:latin typeface="DFKai-SB" panose="03000509000000000000" pitchFamily="65" charset="-120"/>
                <a:ea typeface="DFKai-SB" panose="03000509000000000000" pitchFamily="65" charset="-120"/>
                <a:cs typeface="Impact"/>
              </a:rPr>
              <a:t>懶人鐘</a:t>
            </a:r>
            <a:r>
              <a:rPr lang="en-US" altLang="zh-TW" dirty="0" smtClean="0">
                <a:latin typeface="DFKai-SB" panose="03000509000000000000" pitchFamily="65" charset="-120"/>
                <a:ea typeface="DFKai-SB" panose="03000509000000000000" pitchFamily="65" charset="-120"/>
                <a:cs typeface="Impact"/>
              </a:rPr>
              <a:t>)</a:t>
            </a:r>
            <a:r>
              <a:rPr lang="zh-TW" altLang="en-US" dirty="0" smtClean="0">
                <a:latin typeface="DFKai-SB" panose="03000509000000000000" pitchFamily="65" charset="-120"/>
                <a:ea typeface="DFKai-SB" panose="03000509000000000000" pitchFamily="65" charset="-120"/>
                <a:cs typeface="Impact"/>
              </a:rPr>
              <a:t>，</a:t>
            </a:r>
            <a:r>
              <a:rPr lang="zh-TW" altLang="en-US" dirty="0">
                <a:latin typeface="DFKai-SB" panose="03000509000000000000" pitchFamily="65" charset="-120"/>
                <a:ea typeface="DFKai-SB" panose="03000509000000000000" pitchFamily="65" charset="-120"/>
                <a:cs typeface="Impact"/>
              </a:rPr>
              <a:t>對講機</a:t>
            </a:r>
          </a:p>
        </p:txBody>
      </p:sp>
    </p:spTree>
    <p:extLst>
      <p:ext uri="{BB962C8B-B14F-4D97-AF65-F5344CB8AC3E}">
        <p14:creationId xmlns:p14="http://schemas.microsoft.com/office/powerpoint/2010/main" val="29282528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68760" y="1403648"/>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
        <p:nvSpPr>
          <p:cNvPr id="6" name="文字方塊 5"/>
          <p:cNvSpPr txBox="1"/>
          <p:nvPr/>
        </p:nvSpPr>
        <p:spPr>
          <a:xfrm>
            <a:off x="2132856" y="2021521"/>
            <a:ext cx="5329237" cy="369332"/>
          </a:xfrm>
          <a:prstGeom prst="rect">
            <a:avLst/>
          </a:prstGeom>
          <a:noFill/>
        </p:spPr>
        <p:txBody>
          <a:bodyPr wrap="square" rtlCol="0">
            <a:spAutoFit/>
          </a:bodyPr>
          <a:lstStyle/>
          <a:p>
            <a:r>
              <a:rPr lang="zh-TW" altLang="en-US" dirty="0" smtClean="0">
                <a:latin typeface="DFKai-SB" panose="03000509000000000000" pitchFamily="65" charset="-120"/>
                <a:ea typeface="DFKai-SB" panose="03000509000000000000" pitchFamily="65" charset="-120"/>
                <a:cs typeface="Impact"/>
              </a:rPr>
              <a:t>密閉空間緊急救援演習</a:t>
            </a:r>
            <a:r>
              <a:rPr lang="en-US" altLang="zh-TW" dirty="0" smtClean="0">
                <a:latin typeface="DFKai-SB" panose="03000509000000000000" pitchFamily="65" charset="-120"/>
                <a:ea typeface="DFKai-SB" panose="03000509000000000000" pitchFamily="65" charset="-120"/>
                <a:cs typeface="Impact"/>
              </a:rPr>
              <a:t>(1)</a:t>
            </a:r>
            <a:endParaRPr lang="zh-TW" altLang="en-US" dirty="0">
              <a:latin typeface="DFKai-SB" panose="03000509000000000000" pitchFamily="65" charset="-120"/>
              <a:ea typeface="DFKai-SB" panose="03000509000000000000" pitchFamily="65" charset="-120"/>
              <a:cs typeface="Impact"/>
            </a:endParaRPr>
          </a:p>
        </p:txBody>
      </p:sp>
      <p:pic>
        <p:nvPicPr>
          <p:cNvPr id="7" name="圖片 6"/>
          <p:cNvPicPr>
            <a:picLocks noChangeAspect="1"/>
          </p:cNvPicPr>
          <p:nvPr/>
        </p:nvPicPr>
        <p:blipFill rotWithShape="1">
          <a:blip r:embed="rId3"/>
          <a:srcRect l="21151" t="12139" r="34892" b="9714"/>
          <a:stretch/>
        </p:blipFill>
        <p:spPr>
          <a:xfrm>
            <a:off x="548680" y="2483767"/>
            <a:ext cx="5760640" cy="5760641"/>
          </a:xfrm>
          <a:prstGeom prst="rect">
            <a:avLst/>
          </a:prstGeom>
        </p:spPr>
      </p:pic>
    </p:spTree>
    <p:extLst>
      <p:ext uri="{BB962C8B-B14F-4D97-AF65-F5344CB8AC3E}">
        <p14:creationId xmlns:p14="http://schemas.microsoft.com/office/powerpoint/2010/main" val="39724507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68760" y="1403648"/>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密閉空間工作安全</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
        <p:nvSpPr>
          <p:cNvPr id="6" name="文字方塊 5"/>
          <p:cNvSpPr txBox="1"/>
          <p:nvPr/>
        </p:nvSpPr>
        <p:spPr>
          <a:xfrm>
            <a:off x="2132856" y="2021521"/>
            <a:ext cx="5329237" cy="369332"/>
          </a:xfrm>
          <a:prstGeom prst="rect">
            <a:avLst/>
          </a:prstGeom>
          <a:noFill/>
        </p:spPr>
        <p:txBody>
          <a:bodyPr wrap="square" rtlCol="0">
            <a:spAutoFit/>
          </a:bodyPr>
          <a:lstStyle/>
          <a:p>
            <a:r>
              <a:rPr lang="zh-TW" altLang="en-US" dirty="0" smtClean="0">
                <a:latin typeface="DFKai-SB" panose="03000509000000000000" pitchFamily="65" charset="-120"/>
                <a:ea typeface="DFKai-SB" panose="03000509000000000000" pitchFamily="65" charset="-120"/>
                <a:cs typeface="Impact"/>
              </a:rPr>
              <a:t>密閉空間緊急救援演習</a:t>
            </a:r>
            <a:r>
              <a:rPr lang="en-US" altLang="zh-TW" dirty="0" smtClean="0">
                <a:latin typeface="DFKai-SB" panose="03000509000000000000" pitchFamily="65" charset="-120"/>
                <a:ea typeface="DFKai-SB" panose="03000509000000000000" pitchFamily="65" charset="-120"/>
                <a:cs typeface="Impact"/>
              </a:rPr>
              <a:t>(2)</a:t>
            </a:r>
            <a:endParaRPr lang="zh-TW" altLang="en-US" dirty="0">
              <a:latin typeface="DFKai-SB" panose="03000509000000000000" pitchFamily="65" charset="-120"/>
              <a:ea typeface="DFKai-SB" panose="03000509000000000000" pitchFamily="65" charset="-120"/>
              <a:cs typeface="Impact"/>
            </a:endParaRPr>
          </a:p>
        </p:txBody>
      </p:sp>
      <p:pic>
        <p:nvPicPr>
          <p:cNvPr id="3" name="圖片 2"/>
          <p:cNvPicPr>
            <a:picLocks noChangeAspect="1"/>
          </p:cNvPicPr>
          <p:nvPr/>
        </p:nvPicPr>
        <p:blipFill rotWithShape="1">
          <a:blip r:embed="rId3"/>
          <a:srcRect l="19026" t="16800" r="32675" b="12267"/>
          <a:stretch/>
        </p:blipFill>
        <p:spPr>
          <a:xfrm>
            <a:off x="423211" y="2495959"/>
            <a:ext cx="6174141" cy="5100377"/>
          </a:xfrm>
          <a:prstGeom prst="rect">
            <a:avLst/>
          </a:prstGeom>
        </p:spPr>
      </p:pic>
    </p:spTree>
    <p:extLst>
      <p:ext uri="{BB962C8B-B14F-4D97-AF65-F5344CB8AC3E}">
        <p14:creationId xmlns:p14="http://schemas.microsoft.com/office/powerpoint/2010/main" val="42028447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272748" y="1403648"/>
            <a:ext cx="6120680" cy="584775"/>
          </a:xfrm>
          <a:prstGeom prst="rect">
            <a:avLst/>
          </a:prstGeom>
          <a:noFill/>
        </p:spPr>
        <p:txBody>
          <a:bodyPr wrap="square" rtlCol="0">
            <a:spAutoFit/>
          </a:bodyPr>
          <a:lstStyle/>
          <a:p>
            <a:pPr algn="ctr"/>
            <a:r>
              <a:rPr lang="zh-TW" alt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長假期前後的工作安全溫馨提示</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t="8187"/>
          <a:stretch/>
        </p:blipFill>
        <p:spPr>
          <a:xfrm>
            <a:off x="920820" y="2132475"/>
            <a:ext cx="4824536" cy="6327920"/>
          </a:xfrm>
          <a:prstGeom prst="rect">
            <a:avLst/>
          </a:prstGeom>
        </p:spPr>
      </p:pic>
    </p:spTree>
    <p:extLst>
      <p:ext uri="{BB962C8B-B14F-4D97-AF65-F5344CB8AC3E}">
        <p14:creationId xmlns:p14="http://schemas.microsoft.com/office/powerpoint/2010/main" val="39285548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272748" y="1403648"/>
            <a:ext cx="6120680" cy="584775"/>
          </a:xfrm>
          <a:prstGeom prst="rect">
            <a:avLst/>
          </a:prstGeom>
          <a:noFill/>
        </p:spPr>
        <p:txBody>
          <a:bodyPr wrap="square" rtlCol="0">
            <a:spAutoFit/>
          </a:bodyPr>
          <a:lstStyle/>
          <a:p>
            <a:pPr algn="ctr"/>
            <a:r>
              <a:rPr lang="zh-TW" alt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有獎問答環節</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
        <p:nvSpPr>
          <p:cNvPr id="10" name="文字方塊 5"/>
          <p:cNvSpPr txBox="1"/>
          <p:nvPr/>
        </p:nvSpPr>
        <p:spPr>
          <a:xfrm>
            <a:off x="620688" y="7884368"/>
            <a:ext cx="5717602" cy="584775"/>
          </a:xfrm>
          <a:prstGeom prst="rect">
            <a:avLst/>
          </a:prstGeom>
          <a:noFill/>
          <a:ln>
            <a:solidFill>
              <a:schemeClr val="accent6">
                <a:lumMod val="50000"/>
              </a:schemeClr>
            </a:solidFill>
          </a:ln>
        </p:spPr>
        <p:txBody>
          <a:bodyPr wrap="square" rtlCol="0">
            <a:spAutoFit/>
          </a:bodyPr>
          <a:lstStyle/>
          <a:p>
            <a:r>
              <a:rPr lang="zh-TW" altLang="en-US" sz="1600" b="1" dirty="0">
                <a:solidFill>
                  <a:schemeClr val="accent2">
                    <a:lumMod val="50000"/>
                  </a:schemeClr>
                </a:solidFill>
                <a:latin typeface="Adobe 繁黑體 Std B" pitchFamily="34" charset="-120"/>
                <a:ea typeface="Adobe 繁黑體 Std B" pitchFamily="34" charset="-120"/>
              </a:rPr>
              <a:t>參考資料 </a:t>
            </a:r>
            <a:r>
              <a:rPr lang="en-US" altLang="zh-TW" sz="1600" b="1" dirty="0">
                <a:solidFill>
                  <a:schemeClr val="accent2">
                    <a:lumMod val="50000"/>
                  </a:schemeClr>
                </a:solidFill>
                <a:latin typeface="Adobe 繁黑體 Std B" pitchFamily="34" charset="-120"/>
                <a:ea typeface="Adobe 繁黑體 Std B" pitchFamily="34" charset="-120"/>
              </a:rPr>
              <a:t>	</a:t>
            </a:r>
            <a:r>
              <a:rPr lang="zh-TW" altLang="en-US" sz="1600" b="1" dirty="0">
                <a:solidFill>
                  <a:schemeClr val="accent2">
                    <a:lumMod val="50000"/>
                  </a:schemeClr>
                </a:solidFill>
                <a:latin typeface="Adobe 繁黑體 Std B" pitchFamily="34" charset="-120"/>
                <a:ea typeface="Adobe 繁黑體 Std B" pitchFamily="34" charset="-120"/>
              </a:rPr>
              <a:t>： 勞工處</a:t>
            </a:r>
            <a:r>
              <a:rPr lang="en-US" altLang="zh-TW" sz="1600" b="1" dirty="0">
                <a:solidFill>
                  <a:schemeClr val="accent2">
                    <a:lumMod val="50000"/>
                  </a:schemeClr>
                </a:solidFill>
                <a:latin typeface="Adobe 繁黑體 Std B" pitchFamily="34" charset="-120"/>
                <a:ea typeface="Adobe 繁黑體 Std B" pitchFamily="34" charset="-120"/>
              </a:rPr>
              <a:t>/ </a:t>
            </a:r>
            <a:r>
              <a:rPr lang="zh-TW" altLang="en-US" sz="1600" b="1" dirty="0">
                <a:solidFill>
                  <a:schemeClr val="accent2">
                    <a:lumMod val="50000"/>
                  </a:schemeClr>
                </a:solidFill>
                <a:latin typeface="Adobe 繁黑體 Std B" pitchFamily="34" charset="-120"/>
                <a:ea typeface="Adobe 繁黑體 Std B" pitchFamily="34" charset="-120"/>
              </a:rPr>
              <a:t>職業安全健康局</a:t>
            </a:r>
            <a:r>
              <a:rPr lang="en-US" altLang="zh-TW" sz="1600" b="1" dirty="0">
                <a:solidFill>
                  <a:schemeClr val="accent2">
                    <a:lumMod val="50000"/>
                  </a:schemeClr>
                </a:solidFill>
                <a:latin typeface="Adobe 繁黑體 Std B" pitchFamily="34" charset="-120"/>
                <a:ea typeface="Adobe 繁黑體 Std B" pitchFamily="34" charset="-120"/>
              </a:rPr>
              <a:t>/ </a:t>
            </a:r>
            <a:r>
              <a:rPr lang="zh-TW" altLang="en-US" sz="1600" b="1" dirty="0">
                <a:solidFill>
                  <a:schemeClr val="accent2">
                    <a:lumMod val="50000"/>
                  </a:schemeClr>
                </a:solidFill>
                <a:latin typeface="Adobe 繁黑體 Std B" pitchFamily="34" charset="-120"/>
                <a:ea typeface="Adobe 繁黑體 Std B" pitchFamily="34" charset="-120"/>
              </a:rPr>
              <a:t>建造業議會</a:t>
            </a:r>
            <a:r>
              <a:rPr lang="en-US" altLang="zh-TW" sz="1600" b="1" dirty="0">
                <a:solidFill>
                  <a:schemeClr val="accent2">
                    <a:lumMod val="50000"/>
                  </a:schemeClr>
                </a:solidFill>
                <a:latin typeface="Adobe 繁黑體 Std B" pitchFamily="34" charset="-120"/>
                <a:ea typeface="Adobe 繁黑體 Std B" pitchFamily="34" charset="-120"/>
              </a:rPr>
              <a:t>/ </a:t>
            </a:r>
            <a:r>
              <a:rPr lang="zh-TW" altLang="en-US" sz="1600" b="1" dirty="0" smtClean="0">
                <a:solidFill>
                  <a:schemeClr val="accent2">
                    <a:lumMod val="50000"/>
                  </a:schemeClr>
                </a:solidFill>
                <a:latin typeface="Adobe 繁黑體 Std B" pitchFamily="34" charset="-120"/>
                <a:ea typeface="Adobe 繁黑體 Std B" pitchFamily="34" charset="-120"/>
              </a:rPr>
              <a:t>香港</a:t>
            </a:r>
            <a:r>
              <a:rPr lang="en-US" altLang="zh-TW" sz="1600" b="1" dirty="0" smtClean="0">
                <a:solidFill>
                  <a:schemeClr val="accent2">
                    <a:lumMod val="50000"/>
                  </a:schemeClr>
                </a:solidFill>
                <a:latin typeface="Adobe 繁黑體 Std B" pitchFamily="34" charset="-120"/>
                <a:ea typeface="Adobe 繁黑體 Std B" pitchFamily="34" charset="-120"/>
              </a:rPr>
              <a:t>01</a:t>
            </a:r>
            <a:endParaRPr lang="en-US" altLang="zh-TW" sz="1600" b="1" dirty="0">
              <a:solidFill>
                <a:schemeClr val="accent2">
                  <a:lumMod val="50000"/>
                </a:schemeClr>
              </a:solidFill>
              <a:latin typeface="Adobe 繁黑體 Std B" pitchFamily="34" charset="-120"/>
              <a:ea typeface="Adobe 繁黑體 Std B" pitchFamily="34" charset="-120"/>
            </a:endParaRPr>
          </a:p>
          <a:p>
            <a:r>
              <a:rPr lang="zh-TW" altLang="en-US" sz="1600" b="1" dirty="0">
                <a:solidFill>
                  <a:schemeClr val="accent2">
                    <a:lumMod val="50000"/>
                  </a:schemeClr>
                </a:solidFill>
                <a:latin typeface="Adobe 繁黑體 Std B" pitchFamily="34" charset="-120"/>
                <a:ea typeface="Adobe 繁黑體 Std B" pitchFamily="34" charset="-120"/>
              </a:rPr>
              <a:t>製作 </a:t>
            </a:r>
            <a:r>
              <a:rPr lang="en-US" altLang="zh-TW" sz="1600" b="1" dirty="0">
                <a:solidFill>
                  <a:schemeClr val="accent2">
                    <a:lumMod val="50000"/>
                  </a:schemeClr>
                </a:solidFill>
                <a:latin typeface="Adobe 繁黑體 Std B" pitchFamily="34" charset="-120"/>
                <a:ea typeface="Adobe 繁黑體 Std B" pitchFamily="34" charset="-120"/>
              </a:rPr>
              <a:t>	</a:t>
            </a:r>
            <a:r>
              <a:rPr lang="zh-TW" altLang="en-US" sz="1600" b="1" dirty="0">
                <a:solidFill>
                  <a:schemeClr val="accent2">
                    <a:lumMod val="50000"/>
                  </a:schemeClr>
                </a:solidFill>
                <a:latin typeface="Adobe 繁黑體 Std B" pitchFamily="34" charset="-120"/>
                <a:ea typeface="Adobe 繁黑體 Std B" pitchFamily="34" charset="-120"/>
              </a:rPr>
              <a:t>： 中地安全組 </a:t>
            </a:r>
            <a:endParaRPr lang="en-US" altLang="zh-HK" sz="1600" b="1" dirty="0">
              <a:solidFill>
                <a:schemeClr val="accent2">
                  <a:lumMod val="50000"/>
                </a:schemeClr>
              </a:solidFill>
              <a:latin typeface="Adobe 繁黑體 Std B" pitchFamily="34" charset="-120"/>
              <a:ea typeface="Adobe 繁黑體 Std B" pitchFamily="34" charset="-120"/>
            </a:endParaRPr>
          </a:p>
        </p:txBody>
      </p:sp>
      <p:sp>
        <p:nvSpPr>
          <p:cNvPr id="11" name="文字方塊 4"/>
          <p:cNvSpPr txBox="1"/>
          <p:nvPr/>
        </p:nvSpPr>
        <p:spPr>
          <a:xfrm>
            <a:off x="417912" y="1999491"/>
            <a:ext cx="5830351" cy="6217087"/>
          </a:xfrm>
          <a:prstGeom prst="rect">
            <a:avLst/>
          </a:prstGeom>
          <a:noFill/>
        </p:spPr>
        <p:txBody>
          <a:bodyPr wrap="square" rtlCol="0">
            <a:spAutoFit/>
          </a:bodyPr>
          <a:lstStyle/>
          <a:p>
            <a:r>
              <a:rPr lang="zh-TW" altLang="en-US" sz="2000" b="1" i="1" dirty="0">
                <a:solidFill>
                  <a:srgbClr val="7030A0"/>
                </a:solidFill>
                <a:effectLst>
                  <a:outerShdw blurRad="38100" dist="38100" dir="2700000" algn="tl">
                    <a:srgbClr val="000000">
                      <a:alpha val="43137"/>
                    </a:srgbClr>
                  </a:outerShdw>
                </a:effectLst>
                <a:latin typeface="DFKai-SB" panose="03000509000000000000" pitchFamily="65" charset="-120"/>
                <a:ea typeface="DFKai-SB" panose="03000509000000000000" pitchFamily="65" charset="-120"/>
              </a:rPr>
              <a:t>任何中地及分判員工皆可參加，請將答案交予項目安全人員，答中而被抽中將可獲得豐富獎品。</a:t>
            </a:r>
          </a:p>
          <a:p>
            <a:endParaRPr lang="zh-TW" altLang="en-US" dirty="0">
              <a:solidFill>
                <a:srgbClr val="FF0000"/>
              </a:solidFill>
              <a:latin typeface="Adobe 繁黑體 Std B" pitchFamily="34" charset="-120"/>
              <a:ea typeface="Adobe 繁黑體 Std B" pitchFamily="34" charset="-120"/>
            </a:endParaRPr>
          </a:p>
          <a:p>
            <a:r>
              <a:rPr lang="en-US" altLang="zh-TW" sz="1600" dirty="0" smtClean="0">
                <a:solidFill>
                  <a:srgbClr val="FF0000"/>
                </a:solidFill>
                <a:latin typeface="DFKai-SB" panose="03000509000000000000" pitchFamily="65" charset="-120"/>
                <a:ea typeface="DFKai-SB" panose="03000509000000000000" pitchFamily="65" charset="-120"/>
              </a:rPr>
              <a:t>1.</a:t>
            </a:r>
            <a:r>
              <a:rPr lang="zh-TW" altLang="en-US" sz="1600" dirty="0">
                <a:solidFill>
                  <a:srgbClr val="FF0000"/>
                </a:solidFill>
                <a:latin typeface="DFKai-SB" panose="03000509000000000000" pitchFamily="65" charset="-120"/>
                <a:ea typeface="DFKai-SB" panose="03000509000000000000" pitchFamily="65" charset="-120"/>
              </a:rPr>
              <a:t>渠務署</a:t>
            </a:r>
            <a:r>
              <a:rPr lang="zh-TW" altLang="en-US" sz="1600" dirty="0" smtClean="0">
                <a:solidFill>
                  <a:srgbClr val="FF0000"/>
                </a:solidFill>
                <a:latin typeface="DFKai-SB" panose="03000509000000000000" pitchFamily="65" charset="-120"/>
                <a:ea typeface="DFKai-SB" panose="03000509000000000000" pitchFamily="65" charset="-120"/>
              </a:rPr>
              <a:t>於何時發出</a:t>
            </a:r>
            <a:r>
              <a:rPr lang="zh-TW" altLang="en-US" sz="1600" dirty="0">
                <a:solidFill>
                  <a:srgbClr val="FF0000"/>
                </a:solidFill>
                <a:latin typeface="DFKai-SB" panose="03000509000000000000" pitchFamily="65" charset="-120"/>
                <a:ea typeface="DFKai-SB" panose="03000509000000000000" pitchFamily="65" charset="-120"/>
              </a:rPr>
              <a:t>渠務署實務備考編號 </a:t>
            </a:r>
            <a:r>
              <a:rPr lang="en-US" altLang="zh-TW" sz="1600" dirty="0">
                <a:solidFill>
                  <a:srgbClr val="FF0000"/>
                </a:solidFill>
                <a:latin typeface="DFKai-SB" panose="03000509000000000000" pitchFamily="65" charset="-120"/>
                <a:ea typeface="DFKai-SB" panose="03000509000000000000" pitchFamily="65" charset="-120"/>
              </a:rPr>
              <a:t>1/2021</a:t>
            </a:r>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smtClean="0">
                <a:solidFill>
                  <a:srgbClr val="FF0000"/>
                </a:solidFill>
                <a:latin typeface="DFKai-SB" panose="03000509000000000000" pitchFamily="65" charset="-120"/>
                <a:ea typeface="DFKai-SB" panose="03000509000000000000" pitchFamily="65" charset="-120"/>
              </a:rPr>
              <a:t>–</a:t>
            </a:r>
            <a:r>
              <a:rPr lang="zh-TW" altLang="en-US" sz="1600" dirty="0" smtClean="0">
                <a:solidFill>
                  <a:srgbClr val="FF0000"/>
                </a:solidFill>
                <a:latin typeface="DFKai-SB" panose="03000509000000000000" pitchFamily="65" charset="-120"/>
                <a:ea typeface="DFKai-SB" panose="03000509000000000000" pitchFamily="65" charset="-120"/>
              </a:rPr>
              <a:t> </a:t>
            </a:r>
            <a:endParaRPr lang="en-US" altLang="zh-TW" sz="1600" dirty="0" smtClean="0">
              <a:solidFill>
                <a:srgbClr val="FF0000"/>
              </a:solidFill>
              <a:latin typeface="DFKai-SB" panose="03000509000000000000" pitchFamily="65" charset="-120"/>
              <a:ea typeface="DFKai-SB" panose="03000509000000000000" pitchFamily="65" charset="-120"/>
            </a:endParaRPr>
          </a:p>
          <a:p>
            <a:r>
              <a:rPr lang="zh-TW" altLang="en-US" sz="1600" dirty="0" smtClean="0">
                <a:solidFill>
                  <a:srgbClr val="FF0000"/>
                </a:solidFill>
                <a:latin typeface="DFKai-SB" panose="03000509000000000000" pitchFamily="65" charset="-120"/>
                <a:ea typeface="DFKai-SB" panose="03000509000000000000" pitchFamily="65" charset="-120"/>
              </a:rPr>
              <a:t>  </a:t>
            </a:r>
            <a:r>
              <a:rPr lang="zh-TW" altLang="zh-TW" sz="1600" dirty="0" smtClean="0">
                <a:solidFill>
                  <a:srgbClr val="FF0000"/>
                </a:solidFill>
                <a:latin typeface="DFKai-SB" panose="03000509000000000000" pitchFamily="65" charset="-120"/>
                <a:ea typeface="DFKai-SB" panose="03000509000000000000" pitchFamily="65" charset="-120"/>
              </a:rPr>
              <a:t>安全監督密閉</a:t>
            </a:r>
            <a:r>
              <a:rPr lang="zh-TW" altLang="zh-TW" sz="1600" dirty="0">
                <a:solidFill>
                  <a:srgbClr val="FF0000"/>
                </a:solidFill>
                <a:latin typeface="DFKai-SB" panose="03000509000000000000" pitchFamily="65" charset="-120"/>
                <a:ea typeface="DFKai-SB" panose="03000509000000000000" pitchFamily="65" charset="-120"/>
              </a:rPr>
              <a:t>空間</a:t>
            </a:r>
            <a:r>
              <a:rPr lang="zh-TW" altLang="zh-TW" sz="1600" dirty="0" smtClean="0">
                <a:solidFill>
                  <a:srgbClr val="FF0000"/>
                </a:solidFill>
                <a:latin typeface="DFKai-SB" panose="03000509000000000000" pitchFamily="65" charset="-120"/>
                <a:ea typeface="DFKai-SB" panose="03000509000000000000" pitchFamily="65" charset="-120"/>
              </a:rPr>
              <a:t>作業</a:t>
            </a:r>
            <a:r>
              <a:rPr lang="en-US" altLang="zh-TW" sz="1600" dirty="0" smtClean="0">
                <a:solidFill>
                  <a:srgbClr val="FF0000"/>
                </a:solidFill>
                <a:latin typeface="DFKai-SB" panose="03000509000000000000" pitchFamily="65" charset="-120"/>
                <a:ea typeface="DFKai-SB" panose="03000509000000000000" pitchFamily="65" charset="-120"/>
              </a:rPr>
              <a:t>?</a:t>
            </a:r>
          </a:p>
          <a:p>
            <a:r>
              <a:rPr lang="zh-TW" altLang="en-US" sz="1600" dirty="0" smtClean="0">
                <a:solidFill>
                  <a:srgbClr val="FF0000"/>
                </a:solidFill>
                <a:latin typeface="DFKai-SB" panose="03000509000000000000" pitchFamily="65" charset="-120"/>
                <a:ea typeface="DFKai-SB" panose="03000509000000000000" pitchFamily="65" charset="-120"/>
              </a:rPr>
              <a:t>    </a:t>
            </a:r>
            <a:r>
              <a:rPr lang="en-US" altLang="zh-TW" sz="1600" dirty="0" smtClean="0">
                <a:solidFill>
                  <a:srgbClr val="FF0000"/>
                </a:solidFill>
                <a:latin typeface="DFKai-SB" panose="03000509000000000000" pitchFamily="65" charset="-120"/>
                <a:ea typeface="DFKai-SB" panose="03000509000000000000" pitchFamily="65" charset="-120"/>
              </a:rPr>
              <a:t>A</a:t>
            </a:r>
            <a:r>
              <a:rPr lang="en-US" altLang="zh-TW" sz="1600" dirty="0">
                <a:solidFill>
                  <a:srgbClr val="FF0000"/>
                </a:solidFill>
                <a:latin typeface="DFKai-SB" panose="03000509000000000000" pitchFamily="65" charset="-120"/>
                <a:ea typeface="DFKai-SB" panose="03000509000000000000" pitchFamily="65" charset="-120"/>
              </a:rPr>
              <a:t>) </a:t>
            </a:r>
            <a:r>
              <a:rPr lang="en-US" altLang="zh-TW" sz="1600" dirty="0" smtClean="0">
                <a:solidFill>
                  <a:srgbClr val="FF0000"/>
                </a:solidFill>
                <a:latin typeface="DFKai-SB" panose="03000509000000000000" pitchFamily="65" charset="-120"/>
                <a:ea typeface="DFKai-SB" panose="03000509000000000000" pitchFamily="65" charset="-120"/>
              </a:rPr>
              <a:t>26/9/2021</a:t>
            </a:r>
            <a:endParaRPr lang="zh-TW" altLang="en-US" sz="1600" dirty="0">
              <a:solidFill>
                <a:srgbClr val="FF0000"/>
              </a:solidFill>
              <a:latin typeface="DFKai-SB" panose="03000509000000000000" pitchFamily="65" charset="-120"/>
              <a:ea typeface="DFKai-SB" panose="03000509000000000000" pitchFamily="65" charset="-120"/>
            </a:endParaRPr>
          </a:p>
          <a:p>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a:solidFill>
                  <a:srgbClr val="FF0000"/>
                </a:solidFill>
                <a:latin typeface="DFKai-SB" panose="03000509000000000000" pitchFamily="65" charset="-120"/>
                <a:ea typeface="DFKai-SB" panose="03000509000000000000" pitchFamily="65" charset="-120"/>
              </a:rPr>
              <a:t>B) </a:t>
            </a:r>
            <a:r>
              <a:rPr lang="en-US" altLang="zh-TW" sz="1600" dirty="0" smtClean="0">
                <a:solidFill>
                  <a:srgbClr val="FF0000"/>
                </a:solidFill>
                <a:latin typeface="DFKai-SB" panose="03000509000000000000" pitchFamily="65" charset="-120"/>
                <a:ea typeface="DFKai-SB" panose="03000509000000000000" pitchFamily="65" charset="-120"/>
              </a:rPr>
              <a:t>26/10/2021</a:t>
            </a:r>
            <a:endParaRPr lang="zh-TW" altLang="en-US" sz="1600" dirty="0">
              <a:solidFill>
                <a:srgbClr val="FF0000"/>
              </a:solidFill>
              <a:latin typeface="DFKai-SB" panose="03000509000000000000" pitchFamily="65" charset="-120"/>
              <a:ea typeface="DFKai-SB" panose="03000509000000000000" pitchFamily="65" charset="-120"/>
            </a:endParaRPr>
          </a:p>
          <a:p>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a:solidFill>
                  <a:srgbClr val="FF0000"/>
                </a:solidFill>
                <a:latin typeface="DFKai-SB" panose="03000509000000000000" pitchFamily="65" charset="-120"/>
                <a:ea typeface="DFKai-SB" panose="03000509000000000000" pitchFamily="65" charset="-120"/>
              </a:rPr>
              <a:t>C) </a:t>
            </a:r>
            <a:r>
              <a:rPr lang="en-US" altLang="zh-TW" sz="1600" dirty="0" smtClean="0">
                <a:solidFill>
                  <a:srgbClr val="FF0000"/>
                </a:solidFill>
                <a:latin typeface="DFKai-SB" panose="03000509000000000000" pitchFamily="65" charset="-120"/>
                <a:ea typeface="DFKai-SB" panose="03000509000000000000" pitchFamily="65" charset="-120"/>
              </a:rPr>
              <a:t>26/11/2021</a:t>
            </a:r>
            <a:endParaRPr lang="zh-TW" altLang="en-US" sz="1600" dirty="0">
              <a:solidFill>
                <a:srgbClr val="FF0000"/>
              </a:solidFill>
              <a:latin typeface="DFKai-SB" panose="03000509000000000000" pitchFamily="65" charset="-120"/>
              <a:ea typeface="DFKai-SB" panose="03000509000000000000" pitchFamily="65" charset="-120"/>
            </a:endParaRPr>
          </a:p>
          <a:p>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a:solidFill>
                  <a:srgbClr val="FF0000"/>
                </a:solidFill>
                <a:latin typeface="DFKai-SB" panose="03000509000000000000" pitchFamily="65" charset="-120"/>
                <a:ea typeface="DFKai-SB" panose="03000509000000000000" pitchFamily="65" charset="-120"/>
              </a:rPr>
              <a:t>D) </a:t>
            </a:r>
            <a:r>
              <a:rPr lang="en-US" altLang="zh-TW" sz="1600" dirty="0" smtClean="0">
                <a:solidFill>
                  <a:srgbClr val="FF0000"/>
                </a:solidFill>
                <a:latin typeface="DFKai-SB" panose="03000509000000000000" pitchFamily="65" charset="-120"/>
                <a:ea typeface="DFKai-SB" panose="03000509000000000000" pitchFamily="65" charset="-120"/>
              </a:rPr>
              <a:t>26/12/2021</a:t>
            </a:r>
            <a:endParaRPr lang="en-US" altLang="zh-TW" sz="1600" dirty="0">
              <a:solidFill>
                <a:srgbClr val="FF0000"/>
              </a:solidFill>
              <a:latin typeface="DFKai-SB" panose="03000509000000000000" pitchFamily="65" charset="-120"/>
              <a:ea typeface="DFKai-SB" panose="03000509000000000000" pitchFamily="65" charset="-120"/>
            </a:endParaRPr>
          </a:p>
          <a:p>
            <a:endParaRPr lang="zh-TW" altLang="en-US" sz="1600" dirty="0">
              <a:solidFill>
                <a:srgbClr val="FF0000"/>
              </a:solidFill>
              <a:latin typeface="DFKai-SB" panose="03000509000000000000" pitchFamily="65" charset="-120"/>
              <a:ea typeface="DFKai-SB" panose="03000509000000000000" pitchFamily="65" charset="-120"/>
            </a:endParaRPr>
          </a:p>
          <a:p>
            <a:r>
              <a:rPr lang="en-US" altLang="zh-TW" sz="1600" dirty="0" smtClean="0">
                <a:solidFill>
                  <a:srgbClr val="FF0000"/>
                </a:solidFill>
                <a:latin typeface="DFKai-SB" panose="03000509000000000000" pitchFamily="65" charset="-120"/>
                <a:ea typeface="DFKai-SB" panose="03000509000000000000" pitchFamily="65" charset="-120"/>
              </a:rPr>
              <a:t>2.</a:t>
            </a:r>
            <a:r>
              <a:rPr lang="zh-TW" altLang="en-US" sz="1600" dirty="0" smtClean="0">
                <a:solidFill>
                  <a:srgbClr val="FF0000"/>
                </a:solidFill>
                <a:latin typeface="DFKai-SB" panose="03000509000000000000" pitchFamily="65" charset="-120"/>
                <a:ea typeface="DFKai-SB" panose="03000509000000000000" pitchFamily="65" charset="-120"/>
              </a:rPr>
              <a:t> 渠</a:t>
            </a:r>
            <a:r>
              <a:rPr lang="zh-TW" altLang="en-US" sz="1600" dirty="0">
                <a:solidFill>
                  <a:srgbClr val="FF0000"/>
                </a:solidFill>
                <a:latin typeface="DFKai-SB" panose="03000509000000000000" pitchFamily="65" charset="-120"/>
                <a:ea typeface="DFKai-SB" panose="03000509000000000000" pitchFamily="65" charset="-120"/>
              </a:rPr>
              <a:t>務署實務備考編號 </a:t>
            </a:r>
            <a:r>
              <a:rPr lang="en-US" altLang="zh-TW" sz="1600" dirty="0" smtClean="0">
                <a:solidFill>
                  <a:srgbClr val="FF0000"/>
                </a:solidFill>
                <a:latin typeface="DFKai-SB" panose="03000509000000000000" pitchFamily="65" charset="-120"/>
                <a:ea typeface="DFKai-SB" panose="03000509000000000000" pitchFamily="65" charset="-120"/>
              </a:rPr>
              <a:t>1/2021-</a:t>
            </a:r>
            <a:r>
              <a:rPr lang="zh-TW" altLang="zh-TW" sz="1600" dirty="0">
                <a:solidFill>
                  <a:srgbClr val="FF0000"/>
                </a:solidFill>
                <a:latin typeface="DFKai-SB" panose="03000509000000000000" pitchFamily="65" charset="-120"/>
                <a:ea typeface="DFKai-SB" panose="03000509000000000000" pitchFamily="65" charset="-120"/>
              </a:rPr>
              <a:t>安全監督密閉空間</a:t>
            </a:r>
            <a:r>
              <a:rPr lang="zh-TW" altLang="zh-TW" sz="1600" dirty="0" smtClean="0">
                <a:solidFill>
                  <a:srgbClr val="FF0000"/>
                </a:solidFill>
                <a:latin typeface="DFKai-SB" panose="03000509000000000000" pitchFamily="65" charset="-120"/>
                <a:ea typeface="DFKai-SB" panose="03000509000000000000" pitchFamily="65" charset="-120"/>
              </a:rPr>
              <a:t>作業</a:t>
            </a:r>
            <a:r>
              <a:rPr lang="zh-TW" altLang="en-US" sz="1600" dirty="0" smtClean="0">
                <a:solidFill>
                  <a:srgbClr val="FF0000"/>
                </a:solidFill>
                <a:latin typeface="DFKai-SB" panose="03000509000000000000" pitchFamily="65" charset="-120"/>
                <a:ea typeface="DFKai-SB" panose="03000509000000000000" pitchFamily="65" charset="-120"/>
              </a:rPr>
              <a:t> </a:t>
            </a:r>
            <a:r>
              <a:rPr lang="en-US" altLang="zh-TW" sz="1600" dirty="0" smtClean="0">
                <a:solidFill>
                  <a:srgbClr val="FF0000"/>
                </a:solidFill>
                <a:latin typeface="DFKai-SB" panose="03000509000000000000" pitchFamily="65" charset="-120"/>
                <a:ea typeface="DFKai-SB" panose="03000509000000000000" pitchFamily="65" charset="-120"/>
              </a:rPr>
              <a:t>4.2(d)</a:t>
            </a:r>
            <a:r>
              <a:rPr lang="zh-TW" altLang="en-US" sz="1600" dirty="0" smtClean="0">
                <a:solidFill>
                  <a:srgbClr val="FF0000"/>
                </a:solidFill>
                <a:latin typeface="DFKai-SB" panose="03000509000000000000" pitchFamily="65" charset="-120"/>
                <a:ea typeface="DFKai-SB" panose="03000509000000000000" pitchFamily="65" charset="-120"/>
              </a:rPr>
              <a:t>   </a:t>
            </a:r>
            <a:endParaRPr lang="en-US" altLang="zh-TW" sz="1600" dirty="0" smtClean="0">
              <a:solidFill>
                <a:srgbClr val="FF0000"/>
              </a:solidFill>
              <a:latin typeface="DFKai-SB" panose="03000509000000000000" pitchFamily="65" charset="-120"/>
              <a:ea typeface="DFKai-SB" panose="03000509000000000000" pitchFamily="65" charset="-120"/>
            </a:endParaRPr>
          </a:p>
          <a:p>
            <a:r>
              <a:rPr lang="zh-TW" altLang="en-US" sz="1600" dirty="0">
                <a:solidFill>
                  <a:srgbClr val="FF0000"/>
                </a:solidFill>
                <a:latin typeface="DFKai-SB" panose="03000509000000000000" pitchFamily="65" charset="-120"/>
                <a:ea typeface="DFKai-SB" panose="03000509000000000000" pitchFamily="65" charset="-120"/>
              </a:rPr>
              <a:t> </a:t>
            </a:r>
            <a:r>
              <a:rPr lang="zh-TW" altLang="en-US" sz="1600" dirty="0" smtClean="0">
                <a:solidFill>
                  <a:srgbClr val="FF0000"/>
                </a:solidFill>
                <a:latin typeface="DFKai-SB" panose="03000509000000000000" pitchFamily="65" charset="-120"/>
                <a:ea typeface="DFKai-SB" panose="03000509000000000000" pitchFamily="65" charset="-120"/>
              </a:rPr>
              <a:t>  段中講述</a:t>
            </a:r>
            <a:r>
              <a:rPr lang="zh-TW" altLang="zh-TW" sz="1600" dirty="0">
                <a:solidFill>
                  <a:srgbClr val="FF0000"/>
                </a:solidFill>
                <a:latin typeface="DFKai-SB" panose="03000509000000000000" pitchFamily="65" charset="-120"/>
                <a:ea typeface="DFKai-SB" panose="03000509000000000000" pitchFamily="65" charset="-120"/>
              </a:rPr>
              <a:t>對密閉</a:t>
            </a:r>
            <a:r>
              <a:rPr lang="zh-TW" altLang="zh-TW" sz="1600" dirty="0" smtClean="0">
                <a:solidFill>
                  <a:srgbClr val="FF0000"/>
                </a:solidFill>
                <a:latin typeface="DFKai-SB" panose="03000509000000000000" pitchFamily="65" charset="-120"/>
                <a:ea typeface="DFKai-SB" panose="03000509000000000000" pitchFamily="65" charset="-120"/>
              </a:rPr>
              <a:t>空間</a:t>
            </a:r>
            <a:r>
              <a:rPr lang="zh-TW" altLang="en-US" sz="1600" dirty="0" smtClean="0">
                <a:solidFill>
                  <a:srgbClr val="FF0000"/>
                </a:solidFill>
                <a:latin typeface="DFKai-SB" panose="03000509000000000000" pitchFamily="65" charset="-120"/>
                <a:ea typeface="DFKai-SB" panose="03000509000000000000" pitchFamily="65" charset="-120"/>
              </a:rPr>
              <a:t>作什麼</a:t>
            </a:r>
            <a:r>
              <a:rPr lang="zh-TW" altLang="zh-TW" sz="1600" dirty="0" smtClean="0">
                <a:solidFill>
                  <a:srgbClr val="FF0000"/>
                </a:solidFill>
                <a:latin typeface="DFKai-SB" panose="03000509000000000000" pitchFamily="65" charset="-120"/>
                <a:ea typeface="DFKai-SB" panose="03000509000000000000" pitchFamily="65" charset="-120"/>
              </a:rPr>
              <a:t>檢查</a:t>
            </a:r>
            <a:r>
              <a:rPr lang="en-US" altLang="zh-TW" sz="1600" dirty="0" smtClean="0">
                <a:solidFill>
                  <a:srgbClr val="FF0000"/>
                </a:solidFill>
                <a:latin typeface="DFKai-SB" panose="03000509000000000000" pitchFamily="65" charset="-120"/>
                <a:ea typeface="DFKai-SB" panose="03000509000000000000" pitchFamily="65" charset="-120"/>
              </a:rPr>
              <a:t>?</a:t>
            </a:r>
          </a:p>
          <a:p>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a:solidFill>
                  <a:srgbClr val="FF0000"/>
                </a:solidFill>
                <a:latin typeface="DFKai-SB" panose="03000509000000000000" pitchFamily="65" charset="-120"/>
                <a:ea typeface="DFKai-SB" panose="03000509000000000000" pitchFamily="65" charset="-120"/>
              </a:rPr>
              <a:t>A)</a:t>
            </a:r>
            <a:r>
              <a:rPr lang="zh-TW" altLang="zh-TW" sz="1600" dirty="0">
                <a:solidFill>
                  <a:srgbClr val="FF0000"/>
                </a:solidFill>
                <a:latin typeface="DFKai-SB" panose="03000509000000000000" pitchFamily="65" charset="-120"/>
                <a:ea typeface="DFKai-SB" panose="03000509000000000000" pitchFamily="65" charset="-120"/>
              </a:rPr>
              <a:t>密閉空間</a:t>
            </a:r>
            <a:r>
              <a:rPr lang="zh-TW" altLang="en-US" sz="1600" dirty="0">
                <a:solidFill>
                  <a:srgbClr val="FF0000"/>
                </a:solidFill>
                <a:latin typeface="DFKai-SB" panose="03000509000000000000" pitchFamily="65" charset="-120"/>
                <a:ea typeface="DFKai-SB" panose="03000509000000000000" pitchFamily="65" charset="-120"/>
              </a:rPr>
              <a:t>法例之</a:t>
            </a:r>
            <a:r>
              <a:rPr lang="zh-TW" altLang="zh-TW" sz="1600" dirty="0">
                <a:solidFill>
                  <a:srgbClr val="FF0000"/>
                </a:solidFill>
                <a:latin typeface="DFKai-SB" panose="03000509000000000000" pitchFamily="65" charset="-120"/>
                <a:ea typeface="DFKai-SB" panose="03000509000000000000" pitchFamily="65" charset="-120"/>
              </a:rPr>
              <a:t>檢查</a:t>
            </a:r>
            <a:r>
              <a:rPr lang="zh-TW" altLang="en-US" sz="1600" dirty="0">
                <a:solidFill>
                  <a:srgbClr val="FF0000"/>
                </a:solidFill>
                <a:latin typeface="DFKai-SB" panose="03000509000000000000" pitchFamily="65" charset="-120"/>
                <a:ea typeface="DFKai-SB" panose="03000509000000000000" pitchFamily="65" charset="-120"/>
              </a:rPr>
              <a:t>　　</a:t>
            </a:r>
            <a:endParaRPr lang="en-US" altLang="zh-TW" sz="1600" dirty="0">
              <a:solidFill>
                <a:srgbClr val="FF0000"/>
              </a:solidFill>
              <a:latin typeface="DFKai-SB" panose="03000509000000000000" pitchFamily="65" charset="-120"/>
              <a:ea typeface="DFKai-SB" panose="03000509000000000000" pitchFamily="65" charset="-120"/>
            </a:endParaRPr>
          </a:p>
          <a:p>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a:solidFill>
                  <a:srgbClr val="FF0000"/>
                </a:solidFill>
                <a:latin typeface="DFKai-SB" panose="03000509000000000000" pitchFamily="65" charset="-120"/>
                <a:ea typeface="DFKai-SB" panose="03000509000000000000" pitchFamily="65" charset="-120"/>
              </a:rPr>
              <a:t>B)</a:t>
            </a:r>
            <a:r>
              <a:rPr lang="zh-TW" altLang="zh-TW" sz="1600" dirty="0">
                <a:solidFill>
                  <a:srgbClr val="FF0000"/>
                </a:solidFill>
                <a:latin typeface="DFKai-SB" panose="03000509000000000000" pitchFamily="65" charset="-120"/>
                <a:ea typeface="DFKai-SB" panose="03000509000000000000" pitchFamily="65" charset="-120"/>
              </a:rPr>
              <a:t>密閉空間</a:t>
            </a:r>
            <a:r>
              <a:rPr lang="zh-TW" altLang="en-US" sz="1600" dirty="0">
                <a:solidFill>
                  <a:srgbClr val="FF0000"/>
                </a:solidFill>
                <a:latin typeface="DFKai-SB" panose="03000509000000000000" pitchFamily="65" charset="-120"/>
                <a:ea typeface="DFKai-SB" panose="03000509000000000000" pitchFamily="65" charset="-120"/>
              </a:rPr>
              <a:t>通道情況之</a:t>
            </a:r>
            <a:r>
              <a:rPr lang="zh-TW" altLang="zh-TW" sz="1600" dirty="0" smtClean="0">
                <a:solidFill>
                  <a:srgbClr val="FF0000"/>
                </a:solidFill>
                <a:latin typeface="DFKai-SB" panose="03000509000000000000" pitchFamily="65" charset="-120"/>
                <a:ea typeface="DFKai-SB" panose="03000509000000000000" pitchFamily="65" charset="-120"/>
              </a:rPr>
              <a:t>檢查</a:t>
            </a:r>
            <a:endParaRPr lang="zh-TW" altLang="zh-TW" sz="1600" dirty="0">
              <a:solidFill>
                <a:srgbClr val="FF0000"/>
              </a:solidFill>
              <a:latin typeface="DFKai-SB" panose="03000509000000000000" pitchFamily="65" charset="-120"/>
              <a:ea typeface="DFKai-SB" panose="03000509000000000000" pitchFamily="65" charset="-120"/>
            </a:endParaRPr>
          </a:p>
          <a:p>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a:solidFill>
                  <a:srgbClr val="FF0000"/>
                </a:solidFill>
                <a:latin typeface="DFKai-SB" panose="03000509000000000000" pitchFamily="65" charset="-120"/>
                <a:ea typeface="DFKai-SB" panose="03000509000000000000" pitchFamily="65" charset="-120"/>
              </a:rPr>
              <a:t>C)</a:t>
            </a:r>
            <a:r>
              <a:rPr lang="zh-TW" altLang="zh-TW" sz="1600" dirty="0">
                <a:solidFill>
                  <a:srgbClr val="FF0000"/>
                </a:solidFill>
                <a:latin typeface="DFKai-SB" panose="03000509000000000000" pitchFamily="65" charset="-120"/>
                <a:ea typeface="DFKai-SB" panose="03000509000000000000" pitchFamily="65" charset="-120"/>
              </a:rPr>
              <a:t>對</a:t>
            </a:r>
            <a:r>
              <a:rPr lang="zh-TW" altLang="en-US" sz="1600" dirty="0">
                <a:solidFill>
                  <a:srgbClr val="FF0000"/>
                </a:solidFill>
                <a:latin typeface="DFKai-SB" panose="03000509000000000000" pitchFamily="65" charset="-120"/>
                <a:ea typeface="DFKai-SB" panose="03000509000000000000" pitchFamily="65" charset="-120"/>
              </a:rPr>
              <a:t>手挖隧道之</a:t>
            </a:r>
            <a:r>
              <a:rPr lang="zh-TW" altLang="zh-TW" sz="1600" dirty="0">
                <a:solidFill>
                  <a:srgbClr val="FF0000"/>
                </a:solidFill>
                <a:latin typeface="DFKai-SB" panose="03000509000000000000" pitchFamily="65" charset="-120"/>
                <a:ea typeface="DFKai-SB" panose="03000509000000000000" pitchFamily="65" charset="-120"/>
              </a:rPr>
              <a:t>檢查</a:t>
            </a:r>
            <a:endParaRPr lang="en-US" altLang="zh-TW" sz="1600" dirty="0">
              <a:solidFill>
                <a:srgbClr val="FF0000"/>
              </a:solidFill>
              <a:latin typeface="DFKai-SB" panose="03000509000000000000" pitchFamily="65" charset="-120"/>
              <a:ea typeface="DFKai-SB" panose="03000509000000000000" pitchFamily="65" charset="-120"/>
            </a:endParaRPr>
          </a:p>
          <a:p>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a:solidFill>
                  <a:srgbClr val="FF0000"/>
                </a:solidFill>
                <a:latin typeface="DFKai-SB" panose="03000509000000000000" pitchFamily="65" charset="-120"/>
                <a:ea typeface="DFKai-SB" panose="03000509000000000000" pitchFamily="65" charset="-120"/>
              </a:rPr>
              <a:t>D)</a:t>
            </a:r>
            <a:r>
              <a:rPr lang="zh-TW" altLang="en-US" sz="1600" dirty="0">
                <a:solidFill>
                  <a:srgbClr val="FF0000"/>
                </a:solidFill>
                <a:latin typeface="DFKai-SB" panose="03000509000000000000" pitchFamily="65" charset="-120"/>
                <a:ea typeface="DFKai-SB" panose="03000509000000000000" pitchFamily="65" charset="-120"/>
              </a:rPr>
              <a:t>對</a:t>
            </a:r>
            <a:r>
              <a:rPr lang="zh-TW" altLang="zh-TW" sz="1600" dirty="0">
                <a:solidFill>
                  <a:srgbClr val="FF0000"/>
                </a:solidFill>
                <a:latin typeface="DFKai-SB" panose="03000509000000000000" pitchFamily="65" charset="-120"/>
                <a:ea typeface="DFKai-SB" panose="03000509000000000000" pitchFamily="65" charset="-120"/>
              </a:rPr>
              <a:t>DC</a:t>
            </a:r>
            <a:r>
              <a:rPr lang="en-US" altLang="zh-TW" sz="1600" dirty="0">
                <a:solidFill>
                  <a:srgbClr val="FF0000"/>
                </a:solidFill>
                <a:latin typeface="DFKai-SB" panose="03000509000000000000" pitchFamily="65" charset="-120"/>
                <a:ea typeface="DFKai-SB" panose="03000509000000000000" pitchFamily="65" charset="-120"/>
              </a:rPr>
              <a:t>W</a:t>
            </a:r>
            <a:r>
              <a:rPr lang="zh-TW" altLang="zh-TW" sz="1600" dirty="0">
                <a:solidFill>
                  <a:srgbClr val="FF0000"/>
                </a:solidFill>
                <a:latin typeface="DFKai-SB" panose="03000509000000000000" pitchFamily="65" charset="-120"/>
                <a:ea typeface="DFKai-SB" panose="03000509000000000000" pitchFamily="65" charset="-120"/>
              </a:rPr>
              <a:t> 密閉空間培訓</a:t>
            </a:r>
            <a:r>
              <a:rPr lang="zh-TW" altLang="en-US" sz="1600" dirty="0">
                <a:solidFill>
                  <a:srgbClr val="FF0000"/>
                </a:solidFill>
                <a:latin typeface="DFKai-SB" panose="03000509000000000000" pitchFamily="65" charset="-120"/>
                <a:ea typeface="DFKai-SB" panose="03000509000000000000" pitchFamily="65" charset="-120"/>
              </a:rPr>
              <a:t>之</a:t>
            </a:r>
            <a:r>
              <a:rPr lang="zh-TW" altLang="zh-TW" sz="1600" dirty="0">
                <a:solidFill>
                  <a:srgbClr val="FF0000"/>
                </a:solidFill>
                <a:latin typeface="DFKai-SB" panose="03000509000000000000" pitchFamily="65" charset="-120"/>
                <a:ea typeface="DFKai-SB" panose="03000509000000000000" pitchFamily="65" charset="-120"/>
              </a:rPr>
              <a:t>檢查</a:t>
            </a:r>
          </a:p>
          <a:p>
            <a:endParaRPr lang="en-US" altLang="zh-TW" sz="1600" dirty="0" smtClean="0">
              <a:solidFill>
                <a:srgbClr val="FF0000"/>
              </a:solidFill>
              <a:latin typeface="DFKai-SB" panose="03000509000000000000" pitchFamily="65" charset="-120"/>
              <a:ea typeface="DFKai-SB" panose="03000509000000000000" pitchFamily="65" charset="-120"/>
            </a:endParaRPr>
          </a:p>
          <a:p>
            <a:r>
              <a:rPr lang="en-US" altLang="zh-TW" sz="1600" dirty="0" smtClean="0">
                <a:solidFill>
                  <a:srgbClr val="FF0000"/>
                </a:solidFill>
                <a:latin typeface="DFKai-SB" panose="03000509000000000000" pitchFamily="65" charset="-120"/>
                <a:ea typeface="DFKai-SB" panose="03000509000000000000" pitchFamily="65" charset="-120"/>
              </a:rPr>
              <a:t>3.</a:t>
            </a:r>
            <a:r>
              <a:rPr lang="zh-TW" altLang="en-US" sz="1600" dirty="0" smtClean="0">
                <a:solidFill>
                  <a:srgbClr val="FF0000"/>
                </a:solidFill>
                <a:latin typeface="DFKai-SB" panose="03000509000000000000" pitchFamily="65" charset="-120"/>
                <a:ea typeface="DFKai-SB" panose="03000509000000000000" pitchFamily="65" charset="-120"/>
              </a:rPr>
              <a:t> 以下哪項係密閉</a:t>
            </a:r>
            <a:r>
              <a:rPr lang="zh-TW" altLang="zh-TW" sz="1600" dirty="0" smtClean="0">
                <a:solidFill>
                  <a:srgbClr val="FF0000"/>
                </a:solidFill>
                <a:latin typeface="DFKai-SB" panose="03000509000000000000" pitchFamily="65" charset="-120"/>
                <a:ea typeface="DFKai-SB" panose="03000509000000000000" pitchFamily="65" charset="-120"/>
              </a:rPr>
              <a:t>空間</a:t>
            </a:r>
            <a:r>
              <a:rPr lang="zh-TW" altLang="en-US" sz="1600" dirty="0" smtClean="0">
                <a:solidFill>
                  <a:srgbClr val="FF0000"/>
                </a:solidFill>
                <a:latin typeface="DFKai-SB" panose="03000509000000000000" pitchFamily="65" charset="-120"/>
                <a:ea typeface="DFKai-SB" panose="03000509000000000000" pitchFamily="65" charset="-120"/>
              </a:rPr>
              <a:t>較有效的通訊設備</a:t>
            </a:r>
            <a:r>
              <a:rPr lang="en-US" altLang="zh-TW" sz="1600" dirty="0" smtClean="0">
                <a:solidFill>
                  <a:srgbClr val="FF0000"/>
                </a:solidFill>
                <a:latin typeface="DFKai-SB" panose="03000509000000000000" pitchFamily="65" charset="-120"/>
                <a:ea typeface="DFKai-SB" panose="03000509000000000000" pitchFamily="65" charset="-120"/>
              </a:rPr>
              <a:t>?</a:t>
            </a:r>
          </a:p>
          <a:p>
            <a:r>
              <a:rPr lang="zh-TW" altLang="en-US" sz="1600" dirty="0">
                <a:solidFill>
                  <a:srgbClr val="FF0000"/>
                </a:solidFill>
                <a:latin typeface="DFKai-SB" panose="03000509000000000000" pitchFamily="65" charset="-120"/>
                <a:ea typeface="DFKai-SB" panose="03000509000000000000" pitchFamily="65" charset="-120"/>
              </a:rPr>
              <a:t> </a:t>
            </a:r>
            <a:r>
              <a:rPr lang="zh-TW" altLang="en-US" sz="1600" dirty="0" smtClean="0">
                <a:solidFill>
                  <a:srgbClr val="FF0000"/>
                </a:solidFill>
                <a:latin typeface="DFKai-SB" panose="03000509000000000000" pitchFamily="65" charset="-120"/>
                <a:ea typeface="DFKai-SB" panose="03000509000000000000" pitchFamily="65" charset="-120"/>
              </a:rPr>
              <a:t>  </a:t>
            </a:r>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a:solidFill>
                  <a:srgbClr val="FF0000"/>
                </a:solidFill>
                <a:latin typeface="DFKai-SB" panose="03000509000000000000" pitchFamily="65" charset="-120"/>
                <a:ea typeface="DFKai-SB" panose="03000509000000000000" pitchFamily="65" charset="-120"/>
              </a:rPr>
              <a:t>A</a:t>
            </a:r>
            <a:r>
              <a:rPr lang="en-US" altLang="zh-TW" sz="1600" dirty="0" smtClean="0">
                <a:solidFill>
                  <a:srgbClr val="FF0000"/>
                </a:solidFill>
                <a:latin typeface="DFKai-SB" panose="03000509000000000000" pitchFamily="65" charset="-120"/>
                <a:ea typeface="DFKai-SB" panose="03000509000000000000" pitchFamily="65" charset="-120"/>
              </a:rPr>
              <a:t>)</a:t>
            </a:r>
            <a:r>
              <a:rPr lang="zh-TW" altLang="en-US" sz="1600" dirty="0" smtClean="0">
                <a:solidFill>
                  <a:srgbClr val="FF0000"/>
                </a:solidFill>
                <a:latin typeface="DFKai-SB" panose="03000509000000000000" pitchFamily="65" charset="-120"/>
                <a:ea typeface="DFKai-SB" panose="03000509000000000000" pitchFamily="65" charset="-120"/>
              </a:rPr>
              <a:t>對講機</a:t>
            </a:r>
            <a:r>
              <a:rPr lang="zh-TW" altLang="en-US" sz="1600" dirty="0">
                <a:solidFill>
                  <a:srgbClr val="FF0000"/>
                </a:solidFill>
                <a:latin typeface="DFKai-SB" panose="03000509000000000000" pitchFamily="65" charset="-120"/>
                <a:ea typeface="DFKai-SB" panose="03000509000000000000" pitchFamily="65" charset="-120"/>
              </a:rPr>
              <a:t>　　</a:t>
            </a:r>
            <a:endParaRPr lang="en-US" altLang="zh-TW" sz="1600" dirty="0">
              <a:solidFill>
                <a:srgbClr val="FF0000"/>
              </a:solidFill>
              <a:latin typeface="DFKai-SB" panose="03000509000000000000" pitchFamily="65" charset="-120"/>
              <a:ea typeface="DFKai-SB" panose="03000509000000000000" pitchFamily="65" charset="-120"/>
            </a:endParaRPr>
          </a:p>
          <a:p>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a:solidFill>
                  <a:srgbClr val="FF0000"/>
                </a:solidFill>
                <a:latin typeface="DFKai-SB" panose="03000509000000000000" pitchFamily="65" charset="-120"/>
                <a:ea typeface="DFKai-SB" panose="03000509000000000000" pitchFamily="65" charset="-120"/>
              </a:rPr>
              <a:t>B</a:t>
            </a:r>
            <a:r>
              <a:rPr lang="en-US" altLang="zh-TW" sz="1600" dirty="0" smtClean="0">
                <a:solidFill>
                  <a:srgbClr val="FF0000"/>
                </a:solidFill>
                <a:latin typeface="DFKai-SB" panose="03000509000000000000" pitchFamily="65" charset="-120"/>
                <a:ea typeface="DFKai-SB" panose="03000509000000000000" pitchFamily="65" charset="-120"/>
              </a:rPr>
              <a:t>)</a:t>
            </a:r>
            <a:r>
              <a:rPr lang="zh-TW" altLang="en-US" sz="1600" dirty="0" smtClean="0">
                <a:solidFill>
                  <a:srgbClr val="FF0000"/>
                </a:solidFill>
                <a:latin typeface="DFKai-SB" panose="03000509000000000000" pitchFamily="65" charset="-120"/>
                <a:ea typeface="DFKai-SB" panose="03000509000000000000" pitchFamily="65" charset="-120"/>
              </a:rPr>
              <a:t>擴音器</a:t>
            </a:r>
            <a:endParaRPr lang="zh-TW" altLang="zh-TW" sz="1600" dirty="0">
              <a:solidFill>
                <a:srgbClr val="FF0000"/>
              </a:solidFill>
              <a:latin typeface="DFKai-SB" panose="03000509000000000000" pitchFamily="65" charset="-120"/>
              <a:ea typeface="DFKai-SB" panose="03000509000000000000" pitchFamily="65" charset="-120"/>
            </a:endParaRPr>
          </a:p>
          <a:p>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a:solidFill>
                  <a:srgbClr val="FF0000"/>
                </a:solidFill>
                <a:latin typeface="DFKai-SB" panose="03000509000000000000" pitchFamily="65" charset="-120"/>
                <a:ea typeface="DFKai-SB" panose="03000509000000000000" pitchFamily="65" charset="-120"/>
              </a:rPr>
              <a:t>C</a:t>
            </a:r>
            <a:r>
              <a:rPr lang="en-US" altLang="zh-TW" sz="1600" dirty="0" smtClean="0">
                <a:solidFill>
                  <a:srgbClr val="FF0000"/>
                </a:solidFill>
                <a:latin typeface="DFKai-SB" panose="03000509000000000000" pitchFamily="65" charset="-120"/>
                <a:ea typeface="DFKai-SB" panose="03000509000000000000" pitchFamily="65" charset="-120"/>
              </a:rPr>
              <a:t>)</a:t>
            </a:r>
            <a:r>
              <a:rPr lang="zh-TW" altLang="en-US" sz="1600" dirty="0" smtClean="0">
                <a:solidFill>
                  <a:srgbClr val="FF0000"/>
                </a:solidFill>
                <a:latin typeface="DFKai-SB" panose="03000509000000000000" pitchFamily="65" charset="-120"/>
                <a:ea typeface="DFKai-SB" panose="03000509000000000000" pitchFamily="65" charset="-120"/>
              </a:rPr>
              <a:t>大叫</a:t>
            </a:r>
            <a:endParaRPr lang="en-US" altLang="zh-TW" sz="1600" dirty="0" smtClean="0">
              <a:solidFill>
                <a:srgbClr val="FF0000"/>
              </a:solidFill>
              <a:latin typeface="DFKai-SB" panose="03000509000000000000" pitchFamily="65" charset="-120"/>
              <a:ea typeface="DFKai-SB" panose="03000509000000000000" pitchFamily="65" charset="-120"/>
            </a:endParaRPr>
          </a:p>
          <a:p>
            <a:r>
              <a:rPr lang="zh-TW" altLang="en-US" sz="1600" dirty="0">
                <a:solidFill>
                  <a:srgbClr val="FF0000"/>
                </a:solidFill>
                <a:latin typeface="DFKai-SB" panose="03000509000000000000" pitchFamily="65" charset="-120"/>
                <a:ea typeface="DFKai-SB" panose="03000509000000000000" pitchFamily="65" charset="-120"/>
              </a:rPr>
              <a:t>　　</a:t>
            </a:r>
            <a:r>
              <a:rPr lang="en-US" altLang="zh-TW" sz="1600" dirty="0">
                <a:solidFill>
                  <a:srgbClr val="FF0000"/>
                </a:solidFill>
                <a:latin typeface="DFKai-SB" panose="03000509000000000000" pitchFamily="65" charset="-120"/>
                <a:ea typeface="DFKai-SB" panose="03000509000000000000" pitchFamily="65" charset="-120"/>
              </a:rPr>
              <a:t>D</a:t>
            </a:r>
            <a:r>
              <a:rPr lang="en-US" altLang="zh-TW" sz="1600" dirty="0" smtClean="0">
                <a:solidFill>
                  <a:srgbClr val="FF0000"/>
                </a:solidFill>
                <a:latin typeface="DFKai-SB" panose="03000509000000000000" pitchFamily="65" charset="-120"/>
                <a:ea typeface="DFKai-SB" panose="03000509000000000000" pitchFamily="65" charset="-120"/>
              </a:rPr>
              <a:t>)</a:t>
            </a:r>
            <a:r>
              <a:rPr lang="zh-TW" altLang="en-US" sz="1600" dirty="0" smtClean="0">
                <a:solidFill>
                  <a:srgbClr val="FF0000"/>
                </a:solidFill>
                <a:latin typeface="DFKai-SB" panose="03000509000000000000" pitchFamily="65" charset="-120"/>
                <a:ea typeface="DFKai-SB" panose="03000509000000000000" pitchFamily="65" charset="-120"/>
              </a:rPr>
              <a:t>打手勢</a:t>
            </a:r>
          </a:p>
          <a:p>
            <a:pPr algn="ctr"/>
            <a:r>
              <a:rPr lang="en-US" altLang="zh-HK" b="1" dirty="0" smtClean="0">
                <a:solidFill>
                  <a:schemeClr val="bg1">
                    <a:lumMod val="50000"/>
                  </a:schemeClr>
                </a:solidFill>
                <a:latin typeface="Adobe 繁黑體 Std B" pitchFamily="34" charset="-120"/>
                <a:ea typeface="Adobe 繁黑體 Std B" pitchFamily="34" charset="-120"/>
              </a:rPr>
              <a:t>-------------------------</a:t>
            </a:r>
            <a:r>
              <a:rPr lang="zh-HK" altLang="en-US" b="1" dirty="0" smtClean="0">
                <a:solidFill>
                  <a:schemeClr val="bg1">
                    <a:lumMod val="50000"/>
                  </a:schemeClr>
                </a:solidFill>
                <a:latin typeface="Adobe 繁黑體 Std B" pitchFamily="34" charset="-120"/>
                <a:ea typeface="Adobe 繁黑體 Std B" pitchFamily="34" charset="-120"/>
              </a:rPr>
              <a:t>全刊完</a:t>
            </a:r>
            <a:r>
              <a:rPr lang="en-US" altLang="zh-HK" b="1" dirty="0" smtClean="0">
                <a:solidFill>
                  <a:schemeClr val="bg1">
                    <a:lumMod val="50000"/>
                  </a:schemeClr>
                </a:solidFill>
                <a:latin typeface="Adobe 繁黑體 Std B" pitchFamily="34" charset="-120"/>
                <a:ea typeface="Adobe 繁黑體 Std B" pitchFamily="34" charset="-120"/>
              </a:rPr>
              <a:t>---------------------------</a:t>
            </a:r>
            <a:endParaRPr lang="en-US" altLang="zh-HK" b="1" dirty="0">
              <a:solidFill>
                <a:schemeClr val="bg1">
                  <a:lumMod val="50000"/>
                </a:schemeClr>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3345843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156045" y="1393164"/>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中地同心齊抗疫</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pic>
        <p:nvPicPr>
          <p:cNvPr id="15"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5" name="Rectangle 4"/>
          <p:cNvSpPr/>
          <p:nvPr/>
        </p:nvSpPr>
        <p:spPr>
          <a:xfrm>
            <a:off x="342899" y="7380312"/>
            <a:ext cx="5534952" cy="1200329"/>
          </a:xfrm>
          <a:prstGeom prst="rect">
            <a:avLst/>
          </a:prstGeom>
        </p:spPr>
        <p:txBody>
          <a:bodyPr wrap="square">
            <a:spAutoFit/>
          </a:bodyPr>
          <a:lstStyle/>
          <a:p>
            <a:r>
              <a:rPr lang="zh-HK" altLang="en-US" b="1" u="sng" dirty="0">
                <a:latin typeface="DFKai-SB" panose="03000509000000000000" pitchFamily="65" charset="-120"/>
                <a:ea typeface="DFKai-SB" panose="03000509000000000000" pitchFamily="65" charset="-120"/>
                <a:cs typeface="Times New Roman" panose="02020603050405020304" pitchFamily="18" charset="0"/>
              </a:rPr>
              <a:t>中</a:t>
            </a:r>
            <a:r>
              <a:rPr lang="zh-HK" altLang="en-US" b="1" u="sng" dirty="0" smtClean="0">
                <a:latin typeface="DFKai-SB" panose="03000509000000000000" pitchFamily="65" charset="-120"/>
                <a:ea typeface="DFKai-SB" panose="03000509000000000000" pitchFamily="65" charset="-120"/>
                <a:cs typeface="Times New Roman" panose="02020603050405020304" pitchFamily="18" charset="0"/>
              </a:rPr>
              <a:t>地</a:t>
            </a:r>
            <a:r>
              <a:rPr lang="zh-TW" altLang="en-US" b="1" u="sng" dirty="0" smtClean="0">
                <a:latin typeface="DFKai-SB" panose="03000509000000000000" pitchFamily="65" charset="-120"/>
                <a:ea typeface="DFKai-SB" panose="03000509000000000000" pitchFamily="65" charset="-120"/>
                <a:cs typeface="Times New Roman" panose="02020603050405020304" pitchFamily="18" charset="0"/>
              </a:rPr>
              <a:t>地盤嚴格實施</a:t>
            </a:r>
            <a:r>
              <a:rPr lang="zh-TW" altLang="en-US" dirty="0">
                <a:latin typeface="DFKai-SB" panose="03000509000000000000" pitchFamily="65" charset="-120"/>
                <a:ea typeface="DFKai-SB" panose="03000509000000000000" pitchFamily="65" charset="-120"/>
              </a:rPr>
              <a:t>強制檢測措施，要求所有在工地上班的人員必須持有於過去</a:t>
            </a:r>
            <a:r>
              <a:rPr lang="en-US" altLang="zh-TW" dirty="0">
                <a:latin typeface="DFKai-SB" panose="03000509000000000000" pitchFamily="65" charset="-120"/>
                <a:ea typeface="DFKai-SB" panose="03000509000000000000" pitchFamily="65" charset="-120"/>
              </a:rPr>
              <a:t>14</a:t>
            </a:r>
            <a:r>
              <a:rPr lang="zh-TW" altLang="en-US" dirty="0">
                <a:latin typeface="DFKai-SB" panose="03000509000000000000" pitchFamily="65" charset="-120"/>
                <a:ea typeface="DFKai-SB" panose="03000509000000000000" pitchFamily="65" charset="-120"/>
              </a:rPr>
              <a:t>天內發出的</a:t>
            </a:r>
            <a:r>
              <a:rPr lang="en-US" altLang="zh-TW" dirty="0">
                <a:latin typeface="DFKai-SB" panose="03000509000000000000" pitchFamily="65" charset="-120"/>
                <a:ea typeface="DFKai-SB" panose="03000509000000000000" pitchFamily="65" charset="-120"/>
              </a:rPr>
              <a:t>2019</a:t>
            </a:r>
            <a:r>
              <a:rPr lang="zh-TW" altLang="en-US" dirty="0">
                <a:latin typeface="DFKai-SB" panose="03000509000000000000" pitchFamily="65" charset="-120"/>
                <a:ea typeface="DFKai-SB" panose="03000509000000000000" pitchFamily="65" charset="-120"/>
              </a:rPr>
              <a:t>冠狀病毒病檢測之有效陰性檢測結果，方能進入工地上班</a:t>
            </a:r>
            <a:r>
              <a:rPr lang="zh-TW" altLang="en-US" dirty="0" smtClean="0">
                <a:latin typeface="DFKai-SB" panose="03000509000000000000" pitchFamily="65" charset="-120"/>
                <a:ea typeface="DFKai-SB" panose="03000509000000000000" pitchFamily="65" charset="-120"/>
              </a:rPr>
              <a:t>。除此之外，亦</a:t>
            </a:r>
            <a:r>
              <a:rPr lang="zh-HK" altLang="en-US" b="1" u="sng" dirty="0" smtClean="0">
                <a:latin typeface="DFKai-SB" panose="03000509000000000000" pitchFamily="65" charset="-120"/>
                <a:ea typeface="DFKai-SB" panose="03000509000000000000" pitchFamily="65" charset="-120"/>
                <a:cs typeface="Times New Roman" panose="02020603050405020304" pitchFamily="18" charset="0"/>
              </a:rPr>
              <a:t>鼓</a:t>
            </a:r>
            <a:r>
              <a:rPr lang="zh-HK" altLang="en-US" b="1" u="sng" dirty="0">
                <a:latin typeface="DFKai-SB" panose="03000509000000000000" pitchFamily="65" charset="-120"/>
                <a:ea typeface="DFKai-SB" panose="03000509000000000000" pitchFamily="65" charset="-120"/>
                <a:cs typeface="Times New Roman" panose="02020603050405020304" pitchFamily="18" charset="0"/>
              </a:rPr>
              <a:t>勵員工盡快接種疫苗</a:t>
            </a:r>
            <a:endParaRPr lang="en-US" altLang="zh-TW" b="1" u="sng" dirty="0">
              <a:latin typeface="DFKai-SB" panose="03000509000000000000" pitchFamily="65" charset="-120"/>
              <a:ea typeface="DFKai-SB" panose="03000509000000000000" pitchFamily="65" charset="-120"/>
              <a:cs typeface="Times New Roman" panose="02020603050405020304" pitchFamily="18" charset="0"/>
            </a:endParaRPr>
          </a:p>
        </p:txBody>
      </p:sp>
      <p:pic>
        <p:nvPicPr>
          <p:cNvPr id="16" name="圖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640" y="2151938"/>
            <a:ext cx="2496532" cy="3531788"/>
          </a:xfrm>
          <a:prstGeom prst="rect">
            <a:avLst/>
          </a:prstGeom>
          <a:ln>
            <a:noFill/>
          </a:ln>
          <a:effectLst>
            <a:outerShdw blurRad="292100" dist="139700" dir="2700000" algn="tl" rotWithShape="0">
              <a:srgbClr val="333333">
                <a:alpha val="65000"/>
              </a:srgbClr>
            </a:outerShdw>
          </a:effectLst>
        </p:spPr>
      </p:pic>
      <p:pic>
        <p:nvPicPr>
          <p:cNvPr id="17"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0928" y="5168118"/>
            <a:ext cx="3861048" cy="2026478"/>
          </a:xfrm>
          <a:prstGeom prst="rect">
            <a:avLst/>
          </a:prstGeom>
        </p:spPr>
      </p:pic>
      <p:pic>
        <p:nvPicPr>
          <p:cNvPr id="6" name="Picture 5"/>
          <p:cNvPicPr>
            <a:picLocks noChangeAspect="1"/>
          </p:cNvPicPr>
          <p:nvPr/>
        </p:nvPicPr>
        <p:blipFill rotWithShape="1">
          <a:blip r:embed="rId5"/>
          <a:srcRect l="25850" t="22001" r="48950" b="14533"/>
          <a:stretch/>
        </p:blipFill>
        <p:spPr>
          <a:xfrm>
            <a:off x="3244148" y="2151938"/>
            <a:ext cx="2129068" cy="3016180"/>
          </a:xfrm>
          <a:prstGeom prst="rect">
            <a:avLst/>
          </a:prstGeom>
        </p:spPr>
      </p:pic>
      <p:sp>
        <p:nvSpPr>
          <p:cNvPr id="18"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Tree>
    <p:extLst>
      <p:ext uri="{BB962C8B-B14F-4D97-AF65-F5344CB8AC3E}">
        <p14:creationId xmlns:p14="http://schemas.microsoft.com/office/powerpoint/2010/main" val="159912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3" name="TextBox 12"/>
          <p:cNvSpPr txBox="1"/>
          <p:nvPr/>
        </p:nvSpPr>
        <p:spPr>
          <a:xfrm>
            <a:off x="1111889" y="1475656"/>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中地同心齊抗疫</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rotWithShape="1">
          <a:blip r:embed="rId3"/>
          <a:srcRect l="33201" t="14534" r="34250" b="5201"/>
          <a:stretch/>
        </p:blipFill>
        <p:spPr>
          <a:xfrm>
            <a:off x="404664" y="2286386"/>
            <a:ext cx="2592288" cy="3595753"/>
          </a:xfrm>
          <a:prstGeom prst="rect">
            <a:avLst/>
          </a:prstGeom>
          <a:ln>
            <a:solidFill>
              <a:schemeClr val="tx1"/>
            </a:solidFill>
          </a:ln>
        </p:spPr>
      </p:pic>
      <p:pic>
        <p:nvPicPr>
          <p:cNvPr id="8" name="Picture 7"/>
          <p:cNvPicPr>
            <a:picLocks noChangeAspect="1"/>
          </p:cNvPicPr>
          <p:nvPr/>
        </p:nvPicPr>
        <p:blipFill rotWithShape="1">
          <a:blip r:embed="rId4"/>
          <a:srcRect l="33201" t="14534" r="34250" b="5201"/>
          <a:stretch/>
        </p:blipFill>
        <p:spPr>
          <a:xfrm>
            <a:off x="3246886" y="2286386"/>
            <a:ext cx="2558378" cy="3548718"/>
          </a:xfrm>
          <a:prstGeom prst="rect">
            <a:avLst/>
          </a:prstGeom>
          <a:ln>
            <a:solidFill>
              <a:schemeClr val="tx1"/>
            </a:solidFill>
          </a:ln>
        </p:spPr>
      </p:pic>
      <p:pic>
        <p:nvPicPr>
          <p:cNvPr id="17" name="圖片 6">
            <a:extLst>
              <a:ext uri="{FF2B5EF4-FFF2-40B4-BE49-F238E27FC236}">
                <a16:creationId xmlns:a16="http://schemas.microsoft.com/office/drawing/2014/main" xmlns="" id="{B962A0E9-5069-4607-A731-37DADA9E4E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319"/>
          <a:stretch/>
        </p:blipFill>
        <p:spPr>
          <a:xfrm>
            <a:off x="341995" y="6338443"/>
            <a:ext cx="2654957" cy="2270987"/>
          </a:xfrm>
          <a:prstGeom prst="rect">
            <a:avLst/>
          </a:prstGeom>
        </p:spPr>
      </p:pic>
      <p:sp>
        <p:nvSpPr>
          <p:cNvPr id="15" name="TextBox 14"/>
          <p:cNvSpPr txBox="1"/>
          <p:nvPr/>
        </p:nvSpPr>
        <p:spPr>
          <a:xfrm>
            <a:off x="463817" y="3634436"/>
            <a:ext cx="5688632" cy="107721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zh-TW" altLang="en-US" sz="3200" b="1" dirty="0" smtClean="0">
                <a:ln/>
                <a:solidFill>
                  <a:srgbClr val="7030A0"/>
                </a:solidFill>
              </a:rPr>
              <a:t>制定地盤防疫規定要求工友進入地盤時填寫“健康申報表”</a:t>
            </a:r>
            <a:endParaRPr lang="en-US" sz="3200" b="1" dirty="0">
              <a:ln/>
              <a:solidFill>
                <a:srgbClr val="7030A0"/>
              </a:solidFill>
            </a:endParaRPr>
          </a:p>
        </p:txBody>
      </p:sp>
      <p:pic>
        <p:nvPicPr>
          <p:cNvPr id="18" name="Picture 17"/>
          <p:cNvPicPr>
            <a:picLocks noChangeAspect="1"/>
          </p:cNvPicPr>
          <p:nvPr/>
        </p:nvPicPr>
        <p:blipFill rotWithShape="1">
          <a:blip r:embed="rId6"/>
          <a:srcRect l="38450" t="53733" r="40550" b="19054"/>
          <a:stretch/>
        </p:blipFill>
        <p:spPr>
          <a:xfrm>
            <a:off x="3085914" y="6338442"/>
            <a:ext cx="3115483" cy="2270987"/>
          </a:xfrm>
          <a:prstGeom prst="rect">
            <a:avLst/>
          </a:prstGeom>
        </p:spPr>
      </p:pic>
      <p:sp>
        <p:nvSpPr>
          <p:cNvPr id="19"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spTree>
    <p:extLst>
      <p:ext uri="{BB962C8B-B14F-4D97-AF65-F5344CB8AC3E}">
        <p14:creationId xmlns:p14="http://schemas.microsoft.com/office/powerpoint/2010/main" val="1658786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171919" y="1547664"/>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中地同心齊抗疫</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20" name="文字方塊 3"/>
          <p:cNvSpPr txBox="1"/>
          <p:nvPr/>
        </p:nvSpPr>
        <p:spPr>
          <a:xfrm>
            <a:off x="559851" y="7308304"/>
            <a:ext cx="5616624" cy="1200329"/>
          </a:xfrm>
          <a:prstGeom prst="rect">
            <a:avLst/>
          </a:prstGeom>
          <a:noFill/>
        </p:spPr>
        <p:txBody>
          <a:bodyPr wrap="square" rtlCol="0">
            <a:spAutoFit/>
          </a:bodyPr>
          <a:lstStyle/>
          <a:p>
            <a:pPr algn="ctr"/>
            <a:r>
              <a:rPr lang="zh-TW" altLang="en-US" sz="24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不論在地盤及寫字樓，中地公司都堅持為員工們提供充足的防疫用</a:t>
            </a:r>
            <a:r>
              <a:rPr lang="zh-TW" altLang="en-US" sz="24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品，包</a:t>
            </a:r>
            <a:r>
              <a:rPr lang="zh-TW" altLang="en-US" sz="24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括</a:t>
            </a:r>
            <a:r>
              <a:rPr lang="en-US" altLang="zh-TW" sz="24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a:t>
            </a:r>
          </a:p>
          <a:p>
            <a:pPr algn="ctr"/>
            <a:r>
              <a:rPr lang="zh-TW" altLang="en-US" sz="24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快</a:t>
            </a:r>
            <a:r>
              <a:rPr lang="zh-TW" altLang="en-US" sz="24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速 </a:t>
            </a:r>
            <a:r>
              <a:rPr lang="en-US" altLang="zh-TW" sz="2400" dirty="0">
                <a:ln w="0"/>
                <a:effectLst>
                  <a:outerShdw blurRad="38100" dist="19050" dir="2700000" algn="tl" rotWithShape="0">
                    <a:schemeClr val="dk1">
                      <a:alpha val="40000"/>
                    </a:schemeClr>
                  </a:outerShdw>
                </a:effectLst>
                <a:latin typeface="Times New Roman" pitchFamily="18" charset="0"/>
                <a:ea typeface="DFKai-SB" panose="03000509000000000000" pitchFamily="65" charset="-120"/>
                <a:cs typeface="Times New Roman" pitchFamily="18" charset="0"/>
              </a:rPr>
              <a:t>COVID-19 </a:t>
            </a:r>
            <a:r>
              <a:rPr lang="zh-TW" altLang="en-US" sz="24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抗原自</a:t>
            </a:r>
            <a:r>
              <a:rPr lang="zh-TW" altLang="en-US" sz="24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檢測試套裝 </a:t>
            </a:r>
            <a:endParaRPr lang="zh-TW" altLang="en-US" sz="24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p:txBody>
      </p:sp>
      <p:pic>
        <p:nvPicPr>
          <p:cNvPr id="21" name="圖片 2">
            <a:extLst>
              <a:ext uri="{FF2B5EF4-FFF2-40B4-BE49-F238E27FC236}">
                <a16:creationId xmlns:a16="http://schemas.microsoft.com/office/drawing/2014/main" xmlns="" id="{9E79D6A5-36E5-4776-BAEC-5D84C454A6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27" y="2358571"/>
            <a:ext cx="3744415" cy="280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內容版面配置區 4">
            <a:extLst>
              <a:ext uri="{FF2B5EF4-FFF2-40B4-BE49-F238E27FC236}">
                <a16:creationId xmlns:a16="http://schemas.microsoft.com/office/drawing/2014/main" xmlns="" id="{E958622F-AE47-4BBA-A7EA-244745F8E3F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3936155" y="4797025"/>
            <a:ext cx="2106234" cy="2808312"/>
          </a:xfrm>
        </p:spPr>
      </p:pic>
      <p:pic>
        <p:nvPicPr>
          <p:cNvPr id="23" name="內容版面配置區 5">
            <a:extLst>
              <a:ext uri="{FF2B5EF4-FFF2-40B4-BE49-F238E27FC236}">
                <a16:creationId xmlns:a16="http://schemas.microsoft.com/office/drawing/2014/main" xmlns="" id="{EFBC8FCE-3F9D-4DA1-A98C-D6AF92591C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867" y="5166194"/>
            <a:ext cx="2784137" cy="2088103"/>
          </a:xfrm>
          <a:prstGeom prst="rect">
            <a:avLst/>
          </a:prstGeom>
        </p:spPr>
      </p:pic>
      <p:sp>
        <p:nvSpPr>
          <p:cNvPr id="24"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6055" y="2969694"/>
            <a:ext cx="2904494" cy="2178370"/>
          </a:xfrm>
          <a:prstGeom prst="rect">
            <a:avLst/>
          </a:prstGeom>
        </p:spPr>
      </p:pic>
    </p:spTree>
    <p:extLst>
      <p:ext uri="{BB962C8B-B14F-4D97-AF65-F5344CB8AC3E}">
        <p14:creationId xmlns:p14="http://schemas.microsoft.com/office/powerpoint/2010/main" val="4115104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68760" y="1403648"/>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中地同心齊抗疫</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20" name="文字方塊 3"/>
          <p:cNvSpPr txBox="1"/>
          <p:nvPr/>
        </p:nvSpPr>
        <p:spPr>
          <a:xfrm>
            <a:off x="559851" y="7529769"/>
            <a:ext cx="5616624" cy="1384995"/>
          </a:xfrm>
          <a:prstGeom prst="rect">
            <a:avLst/>
          </a:prstGeom>
          <a:noFill/>
        </p:spPr>
        <p:txBody>
          <a:bodyPr wrap="square" rtlCol="0">
            <a:spAutoFit/>
          </a:bodyPr>
          <a:lstStyle/>
          <a:p>
            <a:pPr algn="ctr"/>
            <a:r>
              <a:rPr lang="zh-TW" altLang="en-US" sz="2800" b="1" dirty="0">
                <a:ln/>
                <a:effectLst>
                  <a:outerShdw blurRad="38100" dist="19050" dir="2700000" algn="tl" rotWithShape="0">
                    <a:schemeClr val="dk1">
                      <a:lumMod val="50000"/>
                      <a:alpha val="40000"/>
                    </a:schemeClr>
                  </a:outerShdw>
                </a:effectLst>
                <a:latin typeface="DFKai-SB" panose="03000509000000000000" pitchFamily="65" charset="-120"/>
                <a:ea typeface="DFKai-SB" panose="03000509000000000000" pitchFamily="65" charset="-120"/>
              </a:rPr>
              <a:t>在工地現場提供大量的防疫海報</a:t>
            </a:r>
            <a:r>
              <a:rPr lang="zh-TW" altLang="en-US" sz="2800" b="1" dirty="0" smtClean="0">
                <a:ln/>
                <a:effectLst>
                  <a:outerShdw blurRad="38100" dist="19050" dir="2700000" algn="tl" rotWithShape="0">
                    <a:schemeClr val="dk1">
                      <a:lumMod val="50000"/>
                      <a:alpha val="40000"/>
                    </a:schemeClr>
                  </a:outerShdw>
                </a:effectLst>
                <a:latin typeface="DFKai-SB" panose="03000509000000000000" pitchFamily="65" charset="-120"/>
                <a:ea typeface="DFKai-SB" panose="03000509000000000000" pitchFamily="65" charset="-120"/>
              </a:rPr>
              <a:t>，增添工友們的抗</a:t>
            </a:r>
            <a:r>
              <a:rPr lang="zh-TW" altLang="en-US" sz="2800" b="1" dirty="0">
                <a:ln/>
                <a:effectLst>
                  <a:outerShdw blurRad="38100" dist="19050" dir="2700000" algn="tl" rotWithShape="0">
                    <a:schemeClr val="dk1">
                      <a:lumMod val="50000"/>
                      <a:alpha val="40000"/>
                    </a:schemeClr>
                  </a:outerShdw>
                </a:effectLst>
                <a:latin typeface="DFKai-SB" panose="03000509000000000000" pitchFamily="65" charset="-120"/>
                <a:ea typeface="DFKai-SB" panose="03000509000000000000" pitchFamily="65" charset="-120"/>
              </a:rPr>
              <a:t>疫意識</a:t>
            </a:r>
            <a:endParaRPr lang="en-US" sz="2800" b="1" dirty="0">
              <a:ln/>
              <a:effectLst>
                <a:outerShdw blurRad="38100" dist="19050" dir="2700000" algn="tl" rotWithShape="0">
                  <a:schemeClr val="dk1">
                    <a:lumMod val="50000"/>
                    <a:alpha val="40000"/>
                  </a:schemeClr>
                </a:outerShdw>
              </a:effectLst>
              <a:latin typeface="DFKai-SB" panose="03000509000000000000" pitchFamily="65" charset="-120"/>
              <a:ea typeface="DFKai-SB" panose="03000509000000000000" pitchFamily="65" charset="-120"/>
            </a:endParaRPr>
          </a:p>
          <a:p>
            <a:pPr algn="ctr"/>
            <a:r>
              <a:rPr lang="zh-TW" altLang="en-US" sz="28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 </a:t>
            </a:r>
            <a:endParaRPr lang="zh-TW" altLang="en-US" sz="28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p:txBody>
      </p:sp>
      <p:pic>
        <p:nvPicPr>
          <p:cNvPr id="9"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08" y="2192182"/>
            <a:ext cx="3302496" cy="2476872"/>
          </a:xfrm>
          <a:prstGeom prst="rect">
            <a:avLst/>
          </a:prstGeom>
        </p:spPr>
      </p:pic>
      <p:pic>
        <p:nvPicPr>
          <p:cNvPr id="11"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899" y="5027709"/>
            <a:ext cx="2857873" cy="2143405"/>
          </a:xfrm>
          <a:prstGeom prst="rect">
            <a:avLst/>
          </a:prstGeom>
        </p:spPr>
      </p:pic>
      <p:pic>
        <p:nvPicPr>
          <p:cNvPr id="12" name="圖片 12">
            <a:extLst>
              <a:ext uri="{FF2B5EF4-FFF2-40B4-BE49-F238E27FC236}">
                <a16:creationId xmlns="" xmlns:a16="http://schemas.microsoft.com/office/drawing/2014/main" id="{9386BD7E-E247-4FFE-A3C9-AAC9A5FA7D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58"/>
          <a:stretch/>
        </p:blipFill>
        <p:spPr>
          <a:xfrm>
            <a:off x="3604534" y="2574460"/>
            <a:ext cx="3099192" cy="1704745"/>
          </a:xfrm>
          <a:prstGeom prst="rect">
            <a:avLst/>
          </a:prstGeom>
        </p:spPr>
      </p:pic>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14" name="圖片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8163" y="4872813"/>
            <a:ext cx="3392996" cy="25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984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68760" y="1403648"/>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中地同心齊抗疫</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20" name="文字方塊 3"/>
          <p:cNvSpPr txBox="1"/>
          <p:nvPr/>
        </p:nvSpPr>
        <p:spPr>
          <a:xfrm>
            <a:off x="559851" y="7616342"/>
            <a:ext cx="5616624" cy="954107"/>
          </a:xfrm>
          <a:prstGeom prst="rect">
            <a:avLst/>
          </a:prstGeom>
          <a:noFill/>
        </p:spPr>
        <p:txBody>
          <a:bodyPr wrap="square" rtlCol="0">
            <a:spAutoFit/>
          </a:bodyPr>
          <a:lstStyle/>
          <a:p>
            <a:pPr algn="ctr"/>
            <a:r>
              <a:rPr lang="zh-TW" altLang="en-US" sz="28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為減低工友感染機會，落力為工友們提供良好的休息位置</a:t>
            </a: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14"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99" y="2206187"/>
            <a:ext cx="4006188" cy="3004641"/>
          </a:xfrm>
          <a:prstGeom prst="rect">
            <a:avLst/>
          </a:prstGeom>
        </p:spPr>
      </p:pic>
      <p:pic>
        <p:nvPicPr>
          <p:cNvPr id="15" name="圖片 4">
            <a:extLst>
              <a:ext uri="{FF2B5EF4-FFF2-40B4-BE49-F238E27FC236}">
                <a16:creationId xmlns:a16="http://schemas.microsoft.com/office/drawing/2014/main" xmlns="" id="{EEEFE3A2-320A-47D8-884B-05A0B83D5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070" y="4937772"/>
            <a:ext cx="3446306" cy="2584729"/>
          </a:xfrm>
          <a:prstGeom prst="rect">
            <a:avLst/>
          </a:prstGeom>
        </p:spPr>
      </p:pic>
    </p:spTree>
    <p:extLst>
      <p:ext uri="{BB962C8B-B14F-4D97-AF65-F5344CB8AC3E}">
        <p14:creationId xmlns:p14="http://schemas.microsoft.com/office/powerpoint/2010/main" val="2429764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5765"/>
            <a:ext cx="6050529" cy="1170119"/>
          </a:xfrm>
          <a:prstGeom prst="rect">
            <a:avLst/>
          </a:prstGeom>
        </p:spPr>
      </p:pic>
      <p:sp>
        <p:nvSpPr>
          <p:cNvPr id="19" name="TextBox 18"/>
          <p:cNvSpPr txBox="1"/>
          <p:nvPr/>
        </p:nvSpPr>
        <p:spPr>
          <a:xfrm>
            <a:off x="1268760" y="1403648"/>
            <a:ext cx="4392488" cy="584775"/>
          </a:xfrm>
          <a:prstGeom prst="rect">
            <a:avLst/>
          </a:prstGeom>
          <a:noFill/>
        </p:spPr>
        <p:txBody>
          <a:bodyPr wrap="square" rtlCol="0">
            <a:spAutoFit/>
          </a:bodyPr>
          <a:lstStyle/>
          <a:p>
            <a:pPr algn="ctr"/>
            <a:r>
              <a:rPr lang="zh-TW" altLang="en-US" sz="3200" b="1" dirty="0" smtClean="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rPr>
              <a:t>中地同心齊抗疫</a:t>
            </a:r>
            <a:endParaRPr lang="en-US" sz="3200" b="1" dirty="0">
              <a:ln w="0"/>
              <a:solidFill>
                <a:schemeClr val="accent1"/>
              </a:solidFill>
              <a:effectLst>
                <a:outerShdw blurRad="38100" dist="25400" dir="5400000" algn="ctr" rotWithShape="0">
                  <a:srgbClr val="6E747A">
                    <a:alpha val="43000"/>
                  </a:srgbClr>
                </a:outerShdw>
              </a:effectLst>
              <a:latin typeface="DFKai-SB" panose="03000509000000000000" pitchFamily="65" charset="-120"/>
              <a:ea typeface="DFKai-SB" panose="03000509000000000000" pitchFamily="65" charset="-120"/>
            </a:endParaRPr>
          </a:p>
        </p:txBody>
      </p:sp>
      <p:sp>
        <p:nvSpPr>
          <p:cNvPr id="13" name="矩形 8"/>
          <p:cNvSpPr/>
          <p:nvPr/>
        </p:nvSpPr>
        <p:spPr>
          <a:xfrm>
            <a:off x="4247172" y="8604448"/>
            <a:ext cx="2880320" cy="707886"/>
          </a:xfrm>
          <a:prstGeom prst="rect">
            <a:avLst/>
          </a:prstGeom>
          <a:noFill/>
          <a:ln>
            <a:noFill/>
          </a:ln>
        </p:spPr>
        <p:txBody>
          <a:bodyPr wrap="square" lIns="91440" tIns="45720" rIns="91440" bIns="45720">
            <a:spAutoFit/>
          </a:bodyPr>
          <a:lstStyle/>
          <a:p>
            <a:pPr algn="ctr"/>
            <a:r>
              <a:rPr lang="zh-TW" altLang="en-US" sz="2000" dirty="0">
                <a:latin typeface="DFKai-SB" panose="03000509000000000000" pitchFamily="65" charset="-120"/>
                <a:ea typeface="DFKai-SB" panose="03000509000000000000" pitchFamily="65" charset="-120"/>
              </a:rPr>
              <a:t>雙月刊 </a:t>
            </a:r>
            <a:r>
              <a:rPr lang="en-US" altLang="zh-TW" sz="2000" dirty="0" smtClean="0">
                <a:latin typeface="DFKai-SB" panose="03000509000000000000" pitchFamily="65" charset="-120"/>
                <a:ea typeface="DFKai-SB" panose="03000509000000000000" pitchFamily="65" charset="-120"/>
              </a:rPr>
              <a:t>2022/03</a:t>
            </a:r>
            <a:r>
              <a:rPr lang="zh-TW" altLang="en-US" sz="2000" dirty="0" smtClean="0">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a:p>
            <a:pPr algn="ctr"/>
            <a:endParaRPr lang="zh-HK" altLang="en-US" sz="2000" cap="none" spc="0" dirty="0">
              <a:ln w="31550" cmpd="sng">
                <a:gradFill>
                  <a:gsLst>
                    <a:gs pos="70000">
                      <a:schemeClr val="accent6">
                        <a:shade val="50000"/>
                        <a:satMod val="190000"/>
                      </a:schemeClr>
                    </a:gs>
                    <a:gs pos="0">
                      <a:schemeClr val="accent6">
                        <a:tint val="77000"/>
                        <a:satMod val="180000"/>
                      </a:schemeClr>
                    </a:gs>
                  </a:gsLst>
                  <a:lin ang="5400000"/>
                </a:gradFill>
                <a:prstDash val="solid"/>
              </a:ln>
            </a:endParaRPr>
          </a:p>
        </p:txBody>
      </p:sp>
      <p:pic>
        <p:nvPicPr>
          <p:cNvPr id="8" name="圖片 1"/>
          <p:cNvPicPr>
            <a:picLocks noChangeAspect="1"/>
          </p:cNvPicPr>
          <p:nvPr/>
        </p:nvPicPr>
        <p:blipFill>
          <a:blip r:embed="rId3"/>
          <a:stretch>
            <a:fillRect/>
          </a:stretch>
        </p:blipFill>
        <p:spPr>
          <a:xfrm>
            <a:off x="338087" y="2219879"/>
            <a:ext cx="3047341" cy="4310029"/>
          </a:xfrm>
          <a:prstGeom prst="rect">
            <a:avLst/>
          </a:prstGeom>
        </p:spPr>
      </p:pic>
      <p:pic>
        <p:nvPicPr>
          <p:cNvPr id="9" name="圖片 2"/>
          <p:cNvPicPr>
            <a:picLocks noChangeAspect="1"/>
          </p:cNvPicPr>
          <p:nvPr/>
        </p:nvPicPr>
        <p:blipFill>
          <a:blip r:embed="rId4"/>
          <a:stretch>
            <a:fillRect/>
          </a:stretch>
        </p:blipFill>
        <p:spPr>
          <a:xfrm>
            <a:off x="3483384" y="2237639"/>
            <a:ext cx="3034784" cy="4292269"/>
          </a:xfrm>
          <a:prstGeom prst="rect">
            <a:avLst/>
          </a:prstGeom>
        </p:spPr>
      </p:pic>
      <p:sp>
        <p:nvSpPr>
          <p:cNvPr id="10" name="文字方塊 3"/>
          <p:cNvSpPr txBox="1"/>
          <p:nvPr/>
        </p:nvSpPr>
        <p:spPr>
          <a:xfrm>
            <a:off x="559851" y="6732240"/>
            <a:ext cx="5616624" cy="523220"/>
          </a:xfrm>
          <a:prstGeom prst="rect">
            <a:avLst/>
          </a:prstGeom>
          <a:noFill/>
        </p:spPr>
        <p:txBody>
          <a:bodyPr wrap="square" rtlCol="0">
            <a:spAutoFit/>
          </a:bodyPr>
          <a:lstStyle/>
          <a:p>
            <a:pPr algn="ctr"/>
            <a:r>
              <a:rPr lang="zh-TW" altLang="en-US" sz="28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為</a:t>
            </a:r>
            <a:r>
              <a:rPr lang="zh-TW" altLang="en-US" sz="28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工友們提</a:t>
            </a:r>
            <a:r>
              <a:rPr lang="zh-TW" altLang="en-US" sz="2800" dirty="0" smtClean="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rPr>
              <a:t>供清晰的防疫小貼士</a:t>
            </a:r>
            <a:endParaRPr lang="zh-TW" altLang="en-US" sz="2800" dirty="0">
              <a:ln w="0"/>
              <a:effectLst>
                <a:outerShdw blurRad="38100" dist="19050" dir="2700000" algn="tl" rotWithShape="0">
                  <a:schemeClr val="dk1">
                    <a:alpha val="40000"/>
                  </a:schemeClr>
                </a:outerShdw>
              </a:effectLst>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379643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6609</TotalTime>
  <Words>2154</Words>
  <Application>Microsoft Office PowerPoint</Application>
  <PresentationFormat>On-screen Show (4:3)</PresentationFormat>
  <Paragraphs>183</Paragraphs>
  <Slides>39</Slides>
  <Notes>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Facet</vt:lpstr>
      <vt:lpstr>PowerPoint Presentation</vt:lpstr>
      <vt:lpstr>目錄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職安健雙月刊</dc:title>
  <dc:creator>User</dc:creator>
  <cp:lastModifiedBy>user1</cp:lastModifiedBy>
  <cp:revision>333</cp:revision>
  <dcterms:created xsi:type="dcterms:W3CDTF">2017-07-11T00:41:48Z</dcterms:created>
  <dcterms:modified xsi:type="dcterms:W3CDTF">2022-02-26T06:33:41Z</dcterms:modified>
</cp:coreProperties>
</file>