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3" r:id="rId23"/>
    <p:sldId id="277" r:id="rId24"/>
    <p:sldId id="278" r:id="rId25"/>
    <p:sldId id="279" r:id="rId26"/>
    <p:sldId id="280" r:id="rId27"/>
    <p:sldId id="281" r:id="rId28"/>
    <p:sldId id="282" r:id="rId29"/>
  </p:sldIdLst>
  <p:sldSz cx="6858000" cy="9144000" type="screen4x3"/>
  <p:notesSz cx="6797675" cy="9926638"/>
  <p:defaultTextStyle>
    <a:defPPr lvl="0">
      <a:defRPr lang="zh-HK"/>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2">
          <p15:clr>
            <a:srgbClr val="A4A3A4"/>
          </p15:clr>
        </p15:guide>
        <p15:guide id="2" pos="21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042" y="84"/>
      </p:cViewPr>
      <p:guideLst>
        <p:guide orient="horz" pos="2902"/>
        <p:guide pos="21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C6EF1E1-AF99-44FF-910D-EFC4243AF755}" type="datetimeFigureOut">
              <a:rPr lang="zh-HK" altLang="en-US" smtClean="0"/>
              <a:t>28/10/2024</a:t>
            </a:fld>
            <a:endParaRPr lang="zh-HK" altLang="en-US"/>
          </a:p>
        </p:txBody>
      </p:sp>
      <p:sp>
        <p:nvSpPr>
          <p:cNvPr id="4" name="投影片圖像版面配置區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B93C362-95F6-44C8-8923-4854FFC5D889}" type="slidenum">
              <a:rPr lang="zh-HK" altLang="en-US" smtClean="0"/>
              <a:t>‹#›</a:t>
            </a:fld>
            <a:endParaRPr lang="zh-HK"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B93C362-95F6-44C8-8923-4854FFC5D889}" type="slidenum">
              <a:rPr lang="zh-HK" altLang="en-US" smtClean="0"/>
              <a:t>2</a:t>
            </a:fld>
            <a:endParaRPr lang="zh-HK"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EB93C362-95F6-44C8-8923-4854FFC5D889}" type="slidenum">
              <a:rPr lang="zh-HK" altLang="en-US" smtClean="0"/>
              <a:t>3</a:t>
            </a:fld>
            <a:endParaRPr lang="zh-HK"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日期版面配置區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HK" altLang="en-US" sz="1200" b="0" i="0" u="none" strike="noStrike" kern="1200" cap="none" spc="0" normalizeH="0" baseline="0" noProof="0">
              <a:ln>
                <a:noFill/>
              </a:ln>
              <a:solidFill>
                <a:prstClr val="black"/>
              </a:solidFill>
              <a:effectLst/>
              <a:uLnTx/>
              <a:uFillTx/>
              <a:latin typeface="Calibri" panose="020F0502020204030204"/>
              <a:ea typeface="PMingLiU" panose="02020500000000000000" pitchFamily="18" charset="-120"/>
              <a:cs typeface="+mn-cs"/>
            </a:endParaRPr>
          </a:p>
        </p:txBody>
      </p:sp>
      <p:sp>
        <p:nvSpPr>
          <p:cNvPr id="5" name="投影片編號版面配置區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55568D8-BA05-42DF-9074-1D3CC0FBB748}"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PMingLiU" panose="02020500000000000000" pitchFamily="18" charset="-120"/>
                <a:cs typeface="+mn-cs"/>
              </a:rPr>
              <a:t>10</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PMingLiU" panose="02020500000000000000" pitchFamily="18" charset="-12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日期版面配置區 3"/>
          <p:cNvSpPr>
            <a:spLocks noGrp="1"/>
          </p:cNvSpPr>
          <p:nvPr>
            <p:ph type="dt" idx="10"/>
          </p:nvPr>
        </p:nvSpPr>
        <p:spPr/>
        <p:txBody>
          <a:bodyPr/>
          <a:lstStyle/>
          <a:p>
            <a:endParaRPr lang="zh-HK" altLang="en-US"/>
          </a:p>
        </p:txBody>
      </p:sp>
      <p:sp>
        <p:nvSpPr>
          <p:cNvPr id="5" name="投影片編號版面配置區 4"/>
          <p:cNvSpPr>
            <a:spLocks noGrp="1"/>
          </p:cNvSpPr>
          <p:nvPr>
            <p:ph type="sldNum" sz="quarter" idx="11"/>
          </p:nvPr>
        </p:nvSpPr>
        <p:spPr/>
        <p:txBody>
          <a:bodyPr/>
          <a:lstStyle/>
          <a:p>
            <a:fld id="{055568D8-BA05-42DF-9074-1D3CC0FBB748}" type="slidenum">
              <a:rPr lang="zh-HK" altLang="en-US" smtClean="0"/>
              <a:t>11</a:t>
            </a:fld>
            <a:endParaRPr lang="zh-HK"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日期版面配置區 3"/>
          <p:cNvSpPr>
            <a:spLocks noGrp="1"/>
          </p:cNvSpPr>
          <p:nvPr>
            <p:ph type="dt" idx="10"/>
          </p:nvPr>
        </p:nvSpPr>
        <p:spPr/>
        <p:txBody>
          <a:bodyPr/>
          <a:lstStyle/>
          <a:p>
            <a:endParaRPr lang="zh-HK" altLang="en-US"/>
          </a:p>
        </p:txBody>
      </p:sp>
      <p:sp>
        <p:nvSpPr>
          <p:cNvPr id="5" name="投影片編號版面配置區 4"/>
          <p:cNvSpPr>
            <a:spLocks noGrp="1"/>
          </p:cNvSpPr>
          <p:nvPr>
            <p:ph type="sldNum" sz="quarter" idx="11"/>
          </p:nvPr>
        </p:nvSpPr>
        <p:spPr/>
        <p:txBody>
          <a:bodyPr/>
          <a:lstStyle/>
          <a:p>
            <a:fld id="{055568D8-BA05-42DF-9074-1D3CC0FBB748}" type="slidenum">
              <a:rPr lang="zh-HK" altLang="en-US" smtClean="0"/>
              <a:t>12</a:t>
            </a:fld>
            <a:endParaRPr lang="zh-HK"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任何中地及分判員工皆可參加，請將答案交予項目安全人員，答中而被抽中將可獲得豐富獎品。</a:t>
            </a:r>
          </a:p>
          <a:p>
            <a:endParaRPr lang="zh-TW" altLang="en-US" dirty="0"/>
          </a:p>
          <a:p>
            <a:r>
              <a:rPr lang="en-US" altLang="zh-TW" dirty="0"/>
              <a:t>1. </a:t>
            </a:r>
            <a:r>
              <a:rPr lang="zh-TW" altLang="en-US" dirty="0"/>
              <a:t>噴漿工友需持有哪些有效證件？</a:t>
            </a:r>
          </a:p>
          <a:p>
            <a:r>
              <a:rPr lang="en-US" altLang="zh-TW" dirty="0"/>
              <a:t>A) </a:t>
            </a:r>
            <a:r>
              <a:rPr lang="zh-TW" altLang="en-US" dirty="0"/>
              <a:t>大工牌照</a:t>
            </a:r>
          </a:p>
          <a:p>
            <a:r>
              <a:rPr lang="en-US" altLang="zh-TW" dirty="0"/>
              <a:t>B) </a:t>
            </a:r>
            <a:r>
              <a:rPr lang="zh-TW" altLang="en-US" dirty="0"/>
              <a:t>平安卡</a:t>
            </a:r>
          </a:p>
          <a:p>
            <a:r>
              <a:rPr lang="en-US" altLang="zh-TW" dirty="0"/>
              <a:t>C) </a:t>
            </a:r>
            <a:r>
              <a:rPr lang="zh-TW" altLang="en-US" dirty="0"/>
              <a:t>工人註冊證</a:t>
            </a:r>
          </a:p>
          <a:p>
            <a:r>
              <a:rPr lang="en-US" altLang="zh-TW" dirty="0"/>
              <a:t>D) </a:t>
            </a:r>
            <a:r>
              <a:rPr lang="zh-TW" altLang="en-US" dirty="0"/>
              <a:t>以上全部皆是</a:t>
            </a:r>
          </a:p>
          <a:p>
            <a:endParaRPr lang="zh-TW" altLang="en-US" dirty="0"/>
          </a:p>
          <a:p>
            <a:r>
              <a:rPr lang="en-US" altLang="zh-TW" dirty="0"/>
              <a:t>2. </a:t>
            </a:r>
            <a:r>
              <a:rPr lang="zh-TW" altLang="en-US" dirty="0"/>
              <a:t>噴漿喉在一般情況下建議最多可用多少次？</a:t>
            </a:r>
          </a:p>
          <a:p>
            <a:r>
              <a:rPr lang="en-US" altLang="zh-TW" dirty="0"/>
              <a:t>A) 3</a:t>
            </a:r>
            <a:r>
              <a:rPr lang="zh-TW" altLang="en-US" dirty="0"/>
              <a:t>次</a:t>
            </a:r>
          </a:p>
          <a:p>
            <a:r>
              <a:rPr lang="en-US" altLang="zh-TW" dirty="0"/>
              <a:t>B) 5</a:t>
            </a:r>
            <a:r>
              <a:rPr lang="zh-TW" altLang="en-US" dirty="0"/>
              <a:t>次</a:t>
            </a:r>
          </a:p>
          <a:p>
            <a:r>
              <a:rPr lang="en-US" altLang="zh-TW" dirty="0"/>
              <a:t>C) 7</a:t>
            </a:r>
            <a:r>
              <a:rPr lang="zh-TW" altLang="en-US" dirty="0"/>
              <a:t>次</a:t>
            </a:r>
          </a:p>
          <a:p>
            <a:r>
              <a:rPr lang="en-US" altLang="zh-TW" dirty="0"/>
              <a:t>D) 10</a:t>
            </a:r>
            <a:r>
              <a:rPr lang="zh-TW" altLang="en-US" dirty="0"/>
              <a:t>次</a:t>
            </a:r>
          </a:p>
          <a:p>
            <a:endParaRPr lang="zh-TW" altLang="en-US" dirty="0"/>
          </a:p>
          <a:p>
            <a:endParaRPr lang="zh-TW" altLang="en-US" dirty="0"/>
          </a:p>
          <a:p>
            <a:r>
              <a:rPr lang="en-US" altLang="zh-TW" dirty="0"/>
              <a:t>3. </a:t>
            </a:r>
            <a:r>
              <a:rPr lang="zh-TW" altLang="en-US" dirty="0"/>
              <a:t>若發現壓力容器有任何超壓、變形、安全閥或排氣閥失效、接管斷裂或周圍環境發生火警，應怎樣做？</a:t>
            </a:r>
          </a:p>
          <a:p>
            <a:r>
              <a:rPr lang="en-US" altLang="zh-TW" dirty="0"/>
              <a:t>A) </a:t>
            </a:r>
            <a:r>
              <a:rPr lang="zh-TW" altLang="en-US" dirty="0"/>
              <a:t>繼續使用容器直到無法運作</a:t>
            </a:r>
          </a:p>
          <a:p>
            <a:r>
              <a:rPr lang="en-US" altLang="zh-TW" dirty="0"/>
              <a:t>B) </a:t>
            </a:r>
            <a:r>
              <a:rPr lang="zh-TW" altLang="en-US" dirty="0"/>
              <a:t>讓容器稍作休息，待回復原狀後繼續使用</a:t>
            </a:r>
          </a:p>
          <a:p>
            <a:r>
              <a:rPr lang="en-US" altLang="zh-TW" dirty="0"/>
              <a:t>C) </a:t>
            </a:r>
            <a:r>
              <a:rPr lang="zh-TW" altLang="en-US" dirty="0"/>
              <a:t>立即停止工作及向上級報告</a:t>
            </a:r>
          </a:p>
          <a:p>
            <a:r>
              <a:rPr lang="en-US" altLang="zh-TW" dirty="0"/>
              <a:t>D) </a:t>
            </a:r>
            <a:r>
              <a:rPr lang="zh-TW" altLang="en-US" dirty="0"/>
              <a:t>自行修理容器</a:t>
            </a:r>
            <a:endParaRPr lang="en-US" altLang="zh-TW" dirty="0"/>
          </a:p>
          <a:p>
            <a:endParaRPr lang="zh-HK" altLang="en-US" sz="1200" b="0" i="0" u="none" strike="noStrike" kern="1200" baseline="0" dirty="0">
              <a:solidFill>
                <a:schemeClr val="tx1"/>
              </a:solidFill>
              <a:latin typeface="+mn-lt"/>
              <a:ea typeface="+mn-ea"/>
              <a:cs typeface="+mn-cs"/>
            </a:endParaRPr>
          </a:p>
          <a:p>
            <a:r>
              <a:rPr lang="en-US" altLang="zh-HK" sz="1200" b="0" i="0" u="none" strike="noStrike" kern="1200" baseline="0" dirty="0">
                <a:solidFill>
                  <a:schemeClr val="tx1"/>
                </a:solidFill>
                <a:latin typeface="+mn-lt"/>
                <a:ea typeface="+mn-ea"/>
                <a:cs typeface="+mn-cs"/>
              </a:rPr>
              <a:t>------------------------------</a:t>
            </a:r>
            <a:r>
              <a:rPr lang="zh-HK" altLang="en-US" sz="1200" b="0" i="0" u="none" strike="noStrike" kern="1200" baseline="0" dirty="0">
                <a:solidFill>
                  <a:schemeClr val="tx1"/>
                </a:solidFill>
                <a:latin typeface="+mn-lt"/>
                <a:ea typeface="+mn-ea"/>
                <a:cs typeface="+mn-cs"/>
              </a:rPr>
              <a:t>全刊完</a:t>
            </a:r>
            <a:r>
              <a:rPr lang="en-US" altLang="zh-HK" sz="1200" b="0" i="0" u="none" strike="noStrike" kern="1200" baseline="0" dirty="0">
                <a:solidFill>
                  <a:schemeClr val="tx1"/>
                </a:solidFill>
                <a:latin typeface="+mn-lt"/>
                <a:ea typeface="+mn-ea"/>
                <a:cs typeface="+mn-cs"/>
              </a:rPr>
              <a:t>---------------------------- </a:t>
            </a:r>
          </a:p>
          <a:p>
            <a:endParaRPr lang="en-US" altLang="zh-HK" sz="1200" b="0" i="0" u="none" strike="noStrike" kern="1200" baseline="0" dirty="0">
              <a:solidFill>
                <a:schemeClr val="tx1"/>
              </a:solidFill>
              <a:latin typeface="+mn-lt"/>
              <a:ea typeface="+mn-ea"/>
              <a:cs typeface="+mn-cs"/>
            </a:endParaRPr>
          </a:p>
          <a:p>
            <a:endParaRPr lang="zh-HK" altLang="en-US"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參考資料 ： 土木工程拓展署</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職業安全健康局</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香港工程師學會</a:t>
            </a:r>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製作 ： 中地安全組 </a:t>
            </a:r>
            <a:endParaRPr lang="en-US" altLang="zh-HK" dirty="0"/>
          </a:p>
        </p:txBody>
      </p:sp>
      <p:sp>
        <p:nvSpPr>
          <p:cNvPr id="4" name="投影片編號版面配置區 3"/>
          <p:cNvSpPr>
            <a:spLocks noGrp="1"/>
          </p:cNvSpPr>
          <p:nvPr>
            <p:ph type="sldNum" sz="quarter" idx="10"/>
          </p:nvPr>
        </p:nvSpPr>
        <p:spPr/>
        <p:txBody>
          <a:bodyPr/>
          <a:lstStyle/>
          <a:p>
            <a:fld id="{EB93C362-95F6-44C8-8923-4854FFC5D889}" type="slidenum">
              <a:rPr lang="zh-HK" altLang="en-US" smtClean="0"/>
              <a:t>28</a:t>
            </a:fld>
            <a:endParaRPr lang="zh-HK"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17220" y="1011936"/>
            <a:ext cx="5657850" cy="4754880"/>
          </a:xfrm>
        </p:spPr>
        <p:txBody>
          <a:bodyPr anchor="b">
            <a:normAutofit/>
          </a:bodyPr>
          <a:lstStyle>
            <a:lvl1pPr algn="l">
              <a:lnSpc>
                <a:spcPct val="85000"/>
              </a:lnSpc>
              <a:defRPr sz="6000" spc="-38"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618779" y="5940828"/>
            <a:ext cx="5657850" cy="1524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62AA4E29-FE45-2C40-B801-8905898963D3}" type="datetime1">
              <a:rPr lang="zh-CN" altLang="en-US" smtClean="0"/>
              <a:t>2024/10/28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2C2385B-72AA-46B7-BE58-D04451CCD1AF}" type="slidenum">
              <a:rPr lang="zh-HK" altLang="en-US" smtClean="0"/>
              <a:t>‹#›</a:t>
            </a:fld>
            <a:endParaRPr lang="zh-HK" altLang="en-US"/>
          </a:p>
        </p:txBody>
      </p:sp>
      <p:cxnSp>
        <p:nvCxnSpPr>
          <p:cNvPr id="9" name="Straight Connector 8"/>
          <p:cNvCxnSpPr/>
          <p:nvPr/>
        </p:nvCxnSpPr>
        <p:spPr>
          <a:xfrm>
            <a:off x="679308" y="57912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50DF53F-657D-AC4C-9E10-6E6FA3274286}" type="datetime1">
              <a:rPr lang="zh-CN" altLang="en-US" smtClean="0"/>
              <a:t>2024/10/28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2C2385B-72AA-46B7-BE58-D04451CCD1AF}"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4907757" y="553040"/>
            <a:ext cx="1478756" cy="767656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hasCustomPrompt="1"/>
          </p:nvPr>
        </p:nvSpPr>
        <p:spPr>
          <a:xfrm>
            <a:off x="471488" y="553039"/>
            <a:ext cx="4350544" cy="7676560"/>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31CDA76-CA9E-D142-9733-B204ED640976}" type="datetime1">
              <a:rPr lang="zh-CN" altLang="en-US" smtClean="0"/>
              <a:t>2024/10/28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2C2385B-72AA-46B7-BE58-D04451CCD1AF}"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hasCustomPrompt="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1DE1050-F23C-D243-8D66-0913C7F0F3B8}" type="datetime1">
              <a:rPr lang="zh-CN" altLang="en-US" smtClean="0"/>
              <a:t>2024/10/28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2C2385B-72AA-46B7-BE58-D04451CCD1AF}" type="slidenum">
              <a:rPr lang="zh-HK" altLang="en-US" smtClean="0"/>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1011936"/>
            <a:ext cx="5657850" cy="4754880"/>
          </a:xfrm>
        </p:spPr>
        <p:txBody>
          <a:bodyPr anchor="b" anchorCtr="0">
            <a:normAutofit/>
          </a:bodyPr>
          <a:lstStyle>
            <a:lvl1pPr>
              <a:lnSpc>
                <a:spcPct val="85000"/>
              </a:lnSpc>
              <a:defRPr sz="6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hasCustomPrompt="1"/>
          </p:nvPr>
        </p:nvSpPr>
        <p:spPr>
          <a:xfrm>
            <a:off x="617220" y="5937504"/>
            <a:ext cx="5657850" cy="1524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32F0C0EE-4FBA-8545-BC42-6B930BA54890}" type="datetime1">
              <a:rPr lang="zh-CN" altLang="en-US" smtClean="0"/>
              <a:t>2024/10/28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22C2385B-72AA-46B7-BE58-D04451CCD1AF}" type="slidenum">
              <a:rPr lang="zh-HK" altLang="en-US" smtClean="0"/>
              <a:t>‹#›</a:t>
            </a:fld>
            <a:endParaRPr lang="zh-HK" altLang="en-US"/>
          </a:p>
        </p:txBody>
      </p:sp>
      <p:cxnSp>
        <p:nvCxnSpPr>
          <p:cNvPr id="9" name="Straight Connector 8"/>
          <p:cNvCxnSpPr/>
          <p:nvPr/>
        </p:nvCxnSpPr>
        <p:spPr>
          <a:xfrm>
            <a:off x="679308" y="57912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617220" y="382139"/>
            <a:ext cx="5657850" cy="1934343"/>
          </a:xfrm>
        </p:spPr>
        <p:txBody>
          <a:bodyPr/>
          <a:lstStyle/>
          <a:p>
            <a:r>
              <a:rPr lang="zh-TW" altLang="en-US"/>
              <a:t>按一下以編輯母片標題樣式</a:t>
            </a:r>
            <a:endParaRPr lang="en-US" dirty="0"/>
          </a:p>
        </p:txBody>
      </p:sp>
      <p:sp>
        <p:nvSpPr>
          <p:cNvPr id="3" name="Content Placeholder 2"/>
          <p:cNvSpPr>
            <a:spLocks noGrp="1"/>
          </p:cNvSpPr>
          <p:nvPr>
            <p:ph sz="half" idx="1" hasCustomPrompt="1"/>
          </p:nvPr>
        </p:nvSpPr>
        <p:spPr>
          <a:xfrm>
            <a:off x="617220" y="2460979"/>
            <a:ext cx="2777490" cy="536448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hasCustomPrompt="1"/>
          </p:nvPr>
        </p:nvSpPr>
        <p:spPr>
          <a:xfrm>
            <a:off x="3497580" y="2460982"/>
            <a:ext cx="2777490" cy="536447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2F71FF3-39F6-1C4C-B0A5-E5B8FC694431}" type="datetime1">
              <a:rPr lang="zh-CN" altLang="en-US" smtClean="0"/>
              <a:t>2024/10/28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2C2385B-72AA-46B7-BE58-D04451CCD1AF}" type="slidenum">
              <a:rPr lang="zh-HK" altLang="en-US" smtClean="0"/>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617220" y="382139"/>
            <a:ext cx="5657850" cy="1934343"/>
          </a:xfrm>
        </p:spPr>
        <p:txBody>
          <a:bodyPr/>
          <a:lstStyle/>
          <a:p>
            <a:r>
              <a:rPr lang="zh-TW" altLang="en-US"/>
              <a:t>按一下以編輯母片標題樣式</a:t>
            </a:r>
            <a:endParaRPr lang="en-US" dirty="0"/>
          </a:p>
        </p:txBody>
      </p:sp>
      <p:sp>
        <p:nvSpPr>
          <p:cNvPr id="3" name="Text Placeholder 2"/>
          <p:cNvSpPr>
            <a:spLocks noGrp="1"/>
          </p:cNvSpPr>
          <p:nvPr>
            <p:ph type="body" idx="1" hasCustomPrompt="1"/>
          </p:nvPr>
        </p:nvSpPr>
        <p:spPr>
          <a:xfrm>
            <a:off x="617220" y="2461403"/>
            <a:ext cx="2777490" cy="981709"/>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hasCustomPrompt="1"/>
          </p:nvPr>
        </p:nvSpPr>
        <p:spPr>
          <a:xfrm>
            <a:off x="617220" y="3443112"/>
            <a:ext cx="2777490" cy="438234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hasCustomPrompt="1"/>
          </p:nvPr>
        </p:nvSpPr>
        <p:spPr>
          <a:xfrm>
            <a:off x="3497580" y="2461403"/>
            <a:ext cx="2777490" cy="981709"/>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hasCustomPrompt="1"/>
          </p:nvPr>
        </p:nvSpPr>
        <p:spPr>
          <a:xfrm>
            <a:off x="3497580" y="3443112"/>
            <a:ext cx="2777490" cy="438234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FACC311-2E63-1C4A-8590-1D93A03FB9A2}" type="datetime1">
              <a:rPr lang="zh-CN" altLang="en-US" smtClean="0"/>
              <a:t>2024/10/28</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22C2385B-72AA-46B7-BE58-D04451CCD1AF}"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11178A0-9F71-2F4F-A4FE-13AEAD2FED59}" type="datetime1">
              <a:rPr lang="zh-CN" altLang="en-US" smtClean="0"/>
              <a:t>2024/10/28</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22C2385B-72AA-46B7-BE58-D04451CCD1AF}"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D78FA4-1FA7-E74E-A62B-EC2B5BE0E1D7}" type="datetime1">
              <a:rPr lang="zh-CN" altLang="en-US" smtClean="0"/>
              <a:t>2024/10/28</a:t>
            </a:fld>
            <a:endParaRPr lang="zh-HK"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HK" altLang="en-US"/>
          </a:p>
        </p:txBody>
      </p:sp>
      <p:sp>
        <p:nvSpPr>
          <p:cNvPr id="9" name="Slide Number Placeholder 8"/>
          <p:cNvSpPr>
            <a:spLocks noGrp="1"/>
          </p:cNvSpPr>
          <p:nvPr>
            <p:ph type="sldNum" sz="quarter" idx="12"/>
          </p:nvPr>
        </p:nvSpPr>
        <p:spPr/>
        <p:txBody>
          <a:bodyPr/>
          <a:lstStyle/>
          <a:p>
            <a:fld id="{22C2385B-72AA-46B7-BE58-D04451CCD1AF}"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Rectangle 7"/>
          <p:cNvSpPr/>
          <p:nvPr/>
        </p:nvSpPr>
        <p:spPr>
          <a:xfrm>
            <a:off x="10" y="0"/>
            <a:ext cx="2278570"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72540" y="0"/>
            <a:ext cx="36005"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7175" y="792479"/>
            <a:ext cx="1800225" cy="3048000"/>
          </a:xfrm>
        </p:spPr>
        <p:txBody>
          <a:bodyPr anchor="b">
            <a:normAutofit/>
          </a:bodyPr>
          <a:lstStyle>
            <a:lvl1pPr>
              <a:defRPr sz="27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hasCustomPrompt="1"/>
          </p:nvPr>
        </p:nvSpPr>
        <p:spPr>
          <a:xfrm>
            <a:off x="2595178" y="975360"/>
            <a:ext cx="3757045" cy="70104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hasCustomPrompt="1"/>
          </p:nvPr>
        </p:nvSpPr>
        <p:spPr>
          <a:xfrm>
            <a:off x="257175" y="3901440"/>
            <a:ext cx="1800225" cy="4505499"/>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編輯母片文字樣式</a:t>
            </a:r>
          </a:p>
        </p:txBody>
      </p:sp>
      <p:sp>
        <p:nvSpPr>
          <p:cNvPr id="5" name="Date Placeholder 4"/>
          <p:cNvSpPr>
            <a:spLocks noGrp="1"/>
          </p:cNvSpPr>
          <p:nvPr>
            <p:ph type="dt" sz="half" idx="10"/>
          </p:nvPr>
        </p:nvSpPr>
        <p:spPr>
          <a:xfrm>
            <a:off x="261851" y="8613049"/>
            <a:ext cx="1472912" cy="486833"/>
          </a:xfrm>
        </p:spPr>
        <p:txBody>
          <a:bodyPr/>
          <a:lstStyle>
            <a:lvl1pPr algn="l">
              <a:defRPr/>
            </a:lvl1pPr>
          </a:lstStyle>
          <a:p>
            <a:fld id="{8AEACD25-6870-6449-8477-E9BAD1D5BE9A}" type="datetime1">
              <a:rPr lang="zh-CN" altLang="en-US" smtClean="0"/>
              <a:t>2024/10/28</a:t>
            </a:fld>
            <a:endParaRPr lang="zh-HK" altLang="en-US"/>
          </a:p>
        </p:txBody>
      </p:sp>
      <p:sp>
        <p:nvSpPr>
          <p:cNvPr id="6" name="Footer Placeholder 5"/>
          <p:cNvSpPr>
            <a:spLocks noGrp="1"/>
          </p:cNvSpPr>
          <p:nvPr>
            <p:ph type="ftr" sz="quarter" idx="11"/>
          </p:nvPr>
        </p:nvSpPr>
        <p:spPr>
          <a:xfrm>
            <a:off x="2700337" y="8613049"/>
            <a:ext cx="2614613" cy="486833"/>
          </a:xfrm>
        </p:spPr>
        <p:txBody>
          <a:bodyPr/>
          <a:lstStyle>
            <a:lvl1pPr algn="l">
              <a:defRPr>
                <a:solidFill>
                  <a:schemeClr val="tx2"/>
                </a:solidFill>
              </a:defRPr>
            </a:lvl1pPr>
          </a:lstStyle>
          <a:p>
            <a:endParaRPr lang="zh-HK"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C2385B-72AA-46B7-BE58-D04451CCD1AF}" type="slidenum">
              <a:rPr lang="zh-HK" altLang="en-US" smtClean="0"/>
              <a:t>‹#›</a:t>
            </a:fld>
            <a:endParaRPr lang="zh-HK"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Rectangle 7"/>
          <p:cNvSpPr/>
          <p:nvPr/>
        </p:nvSpPr>
        <p:spPr>
          <a:xfrm>
            <a:off x="1" y="6604000"/>
            <a:ext cx="6856214" cy="2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655343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6766560"/>
            <a:ext cx="5692140" cy="1097280"/>
          </a:xfrm>
        </p:spPr>
        <p:txBody>
          <a:bodyPr tIns="0" bIns="0" anchor="b">
            <a:noAutofit/>
          </a:bodyPr>
          <a:lstStyle>
            <a:lvl1pPr>
              <a:defRPr sz="27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9" y="0"/>
            <a:ext cx="6857992" cy="6553435"/>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hasCustomPrompt="1"/>
          </p:nvPr>
        </p:nvSpPr>
        <p:spPr>
          <a:xfrm>
            <a:off x="617219" y="7876032"/>
            <a:ext cx="5692140" cy="79248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編輯母片文字樣式</a:t>
            </a:r>
          </a:p>
        </p:txBody>
      </p:sp>
      <p:sp>
        <p:nvSpPr>
          <p:cNvPr id="5" name="Date Placeholder 4"/>
          <p:cNvSpPr>
            <a:spLocks noGrp="1"/>
          </p:cNvSpPr>
          <p:nvPr>
            <p:ph type="dt" sz="half" idx="10"/>
          </p:nvPr>
        </p:nvSpPr>
        <p:spPr/>
        <p:txBody>
          <a:bodyPr/>
          <a:lstStyle/>
          <a:p>
            <a:fld id="{4211DF5F-173E-914C-8236-63D5F6556A8C}" type="datetime1">
              <a:rPr lang="zh-CN" altLang="en-US" smtClean="0"/>
              <a:t>2024/10/28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22C2385B-72AA-46B7-BE58-D04451CCD1AF}"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8534400"/>
            <a:ext cx="6858001"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8445754"/>
            <a:ext cx="6858001" cy="8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17220" y="382139"/>
            <a:ext cx="5657850" cy="1934343"/>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17219" y="2460979"/>
            <a:ext cx="5657851" cy="536448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17221" y="8613049"/>
            <a:ext cx="1390652" cy="486833"/>
          </a:xfrm>
          <a:prstGeom prst="rect">
            <a:avLst/>
          </a:prstGeom>
        </p:spPr>
        <p:txBody>
          <a:bodyPr vert="horz" lIns="91440" tIns="45720" rIns="91440" bIns="45720" rtlCol="0" anchor="ctr"/>
          <a:lstStyle>
            <a:lvl1pPr algn="l">
              <a:defRPr sz="675">
                <a:solidFill>
                  <a:srgbClr val="FFFFFF"/>
                </a:solidFill>
              </a:defRPr>
            </a:lvl1pPr>
          </a:lstStyle>
          <a:p>
            <a:fld id="{130BA285-B2B1-BD41-87D9-4D10BE3BF19F}" type="datetime1">
              <a:rPr lang="zh-CN" altLang="en-US" smtClean="0"/>
              <a:t>2024/10/28</a:t>
            </a:fld>
            <a:endParaRPr lang="zh-HK" altLang="en-US"/>
          </a:p>
        </p:txBody>
      </p:sp>
      <p:sp>
        <p:nvSpPr>
          <p:cNvPr id="5" name="Footer Placeholder 4"/>
          <p:cNvSpPr>
            <a:spLocks noGrp="1"/>
          </p:cNvSpPr>
          <p:nvPr>
            <p:ph type="ftr" sz="quarter" idx="3"/>
          </p:nvPr>
        </p:nvSpPr>
        <p:spPr>
          <a:xfrm>
            <a:off x="2073480" y="8613049"/>
            <a:ext cx="2712827" cy="486833"/>
          </a:xfrm>
          <a:prstGeom prst="rect">
            <a:avLst/>
          </a:prstGeom>
        </p:spPr>
        <p:txBody>
          <a:bodyPr vert="horz" lIns="91440" tIns="45720" rIns="91440" bIns="45720" rtlCol="0" anchor="ctr"/>
          <a:lstStyle>
            <a:lvl1pPr algn="ctr">
              <a:defRPr sz="675" cap="all" baseline="0">
                <a:solidFill>
                  <a:srgbClr val="FFFFFF"/>
                </a:solidFill>
              </a:defRPr>
            </a:lvl1pPr>
          </a:lstStyle>
          <a:p>
            <a:endParaRPr lang="zh-HK" altLang="en-US"/>
          </a:p>
        </p:txBody>
      </p:sp>
      <p:sp>
        <p:nvSpPr>
          <p:cNvPr id="6" name="Slide Number Placeholder 5"/>
          <p:cNvSpPr>
            <a:spLocks noGrp="1"/>
          </p:cNvSpPr>
          <p:nvPr>
            <p:ph type="sldNum" sz="quarter" idx="4"/>
          </p:nvPr>
        </p:nvSpPr>
        <p:spPr>
          <a:xfrm>
            <a:off x="5569009" y="8613049"/>
            <a:ext cx="738014" cy="486833"/>
          </a:xfrm>
          <a:prstGeom prst="rect">
            <a:avLst/>
          </a:prstGeom>
        </p:spPr>
        <p:txBody>
          <a:bodyPr vert="horz" lIns="91440" tIns="45720" rIns="91440" bIns="45720" rtlCol="0" anchor="ctr"/>
          <a:lstStyle>
            <a:lvl1pPr algn="r">
              <a:defRPr sz="790">
                <a:solidFill>
                  <a:srgbClr val="FFFFFF"/>
                </a:solidFill>
              </a:defRPr>
            </a:lvl1pPr>
          </a:lstStyle>
          <a:p>
            <a:fld id="{22C2385B-72AA-46B7-BE58-D04451CCD1AF}" type="slidenum">
              <a:rPr lang="zh-HK" altLang="en-US" smtClean="0"/>
              <a:t>‹#›</a:t>
            </a:fld>
            <a:endParaRPr lang="zh-HK" altLang="en-US"/>
          </a:p>
        </p:txBody>
      </p:sp>
      <p:cxnSp>
        <p:nvCxnSpPr>
          <p:cNvPr id="10" name="Straight Connector 9"/>
          <p:cNvCxnSpPr/>
          <p:nvPr/>
        </p:nvCxnSpPr>
        <p:spPr>
          <a:xfrm>
            <a:off x="671362" y="2317127"/>
            <a:ext cx="56064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290" indent="-137160" algn="l" defTabSz="685800" rtl="0" eaLnBrk="1" latinLnBrk="0" hangingPunct="1">
        <a:lnSpc>
          <a:spcPct val="90000"/>
        </a:lnSpc>
        <a:spcBef>
          <a:spcPts val="150"/>
        </a:spcBef>
        <a:spcAft>
          <a:spcPts val="300"/>
        </a:spcAft>
        <a:buClr>
          <a:schemeClr val="accent1"/>
        </a:buClr>
        <a:buFont typeface="Calibri" panose="020F0502020204030204" pitchFamily="34" charset="0"/>
        <a:buChar char="◦"/>
        <a:defRPr sz="1350" kern="1200">
          <a:solidFill>
            <a:schemeClr val="tx1">
              <a:lumMod val="75000"/>
              <a:lumOff val="25000"/>
            </a:schemeClr>
          </a:solidFill>
          <a:latin typeface="+mn-lt"/>
          <a:ea typeface="+mn-ea"/>
          <a:cs typeface="+mn-cs"/>
        </a:defRPr>
      </a:lvl2pPr>
      <a:lvl3pPr marL="425450" indent="-137160" algn="l" defTabSz="685800" rtl="0" eaLnBrk="1" latinLnBrk="0" hangingPunct="1">
        <a:lnSpc>
          <a:spcPct val="90000"/>
        </a:lnSpc>
        <a:spcBef>
          <a:spcPts val="150"/>
        </a:spcBef>
        <a:spcAft>
          <a:spcPts val="300"/>
        </a:spcAft>
        <a:buClr>
          <a:schemeClr val="accent1"/>
        </a:buClr>
        <a:buFont typeface="Calibri" panose="020F0502020204030204" pitchFamily="34" charset="0"/>
        <a:buChar char="◦"/>
        <a:defRPr sz="1050" kern="1200">
          <a:solidFill>
            <a:schemeClr val="tx1">
              <a:lumMod val="75000"/>
              <a:lumOff val="25000"/>
            </a:schemeClr>
          </a:solidFill>
          <a:latin typeface="+mn-lt"/>
          <a:ea typeface="+mn-ea"/>
          <a:cs typeface="+mn-cs"/>
        </a:defRPr>
      </a:lvl3pPr>
      <a:lvl4pPr marL="562610" indent="-137160" algn="l" defTabSz="685800" rtl="0" eaLnBrk="1" latinLnBrk="0" hangingPunct="1">
        <a:lnSpc>
          <a:spcPct val="90000"/>
        </a:lnSpc>
        <a:spcBef>
          <a:spcPts val="150"/>
        </a:spcBef>
        <a:spcAft>
          <a:spcPts val="300"/>
        </a:spcAft>
        <a:buClr>
          <a:schemeClr val="accent1"/>
        </a:buClr>
        <a:buFont typeface="Calibri" panose="020F0502020204030204" pitchFamily="34" charset="0"/>
        <a:buChar char="◦"/>
        <a:defRPr sz="1050" kern="1200">
          <a:solidFill>
            <a:schemeClr val="tx1">
              <a:lumMod val="75000"/>
              <a:lumOff val="25000"/>
            </a:schemeClr>
          </a:solidFill>
          <a:latin typeface="+mn-lt"/>
          <a:ea typeface="+mn-ea"/>
          <a:cs typeface="+mn-cs"/>
        </a:defRPr>
      </a:lvl4pPr>
      <a:lvl5pPr marL="699770" indent="-137160" algn="l" defTabSz="685800" rtl="0" eaLnBrk="1" latinLnBrk="0" hangingPunct="1">
        <a:lnSpc>
          <a:spcPct val="90000"/>
        </a:lnSpc>
        <a:spcBef>
          <a:spcPts val="150"/>
        </a:spcBef>
        <a:spcAft>
          <a:spcPts val="300"/>
        </a:spcAft>
        <a:buClr>
          <a:schemeClr val="accent1"/>
        </a:buClr>
        <a:buFont typeface="Calibri" panose="020F0502020204030204" pitchFamily="34" charset="0"/>
        <a:buChar char="◦"/>
        <a:defRPr sz="1050" kern="1200">
          <a:solidFill>
            <a:schemeClr val="tx1">
              <a:lumMod val="75000"/>
              <a:lumOff val="25000"/>
            </a:schemeClr>
          </a:solidFill>
          <a:latin typeface="+mn-lt"/>
          <a:ea typeface="+mn-ea"/>
          <a:cs typeface="+mn-cs"/>
        </a:defRPr>
      </a:lvl5pPr>
      <a:lvl6pPr marL="824865" indent="-171450" algn="l" defTabSz="685800" rtl="0" eaLnBrk="1" latinLnBrk="0" hangingPunct="1">
        <a:lnSpc>
          <a:spcPct val="90000"/>
        </a:lnSpc>
        <a:spcBef>
          <a:spcPts val="150"/>
        </a:spcBef>
        <a:spcAft>
          <a:spcPts val="300"/>
        </a:spcAft>
        <a:buClr>
          <a:schemeClr val="accent1"/>
        </a:buClr>
        <a:buFont typeface="Calibri" panose="020F0502020204030204" pitchFamily="34" charset="0"/>
        <a:buChar char="◦"/>
        <a:defRPr sz="1050" kern="1200">
          <a:solidFill>
            <a:schemeClr val="tx1">
              <a:lumMod val="75000"/>
              <a:lumOff val="25000"/>
            </a:schemeClr>
          </a:solidFill>
          <a:latin typeface="+mn-lt"/>
          <a:ea typeface="+mn-ea"/>
          <a:cs typeface="+mn-cs"/>
        </a:defRPr>
      </a:lvl6pPr>
      <a:lvl7pPr marL="974725" indent="-171450" algn="l" defTabSz="685800" rtl="0" eaLnBrk="1" latinLnBrk="0" hangingPunct="1">
        <a:lnSpc>
          <a:spcPct val="90000"/>
        </a:lnSpc>
        <a:spcBef>
          <a:spcPts val="150"/>
        </a:spcBef>
        <a:spcAft>
          <a:spcPts val="300"/>
        </a:spcAft>
        <a:buClr>
          <a:schemeClr val="accent1"/>
        </a:buClr>
        <a:buFont typeface="Calibri" panose="020F0502020204030204" pitchFamily="34" charset="0"/>
        <a:buChar char="◦"/>
        <a:defRPr sz="1050" kern="1200">
          <a:solidFill>
            <a:schemeClr val="tx1">
              <a:lumMod val="75000"/>
              <a:lumOff val="25000"/>
            </a:schemeClr>
          </a:solidFill>
          <a:latin typeface="+mn-lt"/>
          <a:ea typeface="+mn-ea"/>
          <a:cs typeface="+mn-cs"/>
        </a:defRPr>
      </a:lvl7pPr>
      <a:lvl8pPr marL="1125220" indent="-171450" algn="l" defTabSz="685800" rtl="0" eaLnBrk="1" latinLnBrk="0" hangingPunct="1">
        <a:lnSpc>
          <a:spcPct val="90000"/>
        </a:lnSpc>
        <a:spcBef>
          <a:spcPts val="150"/>
        </a:spcBef>
        <a:spcAft>
          <a:spcPts val="300"/>
        </a:spcAft>
        <a:buClr>
          <a:schemeClr val="accent1"/>
        </a:buClr>
        <a:buFont typeface="Calibri" panose="020F0502020204030204" pitchFamily="34" charset="0"/>
        <a:buChar char="◦"/>
        <a:defRPr sz="1050" kern="1200">
          <a:solidFill>
            <a:schemeClr val="tx1">
              <a:lumMod val="75000"/>
              <a:lumOff val="25000"/>
            </a:schemeClr>
          </a:solidFill>
          <a:latin typeface="+mn-lt"/>
          <a:ea typeface="+mn-ea"/>
          <a:cs typeface="+mn-cs"/>
        </a:defRPr>
      </a:lvl8pPr>
      <a:lvl9pPr marL="1275080" indent="-171450" algn="l" defTabSz="685800" rtl="0" eaLnBrk="1" latinLnBrk="0" hangingPunct="1">
        <a:lnSpc>
          <a:spcPct val="90000"/>
        </a:lnSpc>
        <a:spcBef>
          <a:spcPts val="150"/>
        </a:spcBef>
        <a:spcAft>
          <a:spcPts val="300"/>
        </a:spcAft>
        <a:buClr>
          <a:schemeClr val="accent1"/>
        </a:buClr>
        <a:buFont typeface="Calibri" panose="020F0502020204030204"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5" name="内容占位符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5447"/>
          <a:stretch>
            <a:fillRect/>
          </a:stretch>
        </p:blipFill>
        <p:spPr>
          <a:xfrm>
            <a:off x="0" y="-1407595"/>
            <a:ext cx="6858000" cy="10264060"/>
          </a:xfrm>
        </p:spPr>
      </p:pic>
      <p:sp>
        <p:nvSpPr>
          <p:cNvPr id="4" name="幻灯片编号占位符 3"/>
          <p:cNvSpPr>
            <a:spLocks noGrp="1"/>
          </p:cNvSpPr>
          <p:nvPr>
            <p:ph type="sldNum" sz="quarter" idx="12"/>
          </p:nvPr>
        </p:nvSpPr>
        <p:spPr/>
        <p:txBody>
          <a:bodyPr/>
          <a:lstStyle/>
          <a:p>
            <a:fld id="{22C2385B-72AA-46B7-BE58-D04451CCD1AF}" type="slidenum">
              <a:rPr lang="zh-HK" altLang="en-US" smtClean="0"/>
              <a:t>1</a:t>
            </a:fld>
            <a:endParaRPr lang="zh-HK"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5569009" y="8613049"/>
            <a:ext cx="738014" cy="486833"/>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C2385B-72AA-46B7-BE58-D04451CCD1AF}" type="slidenum">
              <a:rPr kumimoji="0" lang="zh-HK" altLang="en-US" sz="790" b="0" i="0" u="none" strike="noStrike" kern="1200" cap="none" spc="0" normalizeH="0" baseline="0" noProof="0" smtClean="0">
                <a:ln>
                  <a:noFill/>
                </a:ln>
                <a:solidFill>
                  <a:srgbClr val="FFFFFF"/>
                </a:solidFill>
                <a:effectLst/>
                <a:uLnTx/>
                <a:uFillTx/>
                <a:latin typeface="Calibri" panose="020F0502020204030204"/>
                <a:ea typeface="PMingLiU" panose="02020500000000000000" pitchFamily="18" charset="-120"/>
                <a:cs typeface="+mn-cs"/>
              </a:rPr>
              <a:t>10</a:t>
            </a:fld>
            <a:endParaRPr kumimoji="0" lang="zh-HK" altLang="en-US" sz="790" b="0" i="0" u="none" strike="noStrike" kern="1200" cap="none" spc="0" normalizeH="0" baseline="0" noProof="0" dirty="0">
              <a:ln>
                <a:noFill/>
              </a:ln>
              <a:solidFill>
                <a:srgbClr val="FFFFFF"/>
              </a:solidFill>
              <a:effectLst/>
              <a:uLnTx/>
              <a:uFillTx/>
              <a:latin typeface="Calibri" panose="020F0502020204030204"/>
              <a:ea typeface="PMingLiU" panose="02020500000000000000" pitchFamily="18" charset="-120"/>
              <a:cs typeface="+mn-cs"/>
            </a:endParaRPr>
          </a:p>
        </p:txBody>
      </p:sp>
      <p:sp>
        <p:nvSpPr>
          <p:cNvPr id="4" name="文字方塊 3"/>
          <p:cNvSpPr txBox="1"/>
          <p:nvPr/>
        </p:nvSpPr>
        <p:spPr>
          <a:xfrm>
            <a:off x="620688" y="6149450"/>
            <a:ext cx="545757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u="none" strike="noStrike" kern="1200" cap="none" spc="0" normalizeH="0" baseline="0" noProof="0" dirty="0">
              <a:ln>
                <a:noFill/>
              </a:ln>
              <a:solidFill>
                <a:srgbClr val="333333"/>
              </a:solidFill>
              <a:uLnTx/>
              <a:uFillTx/>
              <a:latin typeface="Roboto" pitchFamily="2" charset="0"/>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E48312">
                  <a:lumMod val="75000"/>
                </a:srgbClr>
              </a:solidFill>
              <a:effectLst/>
              <a:uLnTx/>
              <a:uFillTx/>
              <a:latin typeface="Calibri" panose="020F0502020204030204"/>
              <a:ea typeface="宋体" panose="02010600030101010101" pitchFamily="2" charset="-122"/>
              <a:cs typeface="+mn-cs"/>
            </a:endParaRPr>
          </a:p>
        </p:txBody>
      </p:sp>
      <p:pic>
        <p:nvPicPr>
          <p:cNvPr id="12" name="圖片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20688" y="2385155"/>
            <a:ext cx="5542319" cy="3967478"/>
          </a:xfrm>
          <a:prstGeom prst="rect">
            <a:avLst/>
          </a:prstGeom>
        </p:spPr>
      </p:pic>
      <p:sp>
        <p:nvSpPr>
          <p:cNvPr id="13" name="文字方塊 12"/>
          <p:cNvSpPr txBox="1"/>
          <p:nvPr/>
        </p:nvSpPr>
        <p:spPr>
          <a:xfrm>
            <a:off x="1580515" y="1259205"/>
            <a:ext cx="3765550" cy="434975"/>
          </a:xfrm>
          <a:prstGeom prst="rect">
            <a:avLst/>
          </a:prstGeom>
        </p:spPr>
        <p:style>
          <a:lnRef idx="2">
            <a:schemeClr val="accent2"/>
          </a:lnRef>
          <a:fillRef idx="1">
            <a:schemeClr val="lt1"/>
          </a:fillRef>
          <a:effectRef idx="0">
            <a:schemeClr val="accent2"/>
          </a:effectRef>
          <a:fontRef idx="minor">
            <a:schemeClr val="dk1"/>
          </a:fontRef>
        </p:style>
        <p:txBody>
          <a:bodyPr wrap="square">
            <a:noAutofit/>
          </a:bodyPr>
          <a:lstStyle/>
          <a:p>
            <a:pPr algn="ctr"/>
            <a:r>
              <a:rPr lang="zh-TW" altLang="en-US"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安全之友 </a:t>
            </a:r>
            <a:r>
              <a:rPr lang="en-US" altLang="zh-TW"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TW" altLang="en-US"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與署長同行</a:t>
            </a:r>
            <a:endParaRPr lang="zh-CN" altLang="en-US"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14" name="Content Placeholder 2"/>
          <p:cNvSpPr txBox="1"/>
          <p:nvPr/>
        </p:nvSpPr>
        <p:spPr>
          <a:xfrm>
            <a:off x="160020" y="6956425"/>
            <a:ext cx="6673850" cy="619125"/>
          </a:xfrm>
          <a:prstGeom prst="rect">
            <a:avLst/>
          </a:prstGeom>
          <a:ln>
            <a:solidFill>
              <a:srgbClr val="002060"/>
            </a:solidFill>
          </a:ln>
        </p:spPr>
        <p:txBody>
          <a:bodyPr vert="horz" lIns="91440" tIns="45720" rIns="91440" bIns="45720" rtlCol="0">
            <a:noAutofit/>
          </a:bodyPr>
          <a:lstStyle>
            <a:lvl1pPr marL="288290" indent="-288290" algn="l" defTabSz="51435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290" algn="l" defTabSz="51435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290" algn="l" defTabSz="51435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290" algn="l" defTabSz="51435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290" algn="l" defTabSz="51435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290" algn="l" defTabSz="51435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290" algn="l" defTabSz="51435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290" algn="l" defTabSz="51435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290" algn="l" defTabSz="51435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defRPr/>
            </a:pPr>
            <a:r>
              <a:rPr lang="en-US" altLang="zh-TW" sz="1400" b="1" dirty="0">
                <a:solidFill>
                  <a:schemeClr val="bg1"/>
                </a:solidFill>
                <a:latin typeface="微软雅黑" panose="020B0503020204020204" charset="-122"/>
                <a:ea typeface="微软雅黑" panose="020B0503020204020204" charset="-122"/>
                <a:cs typeface="微软雅黑" panose="020B0503020204020204" charset="-122"/>
              </a:rPr>
              <a:t>2024</a:t>
            </a:r>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年</a:t>
            </a:r>
            <a:r>
              <a:rPr lang="en-US" altLang="zh-TW" sz="1400" b="1" dirty="0">
                <a:solidFill>
                  <a:schemeClr val="bg1"/>
                </a:solidFill>
                <a:latin typeface="微软雅黑" panose="020B0503020204020204" charset="-122"/>
                <a:ea typeface="微软雅黑" panose="020B0503020204020204" charset="-122"/>
                <a:cs typeface="微软雅黑" panose="020B0503020204020204" charset="-122"/>
              </a:rPr>
              <a:t>9</a:t>
            </a:r>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月，</a:t>
            </a:r>
            <a:r>
              <a:rPr lang="zh-HK" altLang="en-US" sz="1400" b="1" dirty="0">
                <a:solidFill>
                  <a:schemeClr val="bg1"/>
                </a:solidFill>
                <a:latin typeface="微软雅黑" panose="020B0503020204020204" charset="-122"/>
                <a:ea typeface="微软雅黑" panose="020B0503020204020204" charset="-122"/>
                <a:cs typeface="微软雅黑" panose="020B0503020204020204" charset="-122"/>
              </a:rPr>
              <a:t>土木工程拓展署</a:t>
            </a:r>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展開</a:t>
            </a:r>
            <a:r>
              <a:rPr lang="en-US" altLang="zh-TW" sz="1400" b="1" dirty="0">
                <a:solidFill>
                  <a:schemeClr val="bg1"/>
                </a:solidFill>
                <a:latin typeface="微软雅黑" panose="020B0503020204020204" charset="-122"/>
                <a:ea typeface="微软雅黑" panose="020B0503020204020204" charset="-122"/>
                <a:cs typeface="微软雅黑" panose="020B0503020204020204" charset="-122"/>
              </a:rPr>
              <a:t>『</a:t>
            </a:r>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安全之友與署長同行</a:t>
            </a:r>
            <a:r>
              <a:rPr lang="en-US" altLang="zh-TW" sz="1400" b="1" dirty="0">
                <a:solidFill>
                  <a:schemeClr val="bg1"/>
                </a:solidFill>
                <a:latin typeface="微软雅黑" panose="020B0503020204020204" charset="-122"/>
                <a:ea typeface="微软雅黑" panose="020B0503020204020204" charset="-122"/>
                <a:cs typeface="微软雅黑" panose="020B0503020204020204" charset="-122"/>
              </a:rPr>
              <a:t>』</a:t>
            </a:r>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關愛計劃。本司於</a:t>
            </a:r>
            <a:r>
              <a:rPr lang="en-US" altLang="zh-CN" sz="1400" b="1" i="0" dirty="0">
                <a:solidFill>
                  <a:schemeClr val="bg1"/>
                </a:solidFill>
                <a:effectLst/>
                <a:latin typeface="微软雅黑" panose="020B0503020204020204" charset="-122"/>
                <a:ea typeface="微软雅黑" panose="020B0503020204020204" charset="-122"/>
                <a:cs typeface="微软雅黑" panose="020B0503020204020204" charset="-122"/>
              </a:rPr>
              <a:t>CV/2022/07</a:t>
            </a:r>
            <a:r>
              <a:rPr lang="zh-TW" altLang="en-US" sz="1400" b="1" i="0" dirty="0">
                <a:solidFill>
                  <a:schemeClr val="bg1"/>
                </a:solidFill>
                <a:effectLst/>
                <a:latin typeface="微软雅黑" panose="020B0503020204020204" charset="-122"/>
                <a:ea typeface="微软雅黑" panose="020B0503020204020204" charset="-122"/>
                <a:cs typeface="微软雅黑" panose="020B0503020204020204" charset="-122"/>
              </a:rPr>
              <a:t>項目，榮獲每月最佳分判商獎項。</a:t>
            </a:r>
            <a:endParaRPr lang="en-US" altLang="zh-CN" sz="1400" b="1" i="0" dirty="0">
              <a:solidFill>
                <a:schemeClr val="bg1"/>
              </a:solidFill>
              <a:effectLst/>
              <a:latin typeface="微软雅黑" panose="020B0503020204020204" charset="-122"/>
              <a:ea typeface="微软雅黑" panose="020B0503020204020204" charset="-122"/>
              <a:cs typeface="微软雅黑" panose="020B0503020204020204" charset="-122"/>
            </a:endParaRPr>
          </a:p>
          <a:p>
            <a:pPr marL="0" indent="0">
              <a:buNone/>
            </a:pPr>
            <a:endParaRPr lang="en-US" altLang="zh-TW" sz="1400" b="1" dirty="0">
              <a:solidFill>
                <a:schemeClr val="bg1"/>
              </a:solidFill>
              <a:latin typeface="微软雅黑" panose="020B0503020204020204" charset="-122"/>
              <a:ea typeface="微软雅黑" panose="020B0503020204020204" charset="-122"/>
              <a:cs typeface="微软雅黑" panose="020B0503020204020204" charset="-122"/>
            </a:endParaRPr>
          </a:p>
          <a:p>
            <a:pPr marL="0" indent="0">
              <a:buNone/>
            </a:pPr>
            <a:br>
              <a:rPr lang="zh-HK" altLang="en-US" sz="1400" b="1" dirty="0">
                <a:solidFill>
                  <a:schemeClr val="bg1"/>
                </a:solidFill>
                <a:latin typeface="微软雅黑" panose="020B0503020204020204" charset="-122"/>
                <a:ea typeface="微软雅黑" panose="020B0503020204020204" charset="-122"/>
                <a:cs typeface="微软雅黑" panose="020B0503020204020204" charset="-122"/>
              </a:rPr>
            </a:br>
            <a:endParaRPr lang="zh-HK" altLang="en-US" sz="14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1" name="文字方塊 20"/>
          <p:cNvSpPr txBox="1"/>
          <p:nvPr/>
        </p:nvSpPr>
        <p:spPr>
          <a:xfrm>
            <a:off x="908560" y="1930256"/>
            <a:ext cx="6185838" cy="33718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TW" sz="1600" b="1" i="0" dirty="0">
                <a:solidFill>
                  <a:schemeClr val="bg1"/>
                </a:solidFill>
                <a:effectLst/>
                <a:latin typeface="微软雅黑" panose="020B0503020204020204" charset="-122"/>
                <a:ea typeface="微软雅黑" panose="020B0503020204020204" charset="-122"/>
                <a:cs typeface="微软雅黑" panose="020B0503020204020204" charset="-122"/>
              </a:rPr>
              <a:t>CV/2022/07 </a:t>
            </a:r>
            <a:r>
              <a:rPr lang="zh-TW" altLang="en-US" sz="1600" b="1" i="0" dirty="0">
                <a:solidFill>
                  <a:schemeClr val="bg1"/>
                </a:solidFill>
                <a:effectLst/>
                <a:latin typeface="微软雅黑" panose="020B0503020204020204" charset="-122"/>
                <a:ea typeface="微软雅黑" panose="020B0503020204020204" charset="-122"/>
                <a:cs typeface="微软雅黑" panose="020B0503020204020204" charset="-122"/>
              </a:rPr>
              <a:t>元朗朗邊工地平整及基礎設施工程 </a:t>
            </a:r>
            <a:r>
              <a:rPr lang="en-US" altLang="zh-TW" sz="1600" b="1" i="0" dirty="0">
                <a:solidFill>
                  <a:schemeClr val="bg1"/>
                </a:solidFill>
                <a:effectLst/>
                <a:latin typeface="微软雅黑" panose="020B0503020204020204" charset="-122"/>
                <a:ea typeface="微软雅黑" panose="020B0503020204020204" charset="-122"/>
                <a:cs typeface="微软雅黑" panose="020B0503020204020204" charset="-122"/>
              </a:rPr>
              <a:t>- </a:t>
            </a:r>
            <a:r>
              <a:rPr lang="zh-TW" altLang="en-US" sz="1600" b="1" i="0" dirty="0">
                <a:solidFill>
                  <a:schemeClr val="bg1"/>
                </a:solidFill>
                <a:effectLst/>
                <a:latin typeface="微软雅黑" panose="020B0503020204020204" charset="-122"/>
                <a:ea typeface="微软雅黑" panose="020B0503020204020204" charset="-122"/>
                <a:cs typeface="微软雅黑" panose="020B0503020204020204" charset="-122"/>
              </a:rPr>
              <a:t>第二期</a:t>
            </a:r>
            <a:endParaRPr lang="en-US" altLang="zh-TW" sz="1600" b="1" i="0" dirty="0">
              <a:solidFill>
                <a:schemeClr val="bg1"/>
              </a:solidFill>
              <a:effectLst/>
              <a:latin typeface="微软雅黑" panose="020B0503020204020204" charset="-122"/>
              <a:ea typeface="微软雅黑" panose="020B0503020204020204" charset="-122"/>
              <a:cs typeface="微软雅黑" panose="020B0503020204020204" charset="-122"/>
            </a:endParaRPr>
          </a:p>
        </p:txBody>
      </p:sp>
      <p:sp>
        <p:nvSpPr>
          <p:cNvPr id="22" name="文字方塊 21"/>
          <p:cNvSpPr txBox="1"/>
          <p:nvPr/>
        </p:nvSpPr>
        <p:spPr>
          <a:xfrm>
            <a:off x="4268406" y="1645974"/>
            <a:ext cx="2601206" cy="337185"/>
          </a:xfrm>
          <a:prstGeom prst="rect">
            <a:avLst/>
          </a:prstGeom>
          <a:noFill/>
        </p:spPr>
        <p:txBody>
          <a:bodyPr wrap="square" rtlCol="0">
            <a:spAutoFit/>
          </a:bodyPr>
          <a:lstStyle/>
          <a:p>
            <a:pPr algn="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5569009" y="8613049"/>
            <a:ext cx="738014" cy="486833"/>
          </a:xfrm>
        </p:spPr>
        <p:txBody>
          <a:bodyPr/>
          <a:lstStyle/>
          <a:p>
            <a:fld id="{22C2385B-72AA-46B7-BE58-D04451CCD1AF}" type="slidenum">
              <a:rPr lang="zh-HK" altLang="en-US" smtClean="0"/>
              <a:t>11</a:t>
            </a:fld>
            <a:endParaRPr lang="zh-HK" altLang="en-US" dirty="0"/>
          </a:p>
        </p:txBody>
      </p:sp>
      <p:sp>
        <p:nvSpPr>
          <p:cNvPr id="5" name="文字方塊 4"/>
          <p:cNvSpPr txBox="1"/>
          <p:nvPr/>
        </p:nvSpPr>
        <p:spPr>
          <a:xfrm>
            <a:off x="1584908" y="1144626"/>
            <a:ext cx="3688182" cy="4603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altLang="zh-TW"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A.I. </a:t>
            </a:r>
            <a:r>
              <a:rPr lang="zh-TW" altLang="en-US"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科技 </a:t>
            </a:r>
            <a:r>
              <a:rPr lang="en-US" altLang="zh-TW"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 </a:t>
            </a:r>
            <a:r>
              <a:rPr lang="zh-CN" altLang="en-US" sz="2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實地考察</a:t>
            </a:r>
          </a:p>
        </p:txBody>
      </p:sp>
      <p:pic>
        <p:nvPicPr>
          <p:cNvPr id="9" name="圖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999" y="1762496"/>
            <a:ext cx="3048000" cy="2306136"/>
          </a:xfrm>
          <a:prstGeom prst="rect">
            <a:avLst/>
          </a:prstGeom>
        </p:spPr>
      </p:pic>
      <p:pic>
        <p:nvPicPr>
          <p:cNvPr id="11" name="圖片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9935" y="1761536"/>
            <a:ext cx="3048000" cy="2286000"/>
          </a:xfrm>
          <a:prstGeom prst="rect">
            <a:avLst/>
          </a:prstGeom>
        </p:spPr>
      </p:pic>
      <p:pic>
        <p:nvPicPr>
          <p:cNvPr id="15" name="圖片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7479" y="4006219"/>
            <a:ext cx="3048000" cy="2286000"/>
          </a:xfrm>
          <a:prstGeom prst="rect">
            <a:avLst/>
          </a:prstGeom>
        </p:spPr>
      </p:pic>
      <p:pic>
        <p:nvPicPr>
          <p:cNvPr id="18" name="圖片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4998" y="4026878"/>
            <a:ext cx="3047999" cy="2264381"/>
          </a:xfrm>
          <a:prstGeom prst="rect">
            <a:avLst/>
          </a:prstGeom>
        </p:spPr>
      </p:pic>
      <p:sp>
        <p:nvSpPr>
          <p:cNvPr id="20" name="文字方塊 19"/>
          <p:cNvSpPr txBox="1"/>
          <p:nvPr/>
        </p:nvSpPr>
        <p:spPr>
          <a:xfrm>
            <a:off x="71651" y="6660551"/>
            <a:ext cx="6741368" cy="1168400"/>
          </a:xfrm>
          <a:prstGeom prst="rect">
            <a:avLst/>
          </a:prstGeom>
          <a:noFill/>
        </p:spPr>
        <p:txBody>
          <a:bodyPr wrap="square">
            <a:spAutoFit/>
          </a:bodyPr>
          <a:lstStyle/>
          <a:p>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本司相信A.I.人工智能產品對推動建造業安全有著重大的幫助，因此本司管理層已於本年10月9及10日（一連二日），委派GED項目組和安全組同事一行六人到全世界四大機械狗生產商其中二間，分別位於中國杭州的二間機械狗生產商進行實地考察及參觀，並與其中一間生產商開會討論及研究，在本司地盤全面推行智能機械狗的可行性，所得回饋是正面的。</a:t>
            </a:r>
          </a:p>
        </p:txBody>
      </p:sp>
      <p:sp>
        <p:nvSpPr>
          <p:cNvPr id="21" name="文字方塊 20"/>
          <p:cNvSpPr txBox="1"/>
          <p:nvPr/>
        </p:nvSpPr>
        <p:spPr>
          <a:xfrm>
            <a:off x="3930494" y="1401886"/>
            <a:ext cx="2954394" cy="337185"/>
          </a:xfrm>
          <a:prstGeom prst="rect">
            <a:avLst/>
          </a:prstGeom>
          <a:noFill/>
        </p:spPr>
        <p:txBody>
          <a:bodyPr wrap="square" rtlCol="0">
            <a:spAutoFit/>
          </a:bodyPr>
          <a:lstStyle/>
          <a:p>
            <a:pPr algn="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5569009" y="8613049"/>
            <a:ext cx="738014" cy="486833"/>
          </a:xfrm>
        </p:spPr>
        <p:txBody>
          <a:bodyPr/>
          <a:lstStyle/>
          <a:p>
            <a:fld id="{22C2385B-72AA-46B7-BE58-D04451CCD1AF}" type="slidenum">
              <a:rPr lang="zh-HK" altLang="en-US" smtClean="0"/>
              <a:t>12</a:t>
            </a:fld>
            <a:endParaRPr lang="zh-HK" altLang="en-US" dirty="0"/>
          </a:p>
        </p:txBody>
      </p:sp>
      <p:sp>
        <p:nvSpPr>
          <p:cNvPr id="5" name="文字方塊 4"/>
          <p:cNvSpPr txBox="1"/>
          <p:nvPr/>
        </p:nvSpPr>
        <p:spPr>
          <a:xfrm>
            <a:off x="1584960" y="1326515"/>
            <a:ext cx="3853815" cy="4603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altLang="zh-TW" sz="2400" b="1" dirty="0">
                <a:solidFill>
                  <a:srgbClr val="8E4221"/>
                </a:solidFill>
                <a:latin typeface="微软雅黑" panose="020B0503020204020204" charset="-122"/>
                <a:ea typeface="微软雅黑" panose="020B0503020204020204" charset="-122"/>
                <a:cs typeface="微软雅黑" panose="020B0503020204020204" charset="-122"/>
              </a:rPr>
              <a:t>A.I. </a:t>
            </a:r>
            <a:r>
              <a:rPr lang="zh-TW" altLang="en-US" sz="2400" b="1" dirty="0">
                <a:solidFill>
                  <a:srgbClr val="8E4221"/>
                </a:solidFill>
                <a:latin typeface="微软雅黑" panose="020B0503020204020204" charset="-122"/>
                <a:ea typeface="微软雅黑" panose="020B0503020204020204" charset="-122"/>
                <a:cs typeface="微软雅黑" panose="020B0503020204020204" charset="-122"/>
              </a:rPr>
              <a:t>科技 </a:t>
            </a:r>
            <a:r>
              <a:rPr lang="en-US" altLang="zh-TW" sz="2400" b="1" dirty="0">
                <a:solidFill>
                  <a:srgbClr val="8E4221"/>
                </a:solidFill>
                <a:latin typeface="微软雅黑" panose="020B0503020204020204" charset="-122"/>
                <a:ea typeface="微软雅黑" panose="020B0503020204020204" charset="-122"/>
                <a:cs typeface="微软雅黑" panose="020B0503020204020204" charset="-122"/>
              </a:rPr>
              <a:t>– </a:t>
            </a:r>
            <a:r>
              <a:rPr lang="zh-TW" altLang="en-US" sz="2400" b="1" dirty="0">
                <a:solidFill>
                  <a:srgbClr val="8E4221"/>
                </a:solidFill>
                <a:latin typeface="微软雅黑" panose="020B0503020204020204" charset="-122"/>
                <a:ea typeface="微软雅黑" panose="020B0503020204020204" charset="-122"/>
                <a:cs typeface="微软雅黑" panose="020B0503020204020204" charset="-122"/>
              </a:rPr>
              <a:t>四足機械人</a:t>
            </a:r>
          </a:p>
        </p:txBody>
      </p:sp>
      <p:pic>
        <p:nvPicPr>
          <p:cNvPr id="4" name="圖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264" y="2417490"/>
            <a:ext cx="2691121" cy="1954831"/>
          </a:xfrm>
          <a:prstGeom prst="rect">
            <a:avLst/>
          </a:prstGeom>
        </p:spPr>
      </p:pic>
      <p:sp>
        <p:nvSpPr>
          <p:cNvPr id="7" name="文字方塊 6"/>
          <p:cNvSpPr txBox="1"/>
          <p:nvPr/>
        </p:nvSpPr>
        <p:spPr>
          <a:xfrm>
            <a:off x="5223356" y="1849570"/>
            <a:ext cx="1700808" cy="337185"/>
          </a:xfrm>
          <a:prstGeom prst="rect">
            <a:avLst/>
          </a:prstGeom>
          <a:noFill/>
        </p:spPr>
        <p:txBody>
          <a:bodyPr wrap="square" rtlCol="0">
            <a:spAutoFit/>
          </a:bodyPr>
          <a:lstStyle/>
          <a:p>
            <a:pPr algn="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p:txBody>
      </p:sp>
      <p:sp>
        <p:nvSpPr>
          <p:cNvPr id="10" name="文字方塊 9"/>
          <p:cNvSpPr txBox="1"/>
          <p:nvPr/>
        </p:nvSpPr>
        <p:spPr>
          <a:xfrm>
            <a:off x="3378200" y="2711344"/>
            <a:ext cx="3479800" cy="737235"/>
          </a:xfrm>
          <a:prstGeom prst="rect">
            <a:avLst/>
          </a:prstGeom>
          <a:noFill/>
        </p:spPr>
        <p:txBody>
          <a:bodyPr wrap="square">
            <a:spAutoFit/>
          </a:bodyPr>
          <a:lstStyle/>
          <a:p>
            <a:r>
              <a:rPr lang="zh-TW" altLang="en-US" sz="1400" b="1" i="0" dirty="0">
                <a:solidFill>
                  <a:schemeClr val="accent2"/>
                </a:solidFill>
                <a:effectLst/>
                <a:latin typeface="微软雅黑" panose="020B0503020204020204" charset="-122"/>
                <a:ea typeface="微软雅黑" panose="020B0503020204020204" charset="-122"/>
                <a:cs typeface="微软雅黑" panose="020B0503020204020204" charset="-122"/>
              </a:rPr>
              <a:t>行走的巡檢衛士 </a:t>
            </a:r>
            <a:r>
              <a:rPr lang="en-US" altLang="zh-TW" sz="1400" i="0" dirty="0">
                <a:solidFill>
                  <a:schemeClr val="bg1"/>
                </a:solidFill>
                <a:effectLst/>
                <a:latin typeface="微软雅黑" panose="020B0503020204020204" charset="-122"/>
                <a:ea typeface="微软雅黑" panose="020B0503020204020204" charset="-122"/>
                <a:cs typeface="微软雅黑" panose="020B0503020204020204" charset="-122"/>
              </a:rPr>
              <a:t>-</a:t>
            </a:r>
            <a:r>
              <a:rPr lang="zh-TW" altLang="en-US" sz="1400" i="0" dirty="0">
                <a:solidFill>
                  <a:schemeClr val="bg1"/>
                </a:solidFill>
                <a:effectLst/>
                <a:latin typeface="微软雅黑" panose="020B0503020204020204" charset="-122"/>
                <a:ea typeface="微软雅黑" panose="020B0503020204020204" charset="-122"/>
                <a:cs typeface="微软雅黑" panose="020B0503020204020204" charset="-122"/>
              </a:rPr>
              <a:t>可靈活配置例行巡檢、特殊巡檢、專業巡檢、自定義巡檢等多類任務，並自動生成相應巡檢報告。</a:t>
            </a:r>
            <a:endParaRPr lang="zh-CN" altLang="en-US" sz="1400" i="0" dirty="0">
              <a:solidFill>
                <a:schemeClr val="bg1"/>
              </a:solidFill>
              <a:effectLst/>
              <a:latin typeface="微软雅黑" panose="020B0503020204020204" charset="-122"/>
              <a:ea typeface="微软雅黑" panose="020B0503020204020204" charset="-122"/>
              <a:cs typeface="微软雅黑" panose="020B0503020204020204" charset="-122"/>
            </a:endParaRPr>
          </a:p>
        </p:txBody>
      </p:sp>
      <p:pic>
        <p:nvPicPr>
          <p:cNvPr id="13" name="圖片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10291" y="6444208"/>
            <a:ext cx="2714094" cy="1836157"/>
          </a:xfrm>
          <a:prstGeom prst="rect">
            <a:avLst/>
          </a:prstGeom>
        </p:spPr>
      </p:pic>
      <p:sp>
        <p:nvSpPr>
          <p:cNvPr id="16" name="文字方塊 15"/>
          <p:cNvSpPr txBox="1"/>
          <p:nvPr/>
        </p:nvSpPr>
        <p:spPr>
          <a:xfrm>
            <a:off x="3212976" y="6791737"/>
            <a:ext cx="3479800" cy="737235"/>
          </a:xfrm>
          <a:prstGeom prst="rect">
            <a:avLst/>
          </a:prstGeom>
          <a:noFill/>
        </p:spPr>
        <p:txBody>
          <a:bodyPr wrap="square">
            <a:spAutoFit/>
          </a:bodyPr>
          <a:lstStyle/>
          <a:p>
            <a:r>
              <a:rPr lang="zh-CN" altLang="en-US" sz="1400" b="1" dirty="0">
                <a:solidFill>
                  <a:schemeClr val="accent2"/>
                </a:solidFill>
                <a:latin typeface="微软雅黑" panose="020B0503020204020204" charset="-122"/>
                <a:ea typeface="微软雅黑" panose="020B0503020204020204" charset="-122"/>
                <a:cs typeface="微软雅黑" panose="020B0503020204020204" charset="-122"/>
              </a:rPr>
              <a:t>協助消防戰士 </a:t>
            </a:r>
            <a:r>
              <a:rPr lang="en-US" altLang="zh-CN" sz="1400" b="1" dirty="0">
                <a:solidFill>
                  <a:schemeClr val="accent2"/>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accent2"/>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bg1"/>
                </a:solidFill>
                <a:latin typeface="微软雅黑" panose="020B0503020204020204" charset="-122"/>
                <a:ea typeface="微软雅黑" panose="020B0503020204020204" charset="-122"/>
                <a:cs typeface="微软雅黑" panose="020B0503020204020204" charset="-122"/>
              </a:rPr>
              <a:t>迅速瞭解災難現場情況，代替消防戰士完成危險環境下的偵查作業，為消防救援工作保駕護航</a:t>
            </a:r>
            <a:r>
              <a:rPr lang="zh-CN" altLang="en-US" sz="1400" dirty="0">
                <a:latin typeface="微软雅黑" panose="020B0503020204020204" charset="-122"/>
                <a:ea typeface="微软雅黑" panose="020B0503020204020204" charset="-122"/>
                <a:cs typeface="微软雅黑" panose="020B0503020204020204" charset="-122"/>
              </a:rPr>
              <a:t>。</a:t>
            </a:r>
          </a:p>
        </p:txBody>
      </p:sp>
      <p:pic>
        <p:nvPicPr>
          <p:cNvPr id="22" name="圖片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2623" y="4376676"/>
            <a:ext cx="2644400" cy="1981974"/>
          </a:xfrm>
          <a:prstGeom prst="rect">
            <a:avLst/>
          </a:prstGeom>
        </p:spPr>
      </p:pic>
      <p:sp>
        <p:nvSpPr>
          <p:cNvPr id="23" name="文字方塊 22"/>
          <p:cNvSpPr txBox="1"/>
          <p:nvPr/>
        </p:nvSpPr>
        <p:spPr>
          <a:xfrm>
            <a:off x="248069" y="4842670"/>
            <a:ext cx="3147144" cy="737235"/>
          </a:xfrm>
          <a:prstGeom prst="rect">
            <a:avLst/>
          </a:prstGeom>
          <a:noFill/>
        </p:spPr>
        <p:txBody>
          <a:bodyPr wrap="square">
            <a:spAutoFit/>
          </a:bodyPr>
          <a:lstStyle/>
          <a:p>
            <a:r>
              <a:rPr lang="zh-TW" altLang="en-US" sz="1400" b="1" i="0" dirty="0">
                <a:solidFill>
                  <a:schemeClr val="accent2"/>
                </a:solidFill>
                <a:effectLst/>
                <a:latin typeface="微软雅黑" panose="020B0503020204020204" charset="-122"/>
                <a:ea typeface="微软雅黑" panose="020B0503020204020204" charset="-122"/>
                <a:cs typeface="微软雅黑" panose="020B0503020204020204" charset="-122"/>
              </a:rPr>
              <a:t>探索者 </a:t>
            </a:r>
            <a:r>
              <a:rPr lang="en-US" altLang="zh-CN" sz="1400" b="1" dirty="0">
                <a:solidFill>
                  <a:schemeClr val="accent2"/>
                </a:solidFill>
                <a:latin typeface="微软雅黑" panose="020B0503020204020204" charset="-122"/>
                <a:ea typeface="微软雅黑" panose="020B0503020204020204" charset="-122"/>
                <a:cs typeface="微软雅黑" panose="020B0503020204020204" charset="-122"/>
              </a:rPr>
              <a:t>- </a:t>
            </a:r>
            <a:r>
              <a:rPr lang="zh-TW" altLang="en-US" sz="1400" i="0" dirty="0">
                <a:solidFill>
                  <a:schemeClr val="bg1"/>
                </a:solidFill>
                <a:effectLst/>
                <a:latin typeface="微软雅黑" panose="020B0503020204020204" charset="-122"/>
                <a:ea typeface="微软雅黑" panose="020B0503020204020204" charset="-122"/>
                <a:cs typeface="微软雅黑" panose="020B0503020204020204" charset="-122"/>
              </a:rPr>
              <a:t>挑戰運動性能的極限，自適應調節運動模式，在複雜地形下摸索前進。</a:t>
            </a:r>
            <a:endParaRPr lang="zh-CN" altLang="en-US" sz="1400" i="0" dirty="0">
              <a:solidFill>
                <a:schemeClr val="bg1"/>
              </a:solidFill>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2385B-72AA-46B7-BE58-D04451CCD1AF}" type="slidenum">
              <a:rPr lang="zh-HK" altLang="en-US" smtClean="0"/>
              <a:t>13</a:t>
            </a:fld>
            <a:endParaRPr lang="zh-HK" altLang="en-US"/>
          </a:p>
        </p:txBody>
      </p:sp>
      <p:sp>
        <p:nvSpPr>
          <p:cNvPr id="2" name="Title 1"/>
          <p:cNvSpPr>
            <a:spLocks noGrp="1"/>
          </p:cNvSpPr>
          <p:nvPr>
            <p:ph type="ctrTitle" idx="4294967295"/>
          </p:nvPr>
        </p:nvSpPr>
        <p:spPr>
          <a:xfrm>
            <a:off x="268587" y="1187239"/>
            <a:ext cx="6321030" cy="749746"/>
          </a:xfrm>
        </p:spPr>
        <p:txBody>
          <a:bodyPr>
            <a:normAutofit fontScale="90000"/>
          </a:bodyPr>
          <a:lstStyle/>
          <a:p>
            <a:pPr algn="ctr"/>
            <a:br>
              <a:rPr lang="zh-TW" altLang="en-US" sz="2665" b="1" dirty="0">
                <a:solidFill>
                  <a:srgbClr val="FFFF00"/>
                </a:solidFill>
                <a:latin typeface="微软雅黑" panose="020B0503020204020204" charset="-122"/>
                <a:ea typeface="微软雅黑" panose="020B0503020204020204" charset="-122"/>
                <a:cs typeface="微软雅黑" panose="020B0503020204020204" charset="-122"/>
              </a:rPr>
            </a:br>
            <a:r>
              <a:rPr lang="zh-TW" altLang="en-US" sz="2665" b="1" dirty="0">
                <a:solidFill>
                  <a:srgbClr val="FFFF00"/>
                </a:solidFill>
                <a:latin typeface="微软雅黑" panose="020B0503020204020204" charset="-122"/>
                <a:ea typeface="微软雅黑" panose="020B0503020204020204" charset="-122"/>
                <a:cs typeface="微软雅黑" panose="020B0503020204020204" charset="-122"/>
              </a:rPr>
              <a:t>第二十三屆</a:t>
            </a:r>
            <a:br>
              <a:rPr lang="en-US" altLang="zh-TW" sz="2665" b="1" dirty="0">
                <a:solidFill>
                  <a:srgbClr val="FFFF00"/>
                </a:solidFill>
                <a:latin typeface="微软雅黑" panose="020B0503020204020204" charset="-122"/>
                <a:ea typeface="微软雅黑" panose="020B0503020204020204" charset="-122"/>
                <a:cs typeface="微软雅黑" panose="020B0503020204020204" charset="-122"/>
              </a:rPr>
            </a:br>
            <a:r>
              <a:rPr lang="zh-TW" altLang="en-US" sz="2665" b="1" dirty="0">
                <a:solidFill>
                  <a:srgbClr val="FFFF00"/>
                </a:solidFill>
                <a:latin typeface="微软雅黑" panose="020B0503020204020204" charset="-122"/>
                <a:ea typeface="微软雅黑" panose="020B0503020204020204" charset="-122"/>
                <a:cs typeface="微软雅黑" panose="020B0503020204020204" charset="-122"/>
              </a:rPr>
              <a:t>香港職業安全健康大獎</a:t>
            </a:r>
          </a:p>
        </p:txBody>
      </p:sp>
      <p:sp>
        <p:nvSpPr>
          <p:cNvPr id="12" name="矩形 11"/>
          <p:cNvSpPr/>
          <p:nvPr/>
        </p:nvSpPr>
        <p:spPr>
          <a:xfrm>
            <a:off x="4838345" y="1735467"/>
            <a:ext cx="2019655"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443" y="2770942"/>
            <a:ext cx="2540978" cy="3387971"/>
          </a:xfrm>
          <a:prstGeom prst="rect">
            <a:avLst/>
          </a:prstGeom>
        </p:spPr>
      </p:pic>
      <p:pic>
        <p:nvPicPr>
          <p:cNvPr id="7" name="圖片 6"/>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270891" y="5082081"/>
            <a:ext cx="2995295" cy="2247900"/>
          </a:xfrm>
          <a:prstGeom prst="rect">
            <a:avLst/>
          </a:prstGeom>
        </p:spPr>
      </p:pic>
      <p:pic>
        <p:nvPicPr>
          <p:cNvPr id="8" name="圖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0891" y="2746547"/>
            <a:ext cx="2995295" cy="2246630"/>
          </a:xfrm>
          <a:prstGeom prst="rect">
            <a:avLst/>
          </a:prstGeom>
        </p:spPr>
      </p:pic>
      <p:pic>
        <p:nvPicPr>
          <p:cNvPr id="9" name="圖片 8"/>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2273" b="100000" l="3647" r="97697">
                        <a14:foregroundMark x1="17658" y1="77760" x2="17658" y2="77760"/>
                        <a14:foregroundMark x1="16315" y1="77273" x2="16315" y2="77273"/>
                        <a14:foregroundMark x1="21881" y1="65097" x2="21881" y2="65097"/>
                        <a14:foregroundMark x1="19578" y1="63636" x2="19578" y2="63636"/>
                        <a14:foregroundMark x1="50288" y1="7630" x2="50288" y2="7630"/>
                        <a14:foregroundMark x1="42610" y1="11851" x2="42610" y2="11851"/>
                        <a14:backgroundMark x1="16315" y1="34091" x2="16315" y2="34091"/>
                        <a14:backgroundMark x1="78503" y1="27435" x2="78503" y2="27435"/>
                        <a14:backgroundMark x1="89443" y1="33766" x2="89443" y2="33766"/>
                        <a14:backgroundMark x1="91555" y1="38149" x2="91555" y2="38149"/>
                        <a14:backgroundMark x1="76967" y1="99188" x2="77543" y2="99188"/>
                        <a14:backgroundMark x1="79079" y1="98377" x2="79079" y2="98377"/>
                        <a14:backgroundMark x1="19578" y1="41234" x2="19578" y2="41234"/>
                        <a14:backgroundMark x1="29175" y1="34253" x2="29175" y2="34253"/>
                        <a14:backgroundMark x1="35317" y1="34903" x2="35317" y2="35390"/>
                      </a14:backgroundRemoval>
                    </a14:imgEffect>
                  </a14:imgLayer>
                </a14:imgProps>
              </a:ext>
              <a:ext uri="{28A0092B-C50C-407E-A947-70E740481C1C}">
                <a14:useLocalDpi xmlns:a14="http://schemas.microsoft.com/office/drawing/2010/main"/>
              </a:ext>
            </a:extLst>
          </a:blip>
          <a:srcRect/>
          <a:stretch>
            <a:fillRect/>
          </a:stretch>
        </p:blipFill>
        <p:spPr>
          <a:xfrm>
            <a:off x="4838345" y="6082206"/>
            <a:ext cx="1389380" cy="1647825"/>
          </a:xfrm>
          <a:prstGeom prst="rect">
            <a:avLst/>
          </a:prstGeom>
        </p:spPr>
      </p:pic>
      <p:sp>
        <p:nvSpPr>
          <p:cNvPr id="13" name="Title 1"/>
          <p:cNvSpPr txBox="1"/>
          <p:nvPr/>
        </p:nvSpPr>
        <p:spPr>
          <a:xfrm>
            <a:off x="128078" y="7425659"/>
            <a:ext cx="6192687" cy="749746"/>
          </a:xfrm>
          <a:prstGeom prst="rect">
            <a:avLst/>
          </a:prstGeom>
        </p:spPr>
        <p:txBody>
          <a:bodyPr vert="horz" lIns="91440" tIns="45720" rIns="91440" bIns="45720" rtlCol="0" anchor="b">
            <a:normAutofit fontScale="97500" lnSpcReduction="10000"/>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br>
              <a:rPr lang="zh-TW" altLang="en-US" b="1" dirty="0"/>
            </a:br>
            <a:endParaRPr lang="zh-HK" altLang="en-US" sz="2000" dirty="0">
              <a:solidFill>
                <a:schemeClr val="tx1"/>
              </a:solidFill>
            </a:endParaRPr>
          </a:p>
        </p:txBody>
      </p:sp>
      <p:sp>
        <p:nvSpPr>
          <p:cNvPr id="14" name="Title 1"/>
          <p:cNvSpPr txBox="1"/>
          <p:nvPr/>
        </p:nvSpPr>
        <p:spPr>
          <a:xfrm>
            <a:off x="683443" y="6596557"/>
            <a:ext cx="6911975" cy="619125"/>
          </a:xfrm>
          <a:prstGeom prst="rect">
            <a:avLst/>
          </a:prstGeom>
        </p:spPr>
        <p:txBody>
          <a:bodyPr vert="horz" lIns="91440" tIns="45720" rIns="91440" bIns="45720" rtlCol="0" anchor="b">
            <a:no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zh-TW" altLang="en-US" sz="1400" spc="0" dirty="0">
                <a:solidFill>
                  <a:srgbClr val="FFFFFF"/>
                </a:solidFill>
                <a:latin typeface="微软雅黑" panose="020B0503020204020204" charset="-122"/>
                <a:ea typeface="微软雅黑" panose="020B0503020204020204" charset="-122"/>
                <a:cs typeface="微软雅黑" panose="020B0503020204020204" charset="-122"/>
              </a:rPr>
              <a:t>中國地質致力推動工作安</a:t>
            </a:r>
            <a:endParaRPr lang="en-US" altLang="zh-TW" sz="1400" spc="0" dirty="0">
              <a:solidFill>
                <a:srgbClr val="FFFFFF"/>
              </a:solidFill>
              <a:latin typeface="微软雅黑" panose="020B0503020204020204" charset="-122"/>
              <a:ea typeface="微软雅黑" panose="020B0503020204020204" charset="-122"/>
              <a:cs typeface="微软雅黑" panose="020B0503020204020204" charset="-122"/>
            </a:endParaRPr>
          </a:p>
          <a:p>
            <a:r>
              <a:rPr lang="zh-TW" altLang="en-US" sz="1400" spc="0" dirty="0">
                <a:solidFill>
                  <a:srgbClr val="FFFFFF"/>
                </a:solidFill>
                <a:latin typeface="微软雅黑" panose="020B0503020204020204" charset="-122"/>
                <a:ea typeface="微软雅黑" panose="020B0503020204020204" charset="-122"/>
                <a:cs typeface="微软雅黑" panose="020B0503020204020204" charset="-122"/>
              </a:rPr>
              <a:t>全健康，獲頒發最佳酷熱</a:t>
            </a:r>
            <a:endParaRPr lang="en-US" altLang="zh-TW" sz="1400" spc="0" dirty="0">
              <a:solidFill>
                <a:srgbClr val="FFFFFF"/>
              </a:solidFill>
              <a:latin typeface="微软雅黑" panose="020B0503020204020204" charset="-122"/>
              <a:ea typeface="微软雅黑" panose="020B0503020204020204" charset="-122"/>
              <a:cs typeface="微软雅黑" panose="020B0503020204020204" charset="-122"/>
            </a:endParaRPr>
          </a:p>
          <a:p>
            <a:r>
              <a:rPr lang="zh-TW" altLang="en-US" sz="1400" spc="0" dirty="0">
                <a:solidFill>
                  <a:srgbClr val="FFFFFF"/>
                </a:solidFill>
                <a:latin typeface="微软雅黑" panose="020B0503020204020204" charset="-122"/>
                <a:ea typeface="微软雅黑" panose="020B0503020204020204" charset="-122"/>
                <a:cs typeface="微软雅黑" panose="020B0503020204020204" charset="-122"/>
              </a:rPr>
              <a:t>天氣下職安健計劃大獎 </a:t>
            </a:r>
            <a:endParaRPr lang="en-US" altLang="zh-TW" sz="1400" spc="0" dirty="0">
              <a:solidFill>
                <a:srgbClr val="FFFFFF"/>
              </a:solidFill>
              <a:latin typeface="微软雅黑" panose="020B0503020204020204" charset="-122"/>
              <a:ea typeface="微软雅黑" panose="020B0503020204020204" charset="-122"/>
              <a:cs typeface="微软雅黑" panose="020B0503020204020204" charset="-122"/>
            </a:endParaRPr>
          </a:p>
          <a:p>
            <a:r>
              <a:rPr lang="en-US" altLang="zh-TW" sz="1400" spc="0" dirty="0">
                <a:solidFill>
                  <a:srgbClr val="FFFFFF"/>
                </a:solidFill>
                <a:latin typeface="微软雅黑" panose="020B0503020204020204" charset="-122"/>
                <a:ea typeface="微软雅黑" panose="020B0503020204020204" charset="-122"/>
                <a:cs typeface="微软雅黑" panose="020B0503020204020204" charset="-122"/>
              </a:rPr>
              <a:t>(</a:t>
            </a:r>
            <a:r>
              <a:rPr lang="zh-TW" altLang="en-US" sz="1400" spc="0" dirty="0">
                <a:solidFill>
                  <a:srgbClr val="FFFFFF"/>
                </a:solidFill>
                <a:latin typeface="微软雅黑" panose="020B0503020204020204" charset="-122"/>
                <a:ea typeface="微软雅黑" panose="020B0503020204020204" charset="-122"/>
                <a:cs typeface="微软雅黑" panose="020B0503020204020204" charset="-122"/>
              </a:rPr>
              <a:t>中小型企業組</a:t>
            </a:r>
            <a:r>
              <a:rPr lang="en-US" altLang="zh-TW" sz="1400" spc="0" dirty="0">
                <a:solidFill>
                  <a:srgbClr val="FFFFFF"/>
                </a:solidFill>
                <a:latin typeface="微软雅黑" panose="020B0503020204020204" charset="-122"/>
                <a:ea typeface="微软雅黑" panose="020B0503020204020204" charset="-122"/>
                <a:cs typeface="微软雅黑" panose="020B0503020204020204" charset="-122"/>
              </a:rPr>
              <a:t>)  -"</a:t>
            </a:r>
            <a:r>
              <a:rPr lang="zh-TW" altLang="en-US" sz="1400" spc="0" dirty="0">
                <a:solidFill>
                  <a:srgbClr val="FFFFFF"/>
                </a:solidFill>
                <a:latin typeface="微软雅黑" panose="020B0503020204020204" charset="-122"/>
                <a:ea typeface="微软雅黑" panose="020B0503020204020204" charset="-122"/>
                <a:cs typeface="微软雅黑" panose="020B0503020204020204" charset="-122"/>
              </a:rPr>
              <a:t>銀獎</a:t>
            </a:r>
            <a:r>
              <a:rPr lang="en-US" altLang="zh-TW" sz="1400" spc="0" dirty="0">
                <a:solidFill>
                  <a:srgbClr val="FFFFFF"/>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2385B-72AA-46B7-BE58-D04451CCD1AF}" type="slidenum">
              <a:rPr lang="zh-HK" altLang="en-US" smtClean="0"/>
              <a:t>14</a:t>
            </a:fld>
            <a:endParaRPr lang="zh-HK" altLang="en-US"/>
          </a:p>
        </p:txBody>
      </p:sp>
      <p:sp>
        <p:nvSpPr>
          <p:cNvPr id="2" name="Title 1"/>
          <p:cNvSpPr>
            <a:spLocks noGrp="1"/>
          </p:cNvSpPr>
          <p:nvPr>
            <p:ph type="ctrTitle" idx="4294967295"/>
          </p:nvPr>
        </p:nvSpPr>
        <p:spPr>
          <a:xfrm>
            <a:off x="1124744" y="1316144"/>
            <a:ext cx="4741263" cy="749746"/>
          </a:xfrm>
        </p:spPr>
        <p:txBody>
          <a:bodyPr>
            <a:normAutofit fontScale="90000"/>
          </a:bodyPr>
          <a:lstStyle/>
          <a:p>
            <a:pPr algn="ctr"/>
            <a:br>
              <a:rPr lang="zh-TW" altLang="en-US" sz="2665" dirty="0">
                <a:solidFill>
                  <a:srgbClr val="FFFF00"/>
                </a:solidFill>
                <a:latin typeface="微软雅黑" panose="020B0503020204020204" charset="-122"/>
                <a:ea typeface="微软雅黑" panose="020B0503020204020204" charset="-122"/>
                <a:cs typeface="微软雅黑" panose="020B0503020204020204" charset="-122"/>
              </a:rPr>
            </a:br>
            <a:r>
              <a:rPr lang="zh-TW" altLang="en-US" sz="2665" b="1" dirty="0">
                <a:solidFill>
                  <a:srgbClr val="FFFF00"/>
                </a:solidFill>
                <a:latin typeface="微软雅黑" panose="020B0503020204020204" charset="-122"/>
                <a:ea typeface="微软雅黑" panose="020B0503020204020204" charset="-122"/>
                <a:cs typeface="微软雅黑" panose="020B0503020204020204" charset="-122"/>
              </a:rPr>
              <a:t>建造業安全獎勵計劃 </a:t>
            </a:r>
            <a:br>
              <a:rPr lang="zh-TW" altLang="en-US" sz="2665" b="1" dirty="0">
                <a:solidFill>
                  <a:srgbClr val="FFFF00"/>
                </a:solidFill>
                <a:latin typeface="微软雅黑" panose="020B0503020204020204" charset="-122"/>
                <a:ea typeface="微软雅黑" panose="020B0503020204020204" charset="-122"/>
                <a:cs typeface="微软雅黑" panose="020B0503020204020204" charset="-122"/>
              </a:rPr>
            </a:br>
            <a:r>
              <a:rPr lang="en-US" altLang="zh-TW" sz="2220" dirty="0">
                <a:solidFill>
                  <a:srgbClr val="FFFF00"/>
                </a:solidFill>
                <a:latin typeface="微软雅黑" panose="020B0503020204020204" charset="-122"/>
                <a:ea typeface="微软雅黑" panose="020B0503020204020204" charset="-122"/>
                <a:cs typeface="微软雅黑" panose="020B0503020204020204" charset="-122"/>
              </a:rPr>
              <a:t>2024/2025 </a:t>
            </a:r>
          </a:p>
        </p:txBody>
      </p:sp>
      <p:sp>
        <p:nvSpPr>
          <p:cNvPr id="10" name="矩形 9"/>
          <p:cNvSpPr/>
          <p:nvPr/>
        </p:nvSpPr>
        <p:spPr>
          <a:xfrm>
            <a:off x="405130" y="7308215"/>
            <a:ext cx="6278245" cy="575310"/>
          </a:xfrm>
          <a:prstGeom prst="rect">
            <a:avLst/>
          </a:prstGeom>
        </p:spPr>
        <p:txBody>
          <a:bodyPr wrap="square">
            <a:noAutofit/>
          </a:bodyPr>
          <a:lstStyle/>
          <a:p>
            <a:r>
              <a:rPr lang="zh-TW" altLang="en-US" sz="1400" dirty="0">
                <a:solidFill>
                  <a:schemeClr val="bg1"/>
                </a:solidFill>
                <a:latin typeface="微软雅黑" panose="020B0503020204020204" charset="-122"/>
                <a:ea typeface="微软雅黑" panose="020B0503020204020204" charset="-122"/>
              </a:rPr>
              <a:t>勞工處每年均會與建造業的主要合作伙伴舉辦全港性的大型「建造業安全獎勵計劃</a:t>
            </a:r>
            <a:r>
              <a:rPr lang="en-US" altLang="zh-TW" sz="1400" dirty="0">
                <a:solidFill>
                  <a:schemeClr val="bg1"/>
                </a:solidFill>
                <a:latin typeface="微软雅黑" panose="020B0503020204020204" charset="-122"/>
                <a:ea typeface="微软雅黑" panose="020B0503020204020204" charset="-122"/>
              </a:rPr>
              <a:t>2024/ 2025</a:t>
            </a:r>
            <a:r>
              <a:rPr lang="zh-TW" altLang="en-US" sz="1400" dirty="0">
                <a:solidFill>
                  <a:schemeClr val="bg1"/>
                </a:solidFill>
                <a:latin typeface="微软雅黑" panose="020B0503020204020204" charset="-122"/>
                <a:ea typeface="微软雅黑" panose="020B0503020204020204" charset="-122"/>
              </a:rPr>
              <a:t>」，藉此增强建造業界的職安健意識及提升安全文化水平。一直以來，這計劃得到有關團體的鼎力支持和積極參與。</a:t>
            </a:r>
          </a:p>
        </p:txBody>
      </p:sp>
      <p:sp>
        <p:nvSpPr>
          <p:cNvPr id="12" name="矩形 11"/>
          <p:cNvSpPr/>
          <p:nvPr/>
        </p:nvSpPr>
        <p:spPr>
          <a:xfrm>
            <a:off x="4838345" y="1619262"/>
            <a:ext cx="2019655"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pic>
        <p:nvPicPr>
          <p:cNvPr id="6" name="圖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2921" y="2327564"/>
            <a:ext cx="3437474" cy="48441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02" y="905567"/>
            <a:ext cx="6026144" cy="827584"/>
          </a:xfrm>
        </p:spPr>
        <p:txBody>
          <a:bodyPr>
            <a:normAutofit/>
          </a:bodyPr>
          <a:lstStyle/>
          <a:p>
            <a:pPr algn="ct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中地安全同樂日 </a:t>
            </a:r>
            <a:r>
              <a:rPr lang="en-AU" altLang="zh-TW" sz="2400" b="1" dirty="0">
                <a:solidFill>
                  <a:srgbClr val="FFFF00"/>
                </a:solidFill>
                <a:latin typeface="微软雅黑" panose="020B0503020204020204" charset="-122"/>
                <a:ea typeface="微软雅黑" panose="020B0503020204020204" charset="-122"/>
                <a:cs typeface="微软雅黑" panose="020B0503020204020204" charset="-122"/>
              </a:rPr>
              <a:t>2024</a:t>
            </a:r>
          </a:p>
        </p:txBody>
      </p:sp>
      <p:sp>
        <p:nvSpPr>
          <p:cNvPr id="3" name="Content Placeholder 2"/>
          <p:cNvSpPr>
            <a:spLocks noGrp="1"/>
          </p:cNvSpPr>
          <p:nvPr>
            <p:ph type="body" idx="1"/>
          </p:nvPr>
        </p:nvSpPr>
        <p:spPr>
          <a:xfrm>
            <a:off x="-47933" y="6660650"/>
            <a:ext cx="6953865" cy="2304256"/>
          </a:xfrm>
        </p:spPr>
        <p:txBody>
          <a:bodyPr>
            <a:noAutofit/>
          </a:bodyPr>
          <a:lstStyle/>
          <a:p>
            <a:pPr algn="ctr"/>
            <a:r>
              <a:rPr lang="zh-TW" altLang="en-US" sz="1400" b="1" dirty="0">
                <a:solidFill>
                  <a:srgbClr val="8E4221"/>
                </a:solidFill>
                <a:highlight>
                  <a:srgbClr val="FFFF00"/>
                </a:highlight>
                <a:latin typeface="微软雅黑" panose="020B0503020204020204" charset="-122"/>
                <a:ea typeface="微软雅黑" panose="020B0503020204020204" charset="-122"/>
                <a:cs typeface="微软雅黑" panose="020B0503020204020204" charset="-122"/>
              </a:rPr>
              <a:t>📢年度安全推廣盛事</a:t>
            </a:r>
            <a:r>
              <a:rPr lang="en-US" altLang="zh-TW" sz="1400" b="1" dirty="0">
                <a:solidFill>
                  <a:srgbClr val="8E4221"/>
                </a:solidFill>
                <a:highlight>
                  <a:srgbClr val="FFFF00"/>
                </a:highlight>
                <a:latin typeface="微软雅黑" panose="020B0503020204020204" charset="-122"/>
                <a:ea typeface="微软雅黑" panose="020B0503020204020204" charset="-122"/>
                <a:cs typeface="微软雅黑" panose="020B0503020204020204" charset="-122"/>
              </a:rPr>
              <a:t>-</a:t>
            </a:r>
            <a:r>
              <a:rPr lang="zh-TW" altLang="en-US" sz="1400" b="1" dirty="0">
                <a:solidFill>
                  <a:srgbClr val="8E4221"/>
                </a:solidFill>
                <a:highlight>
                  <a:srgbClr val="FFFF00"/>
                </a:highlight>
                <a:latin typeface="微软雅黑" panose="020B0503020204020204" charset="-122"/>
                <a:ea typeface="微软雅黑" panose="020B0503020204020204" charset="-122"/>
                <a:cs typeface="微软雅黑" panose="020B0503020204020204" charset="-122"/>
              </a:rPr>
              <a:t>中地安全同樂日</a:t>
            </a:r>
            <a:r>
              <a:rPr lang="en-AU" altLang="zh-TW" sz="1400" b="1" dirty="0">
                <a:solidFill>
                  <a:srgbClr val="8E4221"/>
                </a:solidFill>
                <a:highlight>
                  <a:srgbClr val="FFFF00"/>
                </a:highlight>
                <a:latin typeface="微软雅黑" panose="020B0503020204020204" charset="-122"/>
                <a:ea typeface="微软雅黑" panose="020B0503020204020204" charset="-122"/>
                <a:cs typeface="微软雅黑" panose="020B0503020204020204" charset="-122"/>
              </a:rPr>
              <a:t>2024</a:t>
            </a:r>
            <a:r>
              <a:rPr lang="zh-TW" altLang="en-US" sz="1400" b="1" dirty="0">
                <a:highlight>
                  <a:srgbClr val="FFFF00"/>
                </a:highlight>
                <a:latin typeface="微软雅黑" panose="020B0503020204020204" charset="-122"/>
                <a:ea typeface="微软雅黑" panose="020B0503020204020204" charset="-122"/>
                <a:cs typeface="微软雅黑" panose="020B0503020204020204" charset="-122"/>
              </a:rPr>
              <a:t>　</a:t>
            </a:r>
            <a:r>
              <a:rPr lang="zh-TW" altLang="en-US" sz="1400" b="1" dirty="0">
                <a:latin typeface="微软雅黑" panose="020B0503020204020204" charset="-122"/>
                <a:ea typeface="微软雅黑" panose="020B0503020204020204" charset="-122"/>
                <a:cs typeface="微软雅黑" panose="020B0503020204020204" charset="-122"/>
              </a:rPr>
              <a:t>　　　　　　　　　　</a:t>
            </a:r>
            <a:endParaRPr lang="en-US" altLang="zh-TW" sz="1400" b="1" dirty="0">
              <a:latin typeface="微软雅黑" panose="020B0503020204020204" charset="-122"/>
              <a:ea typeface="微软雅黑" panose="020B0503020204020204" charset="-122"/>
              <a:cs typeface="微软雅黑" panose="020B0503020204020204" charset="-122"/>
            </a:endParaRPr>
          </a:p>
          <a:p>
            <a:pPr algn="ctr"/>
            <a:r>
              <a:rPr lang="zh-TW" altLang="en-US" sz="1400" b="1" dirty="0">
                <a:solidFill>
                  <a:srgbClr val="8E4221"/>
                </a:solidFill>
                <a:highlight>
                  <a:srgbClr val="FFFF00"/>
                </a:highlight>
                <a:latin typeface="微软雅黑" panose="020B0503020204020204" charset="-122"/>
                <a:ea typeface="微软雅黑" panose="020B0503020204020204" charset="-122"/>
                <a:cs typeface="微软雅黑" panose="020B0503020204020204" charset="-122"/>
              </a:rPr>
              <a:t>日期</a:t>
            </a:r>
            <a:r>
              <a:rPr lang="en-US" altLang="zh-TW" sz="1400" b="1" dirty="0">
                <a:solidFill>
                  <a:srgbClr val="8E4221"/>
                </a:solidFill>
                <a:highlight>
                  <a:srgbClr val="FFFF00"/>
                </a:highlight>
                <a:latin typeface="微软雅黑" panose="020B0503020204020204" charset="-122"/>
                <a:ea typeface="微软雅黑" panose="020B0503020204020204" charset="-122"/>
                <a:cs typeface="微软雅黑" panose="020B0503020204020204" charset="-122"/>
              </a:rPr>
              <a:t>:</a:t>
            </a:r>
            <a:r>
              <a:rPr lang="en-US" altLang="zh-TW" sz="1400" b="1" dirty="0">
                <a:highlight>
                  <a:srgbClr val="FFFF00"/>
                </a:highlight>
                <a:latin typeface="微软雅黑" panose="020B0503020204020204" charset="-122"/>
                <a:ea typeface="微软雅黑" panose="020B0503020204020204" charset="-122"/>
                <a:cs typeface="微软雅黑" panose="020B0503020204020204" charset="-122"/>
              </a:rPr>
              <a:t> 2024</a:t>
            </a:r>
            <a:r>
              <a:rPr lang="zh-TW" altLang="en-US" sz="1400" b="1" dirty="0">
                <a:highlight>
                  <a:srgbClr val="FFFF00"/>
                </a:highlight>
                <a:latin typeface="微软雅黑" panose="020B0503020204020204" charset="-122"/>
                <a:ea typeface="微软雅黑" panose="020B0503020204020204" charset="-122"/>
                <a:cs typeface="微软雅黑" panose="020B0503020204020204" charset="-122"/>
              </a:rPr>
              <a:t>年</a:t>
            </a:r>
            <a:r>
              <a:rPr lang="en-US" altLang="zh-TW" sz="1400" b="1" dirty="0">
                <a:highlight>
                  <a:srgbClr val="FFFF00"/>
                </a:highlight>
                <a:latin typeface="微软雅黑" panose="020B0503020204020204" charset="-122"/>
                <a:ea typeface="微软雅黑" panose="020B0503020204020204" charset="-122"/>
                <a:cs typeface="微软雅黑" panose="020B0503020204020204" charset="-122"/>
              </a:rPr>
              <a:t>1</a:t>
            </a:r>
            <a:r>
              <a:rPr lang="en-AU" altLang="zh-TW" sz="1400" b="1" dirty="0">
                <a:highlight>
                  <a:srgbClr val="FFFF00"/>
                </a:highlight>
                <a:latin typeface="微软雅黑" panose="020B0503020204020204" charset="-122"/>
                <a:ea typeface="微软雅黑" panose="020B0503020204020204" charset="-122"/>
                <a:cs typeface="微软雅黑" panose="020B0503020204020204" charset="-122"/>
              </a:rPr>
              <a:t>2</a:t>
            </a:r>
            <a:r>
              <a:rPr lang="zh-TW" altLang="en-US" sz="1400" b="1" dirty="0">
                <a:highlight>
                  <a:srgbClr val="FFFF00"/>
                </a:highlight>
                <a:latin typeface="微软雅黑" panose="020B0503020204020204" charset="-122"/>
                <a:ea typeface="微软雅黑" panose="020B0503020204020204" charset="-122"/>
                <a:cs typeface="微软雅黑" panose="020B0503020204020204" charset="-122"/>
              </a:rPr>
              <a:t>月</a:t>
            </a:r>
            <a:r>
              <a:rPr lang="en-US" altLang="zh-TW" sz="1400" b="1" dirty="0">
                <a:highlight>
                  <a:srgbClr val="FFFF00"/>
                </a:highlight>
                <a:latin typeface="微软雅黑" panose="020B0503020204020204" charset="-122"/>
                <a:ea typeface="微软雅黑" panose="020B0503020204020204" charset="-122"/>
                <a:cs typeface="微软雅黑" panose="020B0503020204020204" charset="-122"/>
              </a:rPr>
              <a:t>14</a:t>
            </a:r>
            <a:r>
              <a:rPr lang="zh-TW" altLang="en-US" sz="1400" b="1" dirty="0">
                <a:highlight>
                  <a:srgbClr val="FFFF00"/>
                </a:highlight>
                <a:latin typeface="微软雅黑" panose="020B0503020204020204" charset="-122"/>
                <a:ea typeface="微软雅黑" panose="020B0503020204020204" charset="-122"/>
                <a:cs typeface="微软雅黑" panose="020B0503020204020204" charset="-122"/>
              </a:rPr>
              <a:t>日 </a:t>
            </a:r>
            <a:r>
              <a:rPr lang="en-US" altLang="zh-TW" sz="1400" b="1" dirty="0">
                <a:highlight>
                  <a:srgbClr val="FFFF00"/>
                </a:highlight>
                <a:latin typeface="微软雅黑" panose="020B0503020204020204" charset="-122"/>
                <a:ea typeface="微软雅黑" panose="020B0503020204020204" charset="-122"/>
                <a:cs typeface="微软雅黑" panose="020B0503020204020204" charset="-122"/>
              </a:rPr>
              <a:t>(</a:t>
            </a:r>
            <a:r>
              <a:rPr lang="zh-TW" altLang="en-US" sz="1400" b="1" dirty="0">
                <a:highlight>
                  <a:srgbClr val="FFFF00"/>
                </a:highlight>
                <a:latin typeface="微软雅黑" panose="020B0503020204020204" charset="-122"/>
                <a:ea typeface="微软雅黑" panose="020B0503020204020204" charset="-122"/>
                <a:cs typeface="微软雅黑" panose="020B0503020204020204" charset="-122"/>
              </a:rPr>
              <a:t>星期六</a:t>
            </a:r>
            <a:r>
              <a:rPr lang="en-US" altLang="zh-TW" sz="1400" b="1" dirty="0">
                <a:highlight>
                  <a:srgbClr val="FFFF00"/>
                </a:highlight>
                <a:latin typeface="微软雅黑" panose="020B0503020204020204" charset="-122"/>
                <a:ea typeface="微软雅黑" panose="020B0503020204020204" charset="-122"/>
                <a:cs typeface="微软雅黑" panose="020B0503020204020204" charset="-122"/>
              </a:rPr>
              <a:t>)</a:t>
            </a:r>
          </a:p>
          <a:p>
            <a:pPr algn="ctr"/>
            <a:r>
              <a:rPr lang="zh-TW" altLang="en-US" sz="1400" b="1" dirty="0">
                <a:solidFill>
                  <a:srgbClr val="8E4221"/>
                </a:solidFill>
                <a:highlight>
                  <a:srgbClr val="FFFF00"/>
                </a:highlight>
                <a:latin typeface="微软雅黑" panose="020B0503020204020204" charset="-122"/>
                <a:ea typeface="微软雅黑" panose="020B0503020204020204" charset="-122"/>
                <a:cs typeface="微软雅黑" panose="020B0503020204020204" charset="-122"/>
              </a:rPr>
              <a:t>時間：</a:t>
            </a:r>
            <a:r>
              <a:rPr lang="zh-TW" altLang="en-US" sz="1400" b="1" dirty="0">
                <a:highlight>
                  <a:srgbClr val="FFFF00"/>
                </a:highlight>
                <a:latin typeface="微软雅黑" panose="020B0503020204020204" charset="-122"/>
                <a:ea typeface="微软雅黑" panose="020B0503020204020204" charset="-122"/>
                <a:cs typeface="微软雅黑" panose="020B0503020204020204" charset="-122"/>
              </a:rPr>
              <a:t>早上</a:t>
            </a:r>
            <a:r>
              <a:rPr lang="en-AU" altLang="zh-TW" sz="1400" b="1" dirty="0">
                <a:highlight>
                  <a:srgbClr val="FFFF00"/>
                </a:highlight>
                <a:latin typeface="微软雅黑" panose="020B0503020204020204" charset="-122"/>
                <a:ea typeface="微软雅黑" panose="020B0503020204020204" charset="-122"/>
                <a:cs typeface="微软雅黑" panose="020B0503020204020204" charset="-122"/>
              </a:rPr>
              <a:t>11:00 </a:t>
            </a:r>
            <a:endParaRPr lang="en-US" altLang="zh-TW" sz="1400" b="1" dirty="0">
              <a:highlight>
                <a:srgbClr val="FFFF00"/>
              </a:highlight>
              <a:latin typeface="微软雅黑" panose="020B0503020204020204" charset="-122"/>
              <a:ea typeface="微软雅黑" panose="020B0503020204020204" charset="-122"/>
              <a:cs typeface="微软雅黑" panose="020B0503020204020204" charset="-122"/>
            </a:endParaRPr>
          </a:p>
          <a:p>
            <a:pPr algn="ctr"/>
            <a:r>
              <a:rPr lang="zh-TW" altLang="en-US" sz="1400" b="1" dirty="0">
                <a:solidFill>
                  <a:srgbClr val="8E4221"/>
                </a:solidFill>
                <a:highlight>
                  <a:srgbClr val="FFFF00"/>
                </a:highlight>
                <a:latin typeface="微软雅黑" panose="020B0503020204020204" charset="-122"/>
                <a:ea typeface="微软雅黑" panose="020B0503020204020204" charset="-122"/>
                <a:cs typeface="微软雅黑" panose="020B0503020204020204" charset="-122"/>
              </a:rPr>
              <a:t>地點：</a:t>
            </a:r>
            <a:r>
              <a:rPr lang="zh-TW" altLang="en-US" sz="1400" b="1" dirty="0">
                <a:highlight>
                  <a:srgbClr val="FFFF00"/>
                </a:highlight>
                <a:latin typeface="微软雅黑" panose="020B0503020204020204" charset="-122"/>
                <a:ea typeface="微软雅黑" panose="020B0503020204020204" charset="-122"/>
                <a:cs typeface="微软雅黑" panose="020B0503020204020204" charset="-122"/>
              </a:rPr>
              <a:t>美孚寶輪街</a:t>
            </a:r>
            <a:r>
              <a:rPr lang="en-US" altLang="zh-TW" sz="1400" b="1" dirty="0">
                <a:highlight>
                  <a:srgbClr val="FFFF00"/>
                </a:highlight>
                <a:latin typeface="微软雅黑" panose="020B0503020204020204" charset="-122"/>
                <a:ea typeface="微软雅黑" panose="020B0503020204020204" charset="-122"/>
                <a:cs typeface="微软雅黑" panose="020B0503020204020204" charset="-122"/>
              </a:rPr>
              <a:t>1</a:t>
            </a:r>
            <a:r>
              <a:rPr lang="zh-TW" altLang="en-US" sz="1400" b="1" dirty="0">
                <a:highlight>
                  <a:srgbClr val="FFFF00"/>
                </a:highlight>
                <a:latin typeface="微软雅黑" panose="020B0503020204020204" charset="-122"/>
                <a:ea typeface="微软雅黑" panose="020B0503020204020204" charset="-122"/>
                <a:cs typeface="微软雅黑" panose="020B0503020204020204" charset="-122"/>
              </a:rPr>
              <a:t>號</a:t>
            </a:r>
          </a:p>
        </p:txBody>
      </p:sp>
      <p:sp>
        <p:nvSpPr>
          <p:cNvPr id="4" name="Slide Number Placeholder 3"/>
          <p:cNvSpPr>
            <a:spLocks noGrp="1"/>
          </p:cNvSpPr>
          <p:nvPr>
            <p:ph type="sldNum" sz="quarter" idx="12"/>
          </p:nvPr>
        </p:nvSpPr>
        <p:spPr/>
        <p:txBody>
          <a:bodyPr/>
          <a:lstStyle/>
          <a:p>
            <a:fld id="{22C2385B-72AA-46B7-BE58-D04451CCD1AF}" type="slidenum">
              <a:rPr lang="zh-HK" altLang="en-US" smtClean="0"/>
              <a:t>15</a:t>
            </a:fld>
            <a:endParaRPr lang="zh-HK" altLang="en-US"/>
          </a:p>
        </p:txBody>
      </p:sp>
      <p:sp>
        <p:nvSpPr>
          <p:cNvPr id="10" name="矩形 9"/>
          <p:cNvSpPr/>
          <p:nvPr/>
        </p:nvSpPr>
        <p:spPr>
          <a:xfrm>
            <a:off x="1774190" y="1475740"/>
            <a:ext cx="3431540" cy="57594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AU" altLang="zh-TW" sz="1600" dirty="0">
                <a:solidFill>
                  <a:srgbClr val="FFFF00"/>
                </a:solidFill>
                <a:latin typeface="微软雅黑" panose="020B0503020204020204" charset="-122"/>
                <a:ea typeface="微软雅黑" panose="020B0503020204020204" charset="-122"/>
              </a:rPr>
              <a:t>CGC Safety Funday Meeting2024</a:t>
            </a:r>
          </a:p>
        </p:txBody>
      </p:sp>
      <p:sp>
        <p:nvSpPr>
          <p:cNvPr id="12" name="矩形 11"/>
          <p:cNvSpPr/>
          <p:nvPr/>
        </p:nvSpPr>
        <p:spPr>
          <a:xfrm>
            <a:off x="4005188" y="1836039"/>
            <a:ext cx="3096344"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pic>
        <p:nvPicPr>
          <p:cNvPr id="7" name="圖片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799969" y="2339542"/>
            <a:ext cx="3405761" cy="34565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2385B-72AA-46B7-BE58-D04451CCD1AF}" type="slidenum">
              <a:rPr lang="zh-HK" altLang="en-US" smtClean="0"/>
              <a:t>16</a:t>
            </a:fld>
            <a:endParaRPr lang="zh-HK" altLang="en-US"/>
          </a:p>
        </p:txBody>
      </p:sp>
      <p:sp>
        <p:nvSpPr>
          <p:cNvPr id="2" name="Title 1"/>
          <p:cNvSpPr>
            <a:spLocks noGrp="1"/>
          </p:cNvSpPr>
          <p:nvPr>
            <p:ph type="ctrTitle" idx="4294967295"/>
          </p:nvPr>
        </p:nvSpPr>
        <p:spPr>
          <a:xfrm>
            <a:off x="2132221" y="1475504"/>
            <a:ext cx="5318878" cy="523065"/>
          </a:xfrm>
        </p:spPr>
        <p:txBody>
          <a:bodyPr>
            <a:noAutofit/>
          </a:bodyPr>
          <a:lstStyle/>
          <a:p>
            <a:pPr algn="l"/>
            <a:r>
              <a:rPr lang="zh-TW" altLang="en-US" sz="2400" b="1" i="0" dirty="0">
                <a:solidFill>
                  <a:srgbClr val="FFFF00"/>
                </a:solidFill>
                <a:effectLst/>
                <a:latin typeface="微软雅黑" panose="020B0503020204020204" charset="-122"/>
                <a:ea typeface="微软雅黑" panose="020B0503020204020204" charset="-122"/>
              </a:rPr>
              <a:t>第三屆香港建造業</a:t>
            </a:r>
            <a:br>
              <a:rPr lang="en-US" altLang="zh-TW" sz="2400" b="1" i="0" dirty="0">
                <a:solidFill>
                  <a:srgbClr val="FFFF00"/>
                </a:solidFill>
                <a:effectLst/>
                <a:latin typeface="微软雅黑" panose="020B0503020204020204" charset="-122"/>
                <a:ea typeface="微软雅黑" panose="020B0503020204020204" charset="-122"/>
              </a:rPr>
            </a:br>
            <a:r>
              <a:rPr lang="zh-TW" altLang="en-US" sz="2400" b="1" i="0" dirty="0">
                <a:solidFill>
                  <a:srgbClr val="FFFF00"/>
                </a:solidFill>
                <a:effectLst/>
                <a:latin typeface="微软雅黑" panose="020B0503020204020204" charset="-122"/>
                <a:ea typeface="微软雅黑" panose="020B0503020204020204" charset="-122"/>
              </a:rPr>
              <a:t>技能大賽（青年組）</a:t>
            </a:r>
          </a:p>
        </p:txBody>
      </p:sp>
      <p:sp>
        <p:nvSpPr>
          <p:cNvPr id="8" name="矩形 7"/>
          <p:cNvSpPr/>
          <p:nvPr/>
        </p:nvSpPr>
        <p:spPr>
          <a:xfrm>
            <a:off x="4646326" y="1753273"/>
            <a:ext cx="2184942"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632" y="2300877"/>
            <a:ext cx="6669360" cy="2189606"/>
          </a:xfrm>
          <a:prstGeom prst="rect">
            <a:avLst/>
          </a:prstGeom>
        </p:spPr>
      </p:pic>
      <p:pic>
        <p:nvPicPr>
          <p:cNvPr id="10" name="圖片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632" y="4466426"/>
            <a:ext cx="6669360" cy="1911637"/>
          </a:xfrm>
          <a:prstGeom prst="rect">
            <a:avLst/>
          </a:prstGeom>
        </p:spPr>
      </p:pic>
      <p:pic>
        <p:nvPicPr>
          <p:cNvPr id="7" name="圖片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6632" y="6378063"/>
            <a:ext cx="6673979" cy="16462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2385B-72AA-46B7-BE58-D04451CCD1AF}" type="slidenum">
              <a:rPr lang="zh-HK" altLang="en-US" smtClean="0"/>
              <a:t>17</a:t>
            </a:fld>
            <a:endParaRPr lang="zh-HK" altLang="en-US"/>
          </a:p>
        </p:txBody>
      </p:sp>
      <p:sp>
        <p:nvSpPr>
          <p:cNvPr id="2" name="Title 1"/>
          <p:cNvSpPr>
            <a:spLocks noGrp="1"/>
          </p:cNvSpPr>
          <p:nvPr>
            <p:ph type="ctrTitle" idx="4294967295"/>
          </p:nvPr>
        </p:nvSpPr>
        <p:spPr>
          <a:xfrm>
            <a:off x="1133879" y="1186958"/>
            <a:ext cx="4798391" cy="704439"/>
          </a:xfrm>
        </p:spPr>
        <p:txBody>
          <a:bodyPr>
            <a:normAutofit/>
          </a:bodyPr>
          <a:lstStyle/>
          <a:p>
            <a:pPr algn="ct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安全訊息</a:t>
            </a:r>
            <a:r>
              <a:rPr lang="en-AU" altLang="zh-HK" sz="2400" b="1" dirty="0">
                <a:solidFill>
                  <a:srgbClr val="FFFF00"/>
                </a:solidFill>
                <a:latin typeface="微软雅黑" panose="020B0503020204020204" charset="-122"/>
                <a:ea typeface="微软雅黑" panose="020B0503020204020204" charset="-122"/>
                <a:cs typeface="微软雅黑" panose="020B0503020204020204" charset="-122"/>
              </a:rPr>
              <a:t>(CIC)</a:t>
            </a:r>
          </a:p>
        </p:txBody>
      </p:sp>
      <p:sp>
        <p:nvSpPr>
          <p:cNvPr id="9" name="矩形 8"/>
          <p:cNvSpPr/>
          <p:nvPr/>
        </p:nvSpPr>
        <p:spPr>
          <a:xfrm>
            <a:off x="4928187" y="1354659"/>
            <a:ext cx="2019655"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pic>
        <p:nvPicPr>
          <p:cNvPr id="6" name="圖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0768" y="2321190"/>
            <a:ext cx="4439853" cy="57603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2385B-72AA-46B7-BE58-D04451CCD1AF}" type="slidenum">
              <a:rPr lang="zh-HK" altLang="en-US" smtClean="0"/>
              <a:t>18</a:t>
            </a:fld>
            <a:endParaRPr lang="zh-HK" altLang="en-US"/>
          </a:p>
        </p:txBody>
      </p:sp>
      <p:sp>
        <p:nvSpPr>
          <p:cNvPr id="2" name="Title 1"/>
          <p:cNvSpPr>
            <a:spLocks noGrp="1"/>
          </p:cNvSpPr>
          <p:nvPr>
            <p:ph type="ctrTitle" idx="4294967295"/>
          </p:nvPr>
        </p:nvSpPr>
        <p:spPr>
          <a:xfrm>
            <a:off x="1149434" y="1131004"/>
            <a:ext cx="4798391" cy="704439"/>
          </a:xfrm>
        </p:spPr>
        <p:txBody>
          <a:bodyPr>
            <a:normAutofit/>
          </a:bodyPr>
          <a:lstStyle/>
          <a:p>
            <a:pPr algn="ct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安全訊息</a:t>
            </a:r>
            <a:r>
              <a:rPr lang="en-AU" altLang="zh-HK" sz="2400" b="1" dirty="0">
                <a:solidFill>
                  <a:srgbClr val="FFFF00"/>
                </a:solidFill>
                <a:latin typeface="微软雅黑" panose="020B0503020204020204" charset="-122"/>
                <a:ea typeface="微软雅黑" panose="020B0503020204020204" charset="-122"/>
                <a:cs typeface="微软雅黑" panose="020B0503020204020204" charset="-122"/>
              </a:rPr>
              <a:t>(CIC)</a:t>
            </a:r>
          </a:p>
        </p:txBody>
      </p:sp>
      <p:sp>
        <p:nvSpPr>
          <p:cNvPr id="6" name="矩形 5"/>
          <p:cNvSpPr/>
          <p:nvPr/>
        </p:nvSpPr>
        <p:spPr>
          <a:xfrm>
            <a:off x="4928188" y="1309159"/>
            <a:ext cx="2019655"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3236" y="2339751"/>
            <a:ext cx="4469489" cy="578253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2385B-72AA-46B7-BE58-D04451CCD1AF}" type="slidenum">
              <a:rPr lang="zh-HK" altLang="en-US" smtClean="0"/>
              <a:t>19</a:t>
            </a:fld>
            <a:endParaRPr lang="zh-HK" altLang="en-US"/>
          </a:p>
        </p:txBody>
      </p:sp>
      <p:sp>
        <p:nvSpPr>
          <p:cNvPr id="2" name="Title 1"/>
          <p:cNvSpPr>
            <a:spLocks noGrp="1"/>
          </p:cNvSpPr>
          <p:nvPr>
            <p:ph type="ctrTitle" idx="4294967295"/>
          </p:nvPr>
        </p:nvSpPr>
        <p:spPr>
          <a:xfrm>
            <a:off x="1052736" y="1258714"/>
            <a:ext cx="4798391" cy="704439"/>
          </a:xfrm>
        </p:spPr>
        <p:txBody>
          <a:bodyPr>
            <a:normAutofit/>
          </a:bodyPr>
          <a:lstStyle/>
          <a:p>
            <a:pPr algn="ctr"/>
            <a:r>
              <a:rPr lang="zh-TW" altLang="en-US" sz="2400" b="1" dirty="0">
                <a:solidFill>
                  <a:srgbClr val="FFFF00"/>
                </a:solidFill>
                <a:latin typeface="微软雅黑" panose="020B0503020204020204" charset="-122"/>
                <a:ea typeface="微软雅黑" panose="020B0503020204020204" charset="-122"/>
              </a:rPr>
              <a:t>中地安全警示</a:t>
            </a:r>
          </a:p>
        </p:txBody>
      </p:sp>
      <p:sp>
        <p:nvSpPr>
          <p:cNvPr id="7" name="矩形 6"/>
          <p:cNvSpPr/>
          <p:nvPr/>
        </p:nvSpPr>
        <p:spPr>
          <a:xfrm>
            <a:off x="4928188" y="1403648"/>
            <a:ext cx="2019655"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6404" y="2339752"/>
            <a:ext cx="4241282" cy="59603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22C2385B-72AA-46B7-BE58-D04451CCD1AF}" type="slidenum">
              <a:rPr lang="zh-HK" altLang="en-US" sz="790" b="1">
                <a:solidFill>
                  <a:schemeClr val="bg1"/>
                </a:solidFill>
              </a:rPr>
              <a:t>2</a:t>
            </a:fld>
            <a:endParaRPr lang="zh-HK" altLang="en-US" sz="790" b="1" dirty="0">
              <a:solidFill>
                <a:schemeClr val="bg1"/>
              </a:solidFill>
            </a:endParaRPr>
          </a:p>
        </p:txBody>
      </p:sp>
      <p:sp>
        <p:nvSpPr>
          <p:cNvPr id="3" name="內容版面配置區 2"/>
          <p:cNvSpPr>
            <a:spLocks noGrp="1"/>
          </p:cNvSpPr>
          <p:nvPr>
            <p:ph idx="4294967295"/>
          </p:nvPr>
        </p:nvSpPr>
        <p:spPr>
          <a:xfrm>
            <a:off x="586750" y="2066438"/>
            <a:ext cx="5976664" cy="6113737"/>
          </a:xfrm>
          <a:solidFill>
            <a:srgbClr val="FFFFFF">
              <a:alpha val="36078"/>
            </a:srgbClr>
          </a:solidFill>
          <a:ln>
            <a:noFill/>
            <a:prstDash val="solid"/>
          </a:ln>
        </p:spPr>
        <p:txBody>
          <a:bodyPr>
            <a:normAutofit/>
          </a:bodyPr>
          <a:lstStyle/>
          <a:p>
            <a:pPr>
              <a:buFont typeface="Wingdings" panose="05000000000000000000" pitchFamily="2" charset="2"/>
              <a:buChar char="Ø"/>
            </a:pPr>
            <a:endParaRPr lang="en-US" altLang="zh-TW" sz="1600" b="1" dirty="0">
              <a:solidFill>
                <a:schemeClr val="bg1"/>
              </a:solidFill>
              <a:latin typeface="微软雅黑" panose="020B0503020204020204" charset="-122"/>
              <a:ea typeface="微软雅黑" panose="020B0503020204020204" charset="-122"/>
              <a:cs typeface="微软雅黑" panose="020B0503020204020204" charset="-122"/>
            </a:endParaRPr>
          </a:p>
          <a:p>
            <a:pPr>
              <a:buFont typeface="Wingdings" panose="05000000000000000000" pitchFamily="2" charset="2"/>
              <a:buChar char="Ø"/>
            </a:pP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序言</a:t>
            </a:r>
            <a:endParaRPr lang="en-US" altLang="zh-TW" sz="1800" b="1" dirty="0">
              <a:solidFill>
                <a:schemeClr val="bg1"/>
              </a:solidFill>
              <a:latin typeface="微软雅黑" panose="020B0503020204020204" charset="-122"/>
              <a:ea typeface="微软雅黑" panose="020B0503020204020204" charset="-122"/>
              <a:cs typeface="微软雅黑" panose="020B0503020204020204" charset="-122"/>
            </a:endParaRPr>
          </a:p>
          <a:p>
            <a:pPr>
              <a:buFont typeface="Wingdings" panose="05000000000000000000" pitchFamily="2" charset="2"/>
              <a:buChar char="Ø"/>
            </a:pP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處理被野生動物咬傷</a:t>
            </a:r>
            <a:endParaRPr lang="en-US" altLang="zh-TW" sz="1800" b="1" dirty="0">
              <a:solidFill>
                <a:schemeClr val="bg1"/>
              </a:solidFill>
              <a:latin typeface="微软雅黑" panose="020B0503020204020204" charset="-122"/>
              <a:ea typeface="微软雅黑" panose="020B0503020204020204" charset="-122"/>
              <a:cs typeface="微软雅黑" panose="020B0503020204020204" charset="-122"/>
            </a:endParaRPr>
          </a:p>
          <a:p>
            <a:pPr>
              <a:buFont typeface="Wingdings" panose="05000000000000000000" pitchFamily="2" charset="2"/>
              <a:buChar char="Ø"/>
            </a:pP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安全推廣 </a:t>
            </a:r>
            <a:r>
              <a:rPr lang="en-US" altLang="zh-TW" sz="1800" b="1" dirty="0">
                <a:solidFill>
                  <a:schemeClr val="bg1"/>
                </a:solidFill>
                <a:latin typeface="微软雅黑" panose="020B0503020204020204" charset="-122"/>
                <a:ea typeface="微软雅黑" panose="020B0503020204020204" charset="-122"/>
                <a:cs typeface="微软雅黑" panose="020B0503020204020204" charset="-122"/>
              </a:rPr>
              <a:t>–</a:t>
            </a: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 酷熱環境下預防中暑</a:t>
            </a:r>
            <a:r>
              <a:rPr lang="en-US" altLang="zh-TW" sz="1800" b="1" dirty="0">
                <a:solidFill>
                  <a:schemeClr val="bg1"/>
                </a:solidFill>
                <a:latin typeface="微软雅黑" panose="020B0503020204020204" charset="-122"/>
                <a:ea typeface="微软雅黑" panose="020B0503020204020204" charset="-122"/>
                <a:cs typeface="微软雅黑" panose="020B0503020204020204" charset="-122"/>
              </a:rPr>
              <a:t> </a:t>
            </a:r>
          </a:p>
          <a:p>
            <a:pPr>
              <a:buFont typeface="Wingdings" panose="05000000000000000000" pitchFamily="2" charset="2"/>
              <a:buChar char="Ø"/>
            </a:pPr>
            <a:r>
              <a:rPr lang="en-US" altLang="zh-TW" sz="1800" b="1" dirty="0">
                <a:solidFill>
                  <a:schemeClr val="bg1"/>
                </a:solidFill>
                <a:latin typeface="微软雅黑" panose="020B0503020204020204" charset="-122"/>
                <a:ea typeface="微软雅黑" panose="020B0503020204020204" charset="-122"/>
                <a:cs typeface="微软雅黑" panose="020B0503020204020204" charset="-122"/>
              </a:rPr>
              <a:t>A.I. </a:t>
            </a: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科技 </a:t>
            </a:r>
            <a:r>
              <a:rPr lang="en-US" altLang="zh-TW" sz="18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1800" b="1" dirty="0">
                <a:solidFill>
                  <a:schemeClr val="bg1"/>
                </a:solidFill>
                <a:latin typeface="微软雅黑" panose="020B0503020204020204" charset="-122"/>
                <a:ea typeface="微软雅黑" panose="020B0503020204020204" charset="-122"/>
                <a:cs typeface="微软雅黑" panose="020B0503020204020204" charset="-122"/>
              </a:rPr>
              <a:t>實地考察</a:t>
            </a: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及四足機械人</a:t>
            </a:r>
          </a:p>
          <a:p>
            <a:pPr>
              <a:buFont typeface="Wingdings" panose="05000000000000000000" pitchFamily="2" charset="2"/>
              <a:buChar char="Ø"/>
            </a:pP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建造業安全獎勵計劃 </a:t>
            </a:r>
            <a:r>
              <a:rPr lang="en-US" altLang="zh-TW" sz="1800" b="1" dirty="0">
                <a:solidFill>
                  <a:schemeClr val="bg1"/>
                </a:solidFill>
                <a:latin typeface="微软雅黑" panose="020B0503020204020204" charset="-122"/>
                <a:ea typeface="微软雅黑" panose="020B0503020204020204" charset="-122"/>
                <a:cs typeface="微软雅黑" panose="020B0503020204020204" charset="-122"/>
              </a:rPr>
              <a:t>2024/2025</a:t>
            </a:r>
          </a:p>
          <a:p>
            <a:pPr>
              <a:buFont typeface="Wingdings" panose="05000000000000000000" pitchFamily="2" charset="2"/>
              <a:buChar char="Ø"/>
            </a:pP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中地安全同樂日 </a:t>
            </a:r>
            <a:r>
              <a:rPr lang="en-US" altLang="zh-TW" sz="1800" b="1" dirty="0">
                <a:solidFill>
                  <a:schemeClr val="bg1"/>
                </a:solidFill>
                <a:latin typeface="微软雅黑" panose="020B0503020204020204" charset="-122"/>
                <a:ea typeface="微软雅黑" panose="020B0503020204020204" charset="-122"/>
                <a:cs typeface="微软雅黑" panose="020B0503020204020204" charset="-122"/>
              </a:rPr>
              <a:t>2024</a:t>
            </a:r>
          </a:p>
          <a:p>
            <a:pPr>
              <a:buFont typeface="Wingdings" panose="05000000000000000000" pitchFamily="2" charset="2"/>
              <a:buChar char="Ø"/>
            </a:pP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第三屆香港建造業技能大賽（青年組）</a:t>
            </a:r>
            <a:endParaRPr lang="en-US" altLang="zh-TW" sz="1800" b="1" dirty="0">
              <a:solidFill>
                <a:schemeClr val="bg1"/>
              </a:solidFill>
              <a:latin typeface="微软雅黑" panose="020B0503020204020204" charset="-122"/>
              <a:ea typeface="微软雅黑" panose="020B0503020204020204" charset="-122"/>
              <a:cs typeface="微软雅黑" panose="020B0503020204020204" charset="-122"/>
            </a:endParaRPr>
          </a:p>
          <a:p>
            <a:pPr>
              <a:buFont typeface="Wingdings" panose="05000000000000000000" pitchFamily="2" charset="2"/>
              <a:buChar char="Ø"/>
            </a:pP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建造業安全訊息</a:t>
            </a:r>
            <a:endParaRPr lang="en-AU" altLang="zh-TW" sz="1800" b="1" dirty="0">
              <a:solidFill>
                <a:schemeClr val="bg1"/>
              </a:solidFill>
              <a:latin typeface="微软雅黑" panose="020B0503020204020204" charset="-122"/>
              <a:ea typeface="微软雅黑" panose="020B0503020204020204" charset="-122"/>
              <a:cs typeface="微软雅黑" panose="020B0503020204020204" charset="-122"/>
            </a:endParaRPr>
          </a:p>
          <a:p>
            <a:pPr>
              <a:buFont typeface="Wingdings" panose="05000000000000000000" pitchFamily="2" charset="2"/>
              <a:buChar char="Ø"/>
            </a:pP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中地安全警示</a:t>
            </a:r>
            <a:endParaRPr lang="en-US" altLang="zh-TW" sz="1800" b="1" dirty="0">
              <a:solidFill>
                <a:schemeClr val="bg1"/>
              </a:solidFill>
              <a:latin typeface="微软雅黑" panose="020B0503020204020204" charset="-122"/>
              <a:ea typeface="微软雅黑" panose="020B0503020204020204" charset="-122"/>
              <a:cs typeface="微软雅黑" panose="020B0503020204020204" charset="-122"/>
            </a:endParaRPr>
          </a:p>
          <a:p>
            <a:pPr>
              <a:buFont typeface="Wingdings" panose="05000000000000000000" pitchFamily="2" charset="2"/>
              <a:buChar char="Ø"/>
            </a:pPr>
            <a:r>
              <a:rPr lang="en-AU" altLang="zh-TW" sz="1800" b="1" dirty="0">
                <a:solidFill>
                  <a:schemeClr val="bg1"/>
                </a:solidFill>
                <a:latin typeface="微软雅黑" panose="020B0503020204020204" charset="-122"/>
                <a:ea typeface="微软雅黑" panose="020B0503020204020204" charset="-122"/>
                <a:cs typeface="微软雅黑" panose="020B0503020204020204" charset="-122"/>
              </a:rPr>
              <a:t>2024</a:t>
            </a: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年</a:t>
            </a:r>
            <a:r>
              <a:rPr lang="en-AU" altLang="zh-TW" sz="1800" b="1" dirty="0">
                <a:solidFill>
                  <a:schemeClr val="bg1"/>
                </a:solidFill>
                <a:latin typeface="微软雅黑" panose="020B0503020204020204" charset="-122"/>
                <a:ea typeface="微软雅黑" panose="020B0503020204020204" charset="-122"/>
                <a:cs typeface="微软雅黑" panose="020B0503020204020204" charset="-122"/>
              </a:rPr>
              <a:t>9</a:t>
            </a: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TW" sz="1800" b="1" dirty="0">
                <a:solidFill>
                  <a:schemeClr val="bg1"/>
                </a:solidFill>
                <a:latin typeface="微软雅黑" panose="020B0503020204020204" charset="-122"/>
                <a:ea typeface="微软雅黑" panose="020B0503020204020204" charset="-122"/>
                <a:cs typeface="微软雅黑" panose="020B0503020204020204" charset="-122"/>
              </a:rPr>
              <a:t>10</a:t>
            </a: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月份家訪活動</a:t>
            </a:r>
            <a:endParaRPr lang="en-US" altLang="zh-TW" sz="1800" b="1" dirty="0">
              <a:solidFill>
                <a:schemeClr val="bg1"/>
              </a:solidFill>
              <a:latin typeface="微软雅黑" panose="020B0503020204020204" charset="-122"/>
              <a:ea typeface="微软雅黑" panose="020B0503020204020204" charset="-122"/>
              <a:cs typeface="微软雅黑" panose="020B0503020204020204" charset="-122"/>
            </a:endParaRPr>
          </a:p>
          <a:p>
            <a:pPr>
              <a:buFont typeface="Wingdings" panose="05000000000000000000" pitchFamily="2" charset="2"/>
              <a:buChar char="Ø"/>
            </a:pP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意外分享 </a:t>
            </a:r>
            <a:r>
              <a:rPr lang="en-US" altLang="zh-TW" sz="1800" b="1" dirty="0">
                <a:solidFill>
                  <a:schemeClr val="bg1"/>
                </a:solidFill>
                <a:latin typeface="微软雅黑" panose="020B0503020204020204" charset="-122"/>
                <a:ea typeface="微软雅黑" panose="020B0503020204020204" charset="-122"/>
                <a:cs typeface="微软雅黑" panose="020B0503020204020204" charset="-122"/>
              </a:rPr>
              <a:t>(</a:t>
            </a: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非中地</a:t>
            </a:r>
            <a:r>
              <a:rPr lang="en-US" altLang="zh-TW" sz="1800" b="1" dirty="0">
                <a:solidFill>
                  <a:schemeClr val="bg1"/>
                </a:solidFill>
                <a:latin typeface="微软雅黑" panose="020B0503020204020204" charset="-122"/>
                <a:ea typeface="微软雅黑" panose="020B0503020204020204" charset="-122"/>
                <a:cs typeface="微软雅黑" panose="020B0503020204020204" charset="-122"/>
              </a:rPr>
              <a:t>)</a:t>
            </a:r>
          </a:p>
          <a:p>
            <a:pPr>
              <a:buFont typeface="Wingdings" panose="05000000000000000000" pitchFamily="2" charset="2"/>
              <a:buChar char="Ø"/>
            </a:pP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勞工處</a:t>
            </a:r>
            <a:r>
              <a:rPr lang="en-US" altLang="zh-TW" sz="1800" b="1" dirty="0">
                <a:solidFill>
                  <a:schemeClr val="bg1"/>
                </a:solidFill>
                <a:latin typeface="微软雅黑" panose="020B0503020204020204" charset="-122"/>
                <a:ea typeface="微软雅黑" panose="020B0503020204020204" charset="-122"/>
                <a:cs typeface="微软雅黑" panose="020B0503020204020204" charset="-122"/>
              </a:rPr>
              <a:t>-</a:t>
            </a: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職安警示</a:t>
            </a:r>
            <a:endParaRPr lang="en-US" altLang="zh-TW" sz="1800" b="1" dirty="0">
              <a:solidFill>
                <a:schemeClr val="bg1"/>
              </a:solidFill>
              <a:latin typeface="微软雅黑" panose="020B0503020204020204" charset="-122"/>
              <a:ea typeface="微软雅黑" panose="020B0503020204020204" charset="-122"/>
              <a:cs typeface="微软雅黑" panose="020B0503020204020204" charset="-122"/>
            </a:endParaRPr>
          </a:p>
          <a:p>
            <a:pPr>
              <a:buFont typeface="Wingdings" panose="05000000000000000000" pitchFamily="2" charset="2"/>
              <a:buChar char="Ø"/>
            </a:pP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職安局 </a:t>
            </a:r>
            <a:r>
              <a:rPr lang="en-US" altLang="zh-TW" sz="1800" b="1" dirty="0">
                <a:solidFill>
                  <a:schemeClr val="bg1"/>
                </a:solidFill>
                <a:latin typeface="微软雅黑" panose="020B0503020204020204" charset="-122"/>
                <a:ea typeface="微软雅黑" panose="020B0503020204020204" charset="-122"/>
                <a:cs typeface="微软雅黑" panose="020B0503020204020204" charset="-122"/>
              </a:rPr>
              <a:t>- </a:t>
            </a: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職業健康公開講座</a:t>
            </a:r>
            <a:endParaRPr lang="en-US" altLang="zh-TW" sz="1800" b="1" dirty="0">
              <a:solidFill>
                <a:schemeClr val="bg1"/>
              </a:solidFill>
              <a:latin typeface="微软雅黑" panose="020B0503020204020204" charset="-122"/>
              <a:ea typeface="微软雅黑" panose="020B0503020204020204" charset="-122"/>
              <a:cs typeface="微软雅黑" panose="020B0503020204020204" charset="-122"/>
            </a:endParaRPr>
          </a:p>
          <a:p>
            <a:pPr>
              <a:buFont typeface="Wingdings" panose="05000000000000000000" pitchFamily="2" charset="2"/>
              <a:buChar char="Ø"/>
            </a:pPr>
            <a:r>
              <a:rPr lang="zh-TW" altLang="en-US" sz="1800" b="1" dirty="0">
                <a:solidFill>
                  <a:schemeClr val="bg1"/>
                </a:solidFill>
                <a:latin typeface="微软雅黑" panose="020B0503020204020204" charset="-122"/>
                <a:ea typeface="微软雅黑" panose="020B0503020204020204" charset="-122"/>
                <a:cs typeface="微软雅黑" panose="020B0503020204020204" charset="-122"/>
              </a:rPr>
              <a:t>有獎問答環節</a:t>
            </a:r>
            <a:endParaRPr lang="en-US" altLang="zh-TW" sz="1800" dirty="0">
              <a:solidFill>
                <a:schemeClr val="bg1"/>
              </a:solidFill>
              <a:latin typeface="微软雅黑" panose="020B0503020204020204" charset="-122"/>
              <a:ea typeface="微软雅黑" panose="020B0503020204020204" charset="-122"/>
              <a:cs typeface="微软雅黑" panose="020B0503020204020204" charset="-122"/>
            </a:endParaRPr>
          </a:p>
          <a:p>
            <a:pPr marL="0" indent="0">
              <a:buNone/>
            </a:pPr>
            <a:endParaRPr lang="en-US" altLang="zh-TW" sz="16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文字方塊 3"/>
          <p:cNvSpPr txBox="1"/>
          <p:nvPr/>
        </p:nvSpPr>
        <p:spPr>
          <a:xfrm>
            <a:off x="3789040" y="1437345"/>
            <a:ext cx="2954394" cy="337185"/>
          </a:xfrm>
          <a:prstGeom prst="rect">
            <a:avLst/>
          </a:prstGeom>
          <a:noFill/>
        </p:spPr>
        <p:txBody>
          <a:bodyPr wrap="square" rtlCol="0">
            <a:spAutoFit/>
          </a:bodyPr>
          <a:lstStyle/>
          <a:p>
            <a:pPr algn="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p:txBody>
      </p:sp>
      <p:sp>
        <p:nvSpPr>
          <p:cNvPr id="8" name="矩形 7"/>
          <p:cNvSpPr/>
          <p:nvPr/>
        </p:nvSpPr>
        <p:spPr>
          <a:xfrm>
            <a:off x="2276872" y="1009051"/>
            <a:ext cx="230425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u="sng" dirty="0">
                <a:solidFill>
                  <a:schemeClr val="accent1">
                    <a:lumMod val="60000"/>
                    <a:lumOff val="40000"/>
                  </a:schemeClr>
                </a:solidFill>
                <a:latin typeface="微软雅黑" panose="020B0503020204020204" charset="-122"/>
                <a:ea typeface="微软雅黑" panose="020B0503020204020204" charset="-122"/>
              </a:rPr>
              <a:t>目錄</a:t>
            </a:r>
          </a:p>
        </p:txBody>
      </p:sp>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905" y="6228184"/>
            <a:ext cx="2876235" cy="23812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3212976" y="2827807"/>
            <a:ext cx="3094047" cy="4660004"/>
          </a:xfrm>
          <a:prstGeom prst="round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Slide Number Placeholder 3"/>
          <p:cNvSpPr>
            <a:spLocks noGrp="1"/>
          </p:cNvSpPr>
          <p:nvPr>
            <p:ph type="sldNum" sz="quarter" idx="12"/>
          </p:nvPr>
        </p:nvSpPr>
        <p:spPr/>
        <p:txBody>
          <a:bodyPr/>
          <a:lstStyle/>
          <a:p>
            <a:fld id="{22C2385B-72AA-46B7-BE58-D04451CCD1AF}" type="slidenum">
              <a:rPr lang="zh-HK" altLang="en-US" smtClean="0"/>
              <a:t>20</a:t>
            </a:fld>
            <a:endParaRPr lang="zh-HK" altLang="en-US"/>
          </a:p>
        </p:txBody>
      </p:sp>
      <p:sp>
        <p:nvSpPr>
          <p:cNvPr id="2" name="Title 1"/>
          <p:cNvSpPr>
            <a:spLocks noGrp="1"/>
          </p:cNvSpPr>
          <p:nvPr>
            <p:ph type="ctrTitle" idx="4294967295"/>
          </p:nvPr>
        </p:nvSpPr>
        <p:spPr>
          <a:xfrm>
            <a:off x="1150379" y="1255334"/>
            <a:ext cx="4798391" cy="704439"/>
          </a:xfrm>
        </p:spPr>
        <p:txBody>
          <a:bodyPr>
            <a:normAutofit/>
          </a:bodyPr>
          <a:lstStyle/>
          <a:p>
            <a:pPr algn="ctr"/>
            <a:r>
              <a:rPr lang="en-AU" altLang="zh-TW" sz="2400" b="1" dirty="0">
                <a:solidFill>
                  <a:srgbClr val="FFFF00"/>
                </a:solidFill>
                <a:latin typeface="微软雅黑" panose="020B0503020204020204" charset="-122"/>
                <a:ea typeface="微软雅黑" panose="020B0503020204020204" charset="-122"/>
                <a:cs typeface="微软雅黑" panose="020B0503020204020204" charset="-122"/>
              </a:rPr>
              <a:t>2024</a:t>
            </a: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年</a:t>
            </a:r>
            <a:r>
              <a:rPr lang="en-AU" altLang="zh-TW" sz="2400" b="1" dirty="0">
                <a:solidFill>
                  <a:srgbClr val="FFFF00"/>
                </a:solidFill>
                <a:latin typeface="微软雅黑" panose="020B0503020204020204" charset="-122"/>
                <a:ea typeface="微软雅黑" panose="020B0503020204020204" charset="-122"/>
                <a:cs typeface="微软雅黑" panose="020B0503020204020204" charset="-122"/>
              </a:rPr>
              <a:t>9</a:t>
            </a: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月份家訪活動</a:t>
            </a:r>
          </a:p>
        </p:txBody>
      </p:sp>
      <p:sp>
        <p:nvSpPr>
          <p:cNvPr id="7" name="矩形 6"/>
          <p:cNvSpPr/>
          <p:nvPr/>
        </p:nvSpPr>
        <p:spPr>
          <a:xfrm>
            <a:off x="4855373" y="1469665"/>
            <a:ext cx="2160240"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sp>
        <p:nvSpPr>
          <p:cNvPr id="8" name="矩形 7"/>
          <p:cNvSpPr/>
          <p:nvPr/>
        </p:nvSpPr>
        <p:spPr>
          <a:xfrm>
            <a:off x="3450692" y="3087958"/>
            <a:ext cx="6814615" cy="3905300"/>
          </a:xfrm>
          <a:prstGeom prst="rect">
            <a:avLst/>
          </a:prstGeom>
        </p:spPr>
        <p:txBody>
          <a:bodyPr wrap="square">
            <a:spAutoFit/>
          </a:bodyPr>
          <a:lstStyle/>
          <a:p>
            <a:pPr>
              <a:lnSpc>
                <a:spcPct val="200000"/>
              </a:lnSpc>
            </a:pPr>
            <a:r>
              <a:rPr lang="zh-HK" altLang="en-US" sz="1400" dirty="0">
                <a:solidFill>
                  <a:schemeClr val="bg1"/>
                </a:solidFill>
                <a:latin typeface="微软雅黑" panose="020B0503020204020204" charset="-122"/>
                <a:ea typeface="微软雅黑" panose="020B0503020204020204" charset="-122"/>
                <a:cs typeface="微软雅黑" panose="020B0503020204020204" charset="-122"/>
              </a:rPr>
              <a:t>員工關愛行動計劃簡稱</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“家訪” </a:t>
            </a:r>
            <a:r>
              <a:rPr lang="zh-HK" altLang="en-US" sz="1400" dirty="0">
                <a:solidFill>
                  <a:schemeClr val="bg1"/>
                </a:solidFill>
                <a:latin typeface="微软雅黑" panose="020B0503020204020204" charset="-122"/>
                <a:ea typeface="微软雅黑" panose="020B0503020204020204" charset="-122"/>
                <a:cs typeface="微软雅黑" panose="020B0503020204020204" charset="-122"/>
              </a:rPr>
              <a:t>，</a:t>
            </a:r>
            <a:endParaRPr lang="en-US" altLang="zh-HK" sz="14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200000"/>
              </a:lnSpc>
            </a:pPr>
            <a:r>
              <a:rPr lang="zh-HK" altLang="en-US" sz="1400" dirty="0">
                <a:solidFill>
                  <a:schemeClr val="bg1"/>
                </a:solidFill>
                <a:latin typeface="微软雅黑" panose="020B0503020204020204" charset="-122"/>
                <a:ea typeface="微软雅黑" panose="020B0503020204020204" charset="-122"/>
                <a:cs typeface="微软雅黑" panose="020B0503020204020204" charset="-122"/>
              </a:rPr>
              <a:t>由中地管理層與一班義工同事（</a:t>
            </a:r>
            <a:endParaRPr lang="en-US" altLang="zh-HK" sz="14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200000"/>
              </a:lnSpc>
            </a:pPr>
            <a:r>
              <a:rPr lang="zh-HK" altLang="en-US" sz="1400" dirty="0">
                <a:solidFill>
                  <a:schemeClr val="bg1"/>
                </a:solidFill>
                <a:latin typeface="微软雅黑" panose="020B0503020204020204" charset="-122"/>
                <a:ea typeface="微软雅黑" panose="020B0503020204020204" charset="-122"/>
                <a:cs typeface="微软雅黑" panose="020B0503020204020204" charset="-122"/>
              </a:rPr>
              <a:t>本著“中地為家”的精神）每月</a:t>
            </a:r>
            <a:endParaRPr lang="en-US" altLang="zh-HK" sz="14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200000"/>
              </a:lnSpc>
            </a:pPr>
            <a:r>
              <a:rPr lang="zh-HK" altLang="en-US" sz="1400" dirty="0">
                <a:solidFill>
                  <a:schemeClr val="bg1"/>
                </a:solidFill>
                <a:latin typeface="微软雅黑" panose="020B0503020204020204" charset="-122"/>
                <a:ea typeface="微软雅黑" panose="020B0503020204020204" charset="-122"/>
                <a:cs typeface="微软雅黑" panose="020B0503020204020204" charset="-122"/>
              </a:rPr>
              <a:t>定期到工友家中作探訪，透過和</a:t>
            </a:r>
            <a:endParaRPr lang="en-US" altLang="zh-HK" sz="14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200000"/>
              </a:lnSpc>
            </a:pPr>
            <a:r>
              <a:rPr lang="zh-HK" altLang="en-US" sz="1400" dirty="0">
                <a:solidFill>
                  <a:schemeClr val="bg1"/>
                </a:solidFill>
                <a:latin typeface="微软雅黑" panose="020B0503020204020204" charset="-122"/>
                <a:ea typeface="微软雅黑" panose="020B0503020204020204" charset="-122"/>
                <a:cs typeface="微软雅黑" panose="020B0503020204020204" charset="-122"/>
              </a:rPr>
              <a:t>工友家人閑話家常及進行一些關</a:t>
            </a:r>
            <a:endParaRPr lang="en-US" altLang="zh-HK" sz="14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200000"/>
              </a:lnSpc>
            </a:pPr>
            <a:r>
              <a:rPr lang="zh-HK" altLang="en-US" sz="1400" dirty="0">
                <a:solidFill>
                  <a:schemeClr val="bg1"/>
                </a:solidFill>
                <a:latin typeface="微软雅黑" panose="020B0503020204020204" charset="-122"/>
                <a:ea typeface="微软雅黑" panose="020B0503020204020204" charset="-122"/>
                <a:cs typeface="微软雅黑" panose="020B0503020204020204" charset="-122"/>
              </a:rPr>
              <a:t>於安全與健康的小遊戲，希望加</a:t>
            </a:r>
            <a:endParaRPr lang="en-US" altLang="zh-HK" sz="14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200000"/>
              </a:lnSpc>
            </a:pPr>
            <a:r>
              <a:rPr lang="zh-HK" altLang="en-US" sz="1400" dirty="0">
                <a:solidFill>
                  <a:schemeClr val="bg1"/>
                </a:solidFill>
                <a:latin typeface="微软雅黑" panose="020B0503020204020204" charset="-122"/>
                <a:ea typeface="微软雅黑" panose="020B0503020204020204" charset="-122"/>
                <a:cs typeface="微软雅黑" panose="020B0503020204020204" charset="-122"/>
              </a:rPr>
              <a:t>深工友的安全意識並透過工友家</a:t>
            </a:r>
            <a:endParaRPr lang="en-US" altLang="zh-HK" sz="14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200000"/>
              </a:lnSpc>
            </a:pPr>
            <a:r>
              <a:rPr lang="zh-HK" altLang="en-US" sz="1400" dirty="0">
                <a:solidFill>
                  <a:schemeClr val="bg1"/>
                </a:solidFill>
                <a:latin typeface="微软雅黑" panose="020B0503020204020204" charset="-122"/>
                <a:ea typeface="微软雅黑" panose="020B0503020204020204" charset="-122"/>
                <a:cs typeface="微软雅黑" panose="020B0503020204020204" charset="-122"/>
              </a:rPr>
              <a:t>人</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每天上班前一句溫馨的提醒及</a:t>
            </a:r>
            <a:endParaRPr lang="en-US" altLang="zh-TW" sz="14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200000"/>
              </a:lnSpc>
            </a:pP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安健的問候</a:t>
            </a:r>
            <a:r>
              <a:rPr lang="zh-HK" altLang="en-US" sz="1400" dirty="0">
                <a:solidFill>
                  <a:schemeClr val="bg1"/>
                </a:solidFill>
                <a:latin typeface="微软雅黑" panose="020B0503020204020204" charset="-122"/>
                <a:ea typeface="微软雅黑" panose="020B0503020204020204" charset="-122"/>
                <a:cs typeface="微软雅黑" panose="020B0503020204020204" charset="-122"/>
              </a:rPr>
              <a:t>，</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盡顯關懷之情</a:t>
            </a:r>
            <a:r>
              <a:rPr lang="zh-HK" altLang="en-US" sz="1400" dirty="0">
                <a:solidFill>
                  <a:schemeClr val="bg1"/>
                </a:solidFill>
                <a:latin typeface="微软雅黑" panose="020B0503020204020204" charset="-122"/>
                <a:ea typeface="微软雅黑" panose="020B0503020204020204" charset="-122"/>
                <a:cs typeface="微软雅黑" panose="020B0503020204020204" charset="-122"/>
              </a:rPr>
              <a:t>。</a:t>
            </a:r>
            <a:endParaRPr lang="en-US" altLang="zh-HK" sz="14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10" name="圖片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935" y="4395634"/>
            <a:ext cx="2077044" cy="1557972"/>
          </a:xfrm>
          <a:prstGeom prst="rect">
            <a:avLst/>
          </a:prstGeom>
        </p:spPr>
      </p:pic>
      <p:pic>
        <p:nvPicPr>
          <p:cNvPr id="16" name="圖片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67" y="2827807"/>
            <a:ext cx="2072982" cy="1567828"/>
          </a:xfrm>
          <a:prstGeom prst="rect">
            <a:avLst/>
          </a:prstGeom>
        </p:spPr>
      </p:pic>
      <p:pic>
        <p:nvPicPr>
          <p:cNvPr id="18" name="圖片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2815" y="5953746"/>
            <a:ext cx="2077044" cy="1557560"/>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830510" y="6828257"/>
            <a:ext cx="1690402" cy="14881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3212976" y="2827807"/>
            <a:ext cx="3094047" cy="4660004"/>
          </a:xfrm>
          <a:prstGeom prst="round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Slide Number Placeholder 3"/>
          <p:cNvSpPr>
            <a:spLocks noGrp="1"/>
          </p:cNvSpPr>
          <p:nvPr>
            <p:ph type="sldNum" sz="quarter" idx="12"/>
          </p:nvPr>
        </p:nvSpPr>
        <p:spPr/>
        <p:txBody>
          <a:bodyPr/>
          <a:lstStyle/>
          <a:p>
            <a:fld id="{22C2385B-72AA-46B7-BE58-D04451CCD1AF}" type="slidenum">
              <a:rPr lang="zh-HK" altLang="en-US" smtClean="0"/>
              <a:t>21</a:t>
            </a:fld>
            <a:endParaRPr lang="zh-HK" altLang="en-US"/>
          </a:p>
        </p:txBody>
      </p:sp>
      <p:sp>
        <p:nvSpPr>
          <p:cNvPr id="2" name="Title 1"/>
          <p:cNvSpPr>
            <a:spLocks noGrp="1"/>
          </p:cNvSpPr>
          <p:nvPr>
            <p:ph type="ctrTitle" idx="4294967295"/>
          </p:nvPr>
        </p:nvSpPr>
        <p:spPr>
          <a:xfrm>
            <a:off x="1125250" y="1329684"/>
            <a:ext cx="4798391" cy="704439"/>
          </a:xfrm>
        </p:spPr>
        <p:txBody>
          <a:bodyPr>
            <a:normAutofit/>
          </a:bodyPr>
          <a:lstStyle/>
          <a:p>
            <a:pPr algn="ctr"/>
            <a:r>
              <a:rPr lang="en-AU" altLang="zh-TW" sz="2400" b="1" dirty="0">
                <a:solidFill>
                  <a:srgbClr val="FFFF00"/>
                </a:solidFill>
                <a:latin typeface="微软雅黑" panose="020B0503020204020204" charset="-122"/>
                <a:ea typeface="微软雅黑" panose="020B0503020204020204" charset="-122"/>
                <a:cs typeface="微软雅黑" panose="020B0503020204020204" charset="-122"/>
              </a:rPr>
              <a:t>2024</a:t>
            </a: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年</a:t>
            </a:r>
            <a:r>
              <a:rPr lang="en-AU" altLang="zh-TW" sz="2400" b="1" dirty="0">
                <a:solidFill>
                  <a:srgbClr val="FFFF00"/>
                </a:solidFill>
                <a:latin typeface="微软雅黑" panose="020B0503020204020204" charset="-122"/>
                <a:ea typeface="微软雅黑" panose="020B0503020204020204" charset="-122"/>
                <a:cs typeface="微软雅黑" panose="020B0503020204020204" charset="-122"/>
              </a:rPr>
              <a:t>10</a:t>
            </a: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月份家訪活動</a:t>
            </a:r>
          </a:p>
        </p:txBody>
      </p:sp>
      <p:sp>
        <p:nvSpPr>
          <p:cNvPr id="7" name="矩形 6"/>
          <p:cNvSpPr/>
          <p:nvPr/>
        </p:nvSpPr>
        <p:spPr>
          <a:xfrm>
            <a:off x="4868575" y="1306989"/>
            <a:ext cx="2160240"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sp>
        <p:nvSpPr>
          <p:cNvPr id="8" name="矩形 7"/>
          <p:cNvSpPr/>
          <p:nvPr/>
        </p:nvSpPr>
        <p:spPr>
          <a:xfrm>
            <a:off x="3414998" y="3936342"/>
            <a:ext cx="3314048" cy="1750864"/>
          </a:xfrm>
          <a:prstGeom prst="rect">
            <a:avLst/>
          </a:prstGeom>
        </p:spPr>
        <p:txBody>
          <a:bodyPr wrap="square">
            <a:spAutoFit/>
          </a:bodyPr>
          <a:lstStyle/>
          <a:p>
            <a:pPr>
              <a:lnSpc>
                <a:spcPct val="200000"/>
              </a:lnSpc>
            </a:pP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本司管理層本著</a:t>
            </a:r>
            <a:r>
              <a:rPr lang="zh-TW" altLang="en-US" sz="1400" dirty="0">
                <a:solidFill>
                  <a:srgbClr val="02C2DC"/>
                </a:solidFill>
                <a:latin typeface="微软雅黑" panose="020B0503020204020204" charset="-122"/>
                <a:ea typeface="微软雅黑" panose="020B0503020204020204" charset="-122"/>
                <a:cs typeface="微软雅黑" panose="020B0503020204020204" charset="-122"/>
              </a:rPr>
              <a:t>「中地為家」</a:t>
            </a:r>
            <a:endParaRPr lang="en-US" altLang="zh-TW" sz="1400" dirty="0">
              <a:solidFill>
                <a:srgbClr val="02C2DC"/>
              </a:solidFill>
              <a:latin typeface="微软雅黑" panose="020B0503020204020204" charset="-122"/>
              <a:ea typeface="微软雅黑" panose="020B0503020204020204" charset="-122"/>
              <a:cs typeface="微软雅黑" panose="020B0503020204020204" charset="-122"/>
            </a:endParaRPr>
          </a:p>
          <a:p>
            <a:pPr>
              <a:lnSpc>
                <a:spcPct val="200000"/>
              </a:lnSpc>
            </a:pP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的理念持續超過十一年時間，</a:t>
            </a:r>
            <a:endParaRPr lang="en-US" altLang="zh-TW" sz="14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200000"/>
              </a:lnSpc>
            </a:pP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本年</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9</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月、</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10</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月均到不同工友家</a:t>
            </a:r>
            <a:endParaRPr lang="en-US" altLang="zh-TW" sz="1400" dirty="0">
              <a:solidFill>
                <a:schemeClr val="bg1"/>
              </a:solidFill>
              <a:latin typeface="微软雅黑" panose="020B0503020204020204" charset="-122"/>
              <a:ea typeface="微软雅黑" panose="020B0503020204020204" charset="-122"/>
              <a:cs typeface="微软雅黑" panose="020B0503020204020204" charset="-122"/>
            </a:endParaRPr>
          </a:p>
          <a:p>
            <a:pPr>
              <a:lnSpc>
                <a:spcPct val="200000"/>
              </a:lnSpc>
            </a:pP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中進行家訪活動推廣安全訊息。</a:t>
            </a:r>
            <a:endParaRPr lang="en-US" altLang="zh-HK" sz="14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014" y="2771800"/>
            <a:ext cx="2124774" cy="1593580"/>
          </a:xfrm>
          <a:prstGeom prst="rect">
            <a:avLst/>
          </a:prstGeom>
        </p:spPr>
      </p:pic>
      <p:pic>
        <p:nvPicPr>
          <p:cNvPr id="6" name="圖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938" y="4365380"/>
            <a:ext cx="2124774" cy="1593928"/>
          </a:xfrm>
          <a:prstGeom prst="rect">
            <a:avLst/>
          </a:prstGeom>
        </p:spPr>
      </p:pic>
      <p:pic>
        <p:nvPicPr>
          <p:cNvPr id="9" name="圖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014" y="5959595"/>
            <a:ext cx="2124774" cy="1593928"/>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830510" y="6828257"/>
            <a:ext cx="1690402" cy="148815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3212976" y="2827807"/>
            <a:ext cx="3094047" cy="4660004"/>
          </a:xfrm>
          <a:prstGeom prst="round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Slide Number Placeholder 3"/>
          <p:cNvSpPr>
            <a:spLocks noGrp="1"/>
          </p:cNvSpPr>
          <p:nvPr>
            <p:ph type="sldNum" sz="quarter" idx="12"/>
          </p:nvPr>
        </p:nvSpPr>
        <p:spPr/>
        <p:txBody>
          <a:bodyPr/>
          <a:lstStyle/>
          <a:p>
            <a:fld id="{22C2385B-72AA-46B7-BE58-D04451CCD1AF}" type="slidenum">
              <a:rPr lang="zh-HK" altLang="en-US" smtClean="0"/>
              <a:t>22</a:t>
            </a:fld>
            <a:endParaRPr lang="zh-HK" altLang="en-US"/>
          </a:p>
        </p:txBody>
      </p:sp>
      <p:sp>
        <p:nvSpPr>
          <p:cNvPr id="2" name="Title 1"/>
          <p:cNvSpPr>
            <a:spLocks noGrp="1"/>
          </p:cNvSpPr>
          <p:nvPr>
            <p:ph type="ctrTitle" idx="4294967295"/>
          </p:nvPr>
        </p:nvSpPr>
        <p:spPr>
          <a:xfrm>
            <a:off x="1029804" y="1573503"/>
            <a:ext cx="4798391" cy="704439"/>
          </a:xfrm>
        </p:spPr>
        <p:txBody>
          <a:bodyPr>
            <a:normAutofit fontScale="90000"/>
          </a:bodyPr>
          <a:lstStyle/>
          <a:p>
            <a:pPr algn="ctr"/>
            <a:r>
              <a:rPr lang="en-AU" altLang="zh-TW" sz="2400" b="1" dirty="0">
                <a:solidFill>
                  <a:srgbClr val="FFFF00"/>
                </a:solidFill>
                <a:latin typeface="微软雅黑" panose="020B0503020204020204" charset="-122"/>
                <a:ea typeface="微软雅黑" panose="020B0503020204020204" charset="-122"/>
                <a:cs typeface="微软雅黑" panose="020B0503020204020204" charset="-122"/>
              </a:rPr>
              <a:t>2024</a:t>
            </a: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年</a:t>
            </a:r>
            <a:r>
              <a:rPr lang="en-AU" altLang="zh-TW" sz="2400" b="1" dirty="0">
                <a:solidFill>
                  <a:srgbClr val="FFFF00"/>
                </a:solidFill>
                <a:latin typeface="微软雅黑" panose="020B0503020204020204" charset="-122"/>
                <a:ea typeface="微软雅黑" panose="020B0503020204020204" charset="-122"/>
                <a:cs typeface="微软雅黑" panose="020B0503020204020204" charset="-122"/>
              </a:rPr>
              <a:t>10</a:t>
            </a: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月</a:t>
            </a:r>
            <a:r>
              <a:rPr lang="en-US" altLang="zh-TW" sz="2400" b="1" dirty="0">
                <a:solidFill>
                  <a:srgbClr val="FFFF00"/>
                </a:solidFill>
                <a:latin typeface="微软雅黑" panose="020B0503020204020204" charset="-122"/>
                <a:ea typeface="微软雅黑" panose="020B0503020204020204" charset="-122"/>
                <a:cs typeface="微软雅黑" panose="020B0503020204020204" charset="-122"/>
              </a:rPr>
              <a:t>26</a:t>
            </a: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日舉辦第三季度</a:t>
            </a:r>
            <a:br>
              <a:rPr lang="en-US" altLang="zh-TW" sz="2400" b="1" dirty="0">
                <a:solidFill>
                  <a:srgbClr val="FFFF00"/>
                </a:solidFill>
                <a:latin typeface="微软雅黑" panose="020B0503020204020204" charset="-122"/>
                <a:ea typeface="微软雅黑" panose="020B0503020204020204" charset="-122"/>
                <a:cs typeface="微软雅黑" panose="020B0503020204020204" charset="-122"/>
              </a:rPr>
            </a:b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分判商安全分享會</a:t>
            </a:r>
          </a:p>
        </p:txBody>
      </p:sp>
      <p:sp>
        <p:nvSpPr>
          <p:cNvPr id="7" name="矩形 6"/>
          <p:cNvSpPr/>
          <p:nvPr/>
        </p:nvSpPr>
        <p:spPr>
          <a:xfrm>
            <a:off x="4868575" y="1306989"/>
            <a:ext cx="2160240"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sp>
        <p:nvSpPr>
          <p:cNvPr id="8" name="矩形 7"/>
          <p:cNvSpPr/>
          <p:nvPr/>
        </p:nvSpPr>
        <p:spPr>
          <a:xfrm>
            <a:off x="3150040" y="3636046"/>
            <a:ext cx="3314048" cy="3043525"/>
          </a:xfrm>
          <a:prstGeom prst="rect">
            <a:avLst/>
          </a:prstGeom>
        </p:spPr>
        <p:txBody>
          <a:bodyPr wrap="square">
            <a:spAutoFit/>
          </a:bodyPr>
          <a:lstStyle/>
          <a:p>
            <a:pPr>
              <a:lnSpc>
                <a:spcPct val="200000"/>
              </a:lnSpc>
            </a:pP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中國地質工程集團有限公司每季均舉辦分判商安全分享會，目的是宣揚業界最新安全資訊包括</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Site Safety Smart System "4S"</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推行成效及行業安全動向，使作為本司商業拍檔及伙伴的他們能從中獲益良多，並務求分判商們於日常工作中實踐。</a:t>
            </a:r>
            <a:endParaRPr lang="en-US" altLang="zh-HK" sz="140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11" name="图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830510" y="6828257"/>
            <a:ext cx="1690402" cy="1488159"/>
          </a:xfrm>
          <a:prstGeom prst="rect">
            <a:avLst/>
          </a:prstGeom>
        </p:spPr>
      </p:pic>
      <p:pic>
        <p:nvPicPr>
          <p:cNvPr id="3" name="圖片 2">
            <a:extLst>
              <a:ext uri="{FF2B5EF4-FFF2-40B4-BE49-F238E27FC236}">
                <a16:creationId xmlns:a16="http://schemas.microsoft.com/office/drawing/2014/main" id="{9A05E58F-113B-4A78-8FCF-2420C525CB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939" y="2751725"/>
            <a:ext cx="2125236" cy="1593928"/>
          </a:xfrm>
          <a:prstGeom prst="rect">
            <a:avLst/>
          </a:prstGeom>
        </p:spPr>
      </p:pic>
      <p:pic>
        <p:nvPicPr>
          <p:cNvPr id="12" name="圖片 11">
            <a:extLst>
              <a:ext uri="{FF2B5EF4-FFF2-40B4-BE49-F238E27FC236}">
                <a16:creationId xmlns:a16="http://schemas.microsoft.com/office/drawing/2014/main" id="{B428BA41-1F60-4C6E-9ED8-3C84F7C446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818" y="4339415"/>
            <a:ext cx="2160240" cy="1620180"/>
          </a:xfrm>
          <a:prstGeom prst="rect">
            <a:avLst/>
          </a:prstGeom>
        </p:spPr>
      </p:pic>
      <p:pic>
        <p:nvPicPr>
          <p:cNvPr id="13" name="圖片 12">
            <a:extLst>
              <a:ext uri="{FF2B5EF4-FFF2-40B4-BE49-F238E27FC236}">
                <a16:creationId xmlns:a16="http://schemas.microsoft.com/office/drawing/2014/main" id="{9D83C996-F550-4155-A082-FF8C1D81AD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817" y="5959595"/>
            <a:ext cx="2160241" cy="1620181"/>
          </a:xfrm>
          <a:prstGeom prst="rect">
            <a:avLst/>
          </a:prstGeom>
        </p:spPr>
      </p:pic>
    </p:spTree>
    <p:extLst>
      <p:ext uri="{BB962C8B-B14F-4D97-AF65-F5344CB8AC3E}">
        <p14:creationId xmlns:p14="http://schemas.microsoft.com/office/powerpoint/2010/main" val="199618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2385B-72AA-46B7-BE58-D04451CCD1AF}" type="slidenum">
              <a:rPr lang="zh-HK" altLang="en-US" smtClean="0"/>
              <a:t>23</a:t>
            </a:fld>
            <a:endParaRPr lang="zh-HK" altLang="en-US"/>
          </a:p>
        </p:txBody>
      </p:sp>
      <p:sp>
        <p:nvSpPr>
          <p:cNvPr id="3" name="Content Placeholder 2"/>
          <p:cNvSpPr>
            <a:spLocks noGrp="1"/>
          </p:cNvSpPr>
          <p:nvPr>
            <p:ph idx="4294967295"/>
          </p:nvPr>
        </p:nvSpPr>
        <p:spPr>
          <a:xfrm>
            <a:off x="404664" y="6083727"/>
            <a:ext cx="6046673" cy="2667512"/>
          </a:xfrm>
        </p:spPr>
        <p:txBody>
          <a:bodyPr>
            <a:normAutofit/>
          </a:bodyPr>
          <a:lstStyle/>
          <a:p>
            <a:pPr marL="0" indent="0">
              <a:buNone/>
            </a:pP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落馬洲發生工業意外。今午（</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10</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日）約</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3</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時</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18</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分，落馬洲路近下灣村附近一個地盤，據報有數名工人被重物壓傷。從讀者提供的照片及影片見到，現場有一個吊臂折斷，其上半部分壓於一座興建中建築物的頂部。</a:t>
            </a:r>
            <a:endParaRPr lang="en-US" altLang="zh-TW" sz="1400" dirty="0">
              <a:solidFill>
                <a:schemeClr val="bg1"/>
              </a:solidFill>
              <a:latin typeface="微软雅黑" panose="020B0503020204020204" charset="-122"/>
              <a:ea typeface="微软雅黑" panose="020B0503020204020204" charset="-122"/>
              <a:cs typeface="微软雅黑" panose="020B0503020204020204" charset="-122"/>
            </a:endParaRPr>
          </a:p>
          <a:p>
            <a:pPr marL="0" indent="0">
              <a:buNone/>
            </a:pP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據了解，涉事吊臂是用於灌注石屎及吊運物料到建築物天台，今午在吊運石屎期間，吊臂突然折斷，正在吊運的石屎墮下跌碎，擊傷</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5</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名男工人。現場照片及影片顯示，其中一名工人雙腳，被壓在喉管與一條長形物體之間，另一工人在旁了解，並手持對講機報告情況。意外後仍有大批工人身在被壓建築物的頂部，有人連聲大叫「落返去先！」</a:t>
            </a:r>
          </a:p>
          <a:p>
            <a:endParaRPr lang="en-US" altLang="zh-TW" sz="1400" dirty="0">
              <a:solidFill>
                <a:schemeClr val="bg1"/>
              </a:solidFill>
              <a:latin typeface="微软雅黑" panose="020B0503020204020204" charset="-122"/>
              <a:ea typeface="微软雅黑" panose="020B0503020204020204" charset="-122"/>
              <a:cs typeface="微软雅黑" panose="020B0503020204020204" charset="-122"/>
            </a:endParaRPr>
          </a:p>
          <a:p>
            <a:endParaRPr lang="zh-HK" altLang="en-US" sz="14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 name="Title 1"/>
          <p:cNvSpPr txBox="1"/>
          <p:nvPr/>
        </p:nvSpPr>
        <p:spPr>
          <a:xfrm>
            <a:off x="1052685" y="1043483"/>
            <a:ext cx="5066320" cy="9401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意外分享</a:t>
            </a:r>
            <a:endParaRPr lang="en-US" altLang="zh-TW" sz="2400" b="1" dirty="0">
              <a:solidFill>
                <a:srgbClr val="FFFF00"/>
              </a:solidFill>
              <a:latin typeface="微软雅黑" panose="020B0503020204020204" charset="-122"/>
              <a:ea typeface="微软雅黑" panose="020B0503020204020204" charset="-122"/>
              <a:cs typeface="微软雅黑" panose="020B0503020204020204" charset="-122"/>
            </a:endParaRPr>
          </a:p>
        </p:txBody>
      </p:sp>
      <p:sp>
        <p:nvSpPr>
          <p:cNvPr id="9" name="矩形 8"/>
          <p:cNvSpPr/>
          <p:nvPr/>
        </p:nvSpPr>
        <p:spPr>
          <a:xfrm>
            <a:off x="4645144" y="1654972"/>
            <a:ext cx="2232248"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sp>
        <p:nvSpPr>
          <p:cNvPr id="7" name="文字方塊 6"/>
          <p:cNvSpPr txBox="1"/>
          <p:nvPr/>
        </p:nvSpPr>
        <p:spPr>
          <a:xfrm>
            <a:off x="3933056" y="2587999"/>
            <a:ext cx="6778872"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TW" altLang="en-US" sz="1600" b="0" i="0" u="none" strike="noStrike" kern="1200" cap="none" spc="0" normalizeH="0" baseline="0" noProof="0" dirty="0">
                <a:ln>
                  <a:noFill/>
                </a:ln>
                <a:solidFill>
                  <a:srgbClr val="02C2DC"/>
                </a:solidFill>
                <a:effectLst/>
                <a:uLnTx/>
                <a:uFillTx/>
                <a:latin typeface="微软雅黑" panose="020B0503020204020204" charset="-122"/>
                <a:ea typeface="微软雅黑" panose="020B0503020204020204" charset="-122"/>
                <a:cs typeface="微软雅黑" panose="020B0503020204020204" charset="-122"/>
              </a:rPr>
              <a:t>落馬洲地盤疑吊臂折斷　</a:t>
            </a:r>
            <a:endParaRPr kumimoji="0" lang="en-US" altLang="zh-TW" sz="1600" b="0" i="0" u="none" strike="noStrike" kern="1200" cap="none" spc="0" normalizeH="0" baseline="0" noProof="0" dirty="0">
              <a:ln>
                <a:noFill/>
              </a:ln>
              <a:solidFill>
                <a:srgbClr val="02C2DC"/>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TW" sz="1600" b="0" i="0" u="none" strike="noStrike" kern="1200" cap="none" spc="0" normalizeH="0" baseline="0" noProof="0" dirty="0">
                <a:ln>
                  <a:noFill/>
                </a:ln>
                <a:solidFill>
                  <a:srgbClr val="02C2DC"/>
                </a:solidFill>
                <a:effectLst/>
                <a:uLnTx/>
                <a:uFillTx/>
                <a:latin typeface="微软雅黑" panose="020B0503020204020204" charset="-122"/>
                <a:ea typeface="微软雅黑" panose="020B0503020204020204" charset="-122"/>
                <a:cs typeface="微软雅黑" panose="020B0503020204020204" charset="-122"/>
              </a:rPr>
              <a:t>5</a:t>
            </a:r>
            <a:r>
              <a:rPr kumimoji="0" lang="zh-TW" altLang="en-US" sz="1600" b="0" i="0" u="none" strike="noStrike" kern="1200" cap="none" spc="0" normalizeH="0" baseline="0" noProof="0" dirty="0">
                <a:ln>
                  <a:noFill/>
                </a:ln>
                <a:solidFill>
                  <a:srgbClr val="02C2DC"/>
                </a:solidFill>
                <a:effectLst/>
                <a:uLnTx/>
                <a:uFillTx/>
                <a:latin typeface="微软雅黑" panose="020B0503020204020204" charset="-122"/>
                <a:ea typeface="微软雅黑" panose="020B0503020204020204" charset="-122"/>
                <a:cs typeface="微软雅黑" panose="020B0503020204020204" charset="-122"/>
              </a:rPr>
              <a:t>工人受傷　</a:t>
            </a:r>
            <a:endParaRPr kumimoji="0" lang="en-US" altLang="zh-TW" sz="1600" b="0" i="0" u="none" strike="noStrike" kern="1200" cap="none" spc="0" normalizeH="0" baseline="0" noProof="0" dirty="0">
              <a:ln>
                <a:noFill/>
              </a:ln>
              <a:solidFill>
                <a:srgbClr val="02C2DC"/>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TW" altLang="en-US" sz="1600" b="0" i="0" u="none" strike="noStrike" kern="1200" cap="none" spc="0" normalizeH="0" baseline="0" noProof="0" dirty="0">
                <a:ln>
                  <a:noFill/>
                </a:ln>
                <a:solidFill>
                  <a:srgbClr val="02C2DC"/>
                </a:solidFill>
                <a:effectLst/>
                <a:uLnTx/>
                <a:uFillTx/>
                <a:latin typeface="微软雅黑" panose="020B0503020204020204" charset="-122"/>
                <a:ea typeface="微软雅黑" panose="020B0503020204020204" charset="-122"/>
                <a:cs typeface="微软雅黑" panose="020B0503020204020204" charset="-122"/>
              </a:rPr>
              <a:t>有人一度被重物壓住</a:t>
            </a:r>
          </a:p>
        </p:txBody>
      </p:sp>
      <p:pic>
        <p:nvPicPr>
          <p:cNvPr id="8" name="圖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664" y="2489283"/>
            <a:ext cx="3363257" cy="2366736"/>
          </a:xfrm>
          <a:prstGeom prst="rect">
            <a:avLst/>
          </a:prstGeom>
          <a:ln>
            <a:solidFill>
              <a:schemeClr val="bg1"/>
            </a:solidFill>
          </a:ln>
          <a:effectLst>
            <a:glow rad="88900">
              <a:schemeClr val="accent1">
                <a:alpha val="74000"/>
              </a:schemeClr>
            </a:glow>
          </a:effectLst>
        </p:spPr>
      </p:pic>
      <p:pic>
        <p:nvPicPr>
          <p:cNvPr id="10" name="圖片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916713" y="3834292"/>
            <a:ext cx="3534624" cy="2043455"/>
          </a:xfrm>
          <a:prstGeom prst="rect">
            <a:avLst/>
          </a:prstGeom>
          <a:ln>
            <a:solidFill>
              <a:schemeClr val="bg1"/>
            </a:solidFill>
          </a:ln>
          <a:effectLst>
            <a:glow rad="190500">
              <a:schemeClr val="accent1">
                <a:alpha val="40000"/>
              </a:schemeClr>
            </a:glo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2385B-72AA-46B7-BE58-D04451CCD1AF}" type="slidenum">
              <a:rPr lang="zh-HK" altLang="en-US" smtClean="0"/>
              <a:t>24</a:t>
            </a:fld>
            <a:endParaRPr lang="zh-HK" altLang="en-US"/>
          </a:p>
        </p:txBody>
      </p:sp>
      <p:sp>
        <p:nvSpPr>
          <p:cNvPr id="3" name="Content Placeholder 2"/>
          <p:cNvSpPr>
            <a:spLocks noGrp="1"/>
          </p:cNvSpPr>
          <p:nvPr>
            <p:ph idx="4294967295"/>
          </p:nvPr>
        </p:nvSpPr>
        <p:spPr>
          <a:xfrm>
            <a:off x="343402" y="6258418"/>
            <a:ext cx="6109935" cy="2955935"/>
          </a:xfrm>
        </p:spPr>
        <p:txBody>
          <a:bodyPr>
            <a:normAutofit/>
          </a:bodyPr>
          <a:lstStyle/>
          <a:p>
            <a:pPr marL="0" indent="0">
              <a:buNone/>
            </a:pP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葵涌昨日</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(20</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日</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發生工業意外，一名姓黃</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(50</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歲</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男技工在和宜合道</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70</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號大廈外牆安裝冷氣機時，失足由二樓棚架墮地受傷。消息指，事主留醫瑪嘉烈醫院至今晨</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(21</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日</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)6</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時</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09</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分證實不治，工業傷亡權益會已派員接觸家屬，將繼續跟進案件及向家屬提供協助。</a:t>
            </a:r>
            <a:endParaRPr lang="en-US" altLang="zh-TW" sz="1400" dirty="0">
              <a:solidFill>
                <a:schemeClr val="bg1"/>
              </a:solidFill>
              <a:latin typeface="微软雅黑" panose="020B0503020204020204" charset="-122"/>
              <a:ea typeface="微软雅黑" panose="020B0503020204020204" charset="-122"/>
              <a:cs typeface="微软雅黑" panose="020B0503020204020204" charset="-122"/>
            </a:endParaRPr>
          </a:p>
          <a:p>
            <a:pPr marL="0" indent="0">
              <a:buNone/>
            </a:pP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消息指，事發時事主在大廈外牆棚架上，為大廈一老人院新安裝的兩部冷氣機接駁喉管，惟期間事主意外踏空，由棚架墮至約</a:t>
            </a:r>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3</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米下地面，頭部重創遺下一攤血漬。</a:t>
            </a:r>
          </a:p>
          <a:p>
            <a:endParaRPr lang="en-US" altLang="zh-HK" sz="1400" b="1" dirty="0">
              <a:solidFill>
                <a:schemeClr val="bg1"/>
              </a:solidFill>
              <a:latin typeface="微软雅黑" panose="020B0503020204020204" charset="-122"/>
              <a:ea typeface="微软雅黑" panose="020B0503020204020204" charset="-122"/>
              <a:cs typeface="微软雅黑" panose="020B0503020204020204" charset="-122"/>
            </a:endParaRPr>
          </a:p>
          <a:p>
            <a:endParaRPr lang="zh-HK" altLang="en-US" sz="14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 name="Title 1"/>
          <p:cNvSpPr txBox="1"/>
          <p:nvPr/>
        </p:nvSpPr>
        <p:spPr>
          <a:xfrm>
            <a:off x="963004" y="1132842"/>
            <a:ext cx="5066320" cy="9401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意外分享</a:t>
            </a:r>
            <a:endParaRPr lang="en-US" altLang="zh-TW" sz="2400" b="1" dirty="0">
              <a:solidFill>
                <a:srgbClr val="FFFF00"/>
              </a:solidFill>
              <a:latin typeface="微软雅黑" panose="020B0503020204020204" charset="-122"/>
              <a:ea typeface="微软雅黑" panose="020B0503020204020204" charset="-122"/>
              <a:cs typeface="微软雅黑" panose="020B0503020204020204" charset="-122"/>
            </a:endParaRPr>
          </a:p>
        </p:txBody>
      </p:sp>
      <p:sp>
        <p:nvSpPr>
          <p:cNvPr id="9" name="矩形 8"/>
          <p:cNvSpPr/>
          <p:nvPr/>
        </p:nvSpPr>
        <p:spPr>
          <a:xfrm>
            <a:off x="4821892" y="1714582"/>
            <a:ext cx="2232248"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402" y="2627784"/>
            <a:ext cx="3611027" cy="2448385"/>
          </a:xfrm>
          <a:prstGeom prst="rect">
            <a:avLst/>
          </a:prstGeom>
          <a:ln>
            <a:solidFill>
              <a:schemeClr val="bg1"/>
            </a:solidFill>
          </a:ln>
          <a:effectLst>
            <a:glow rad="139700">
              <a:schemeClr val="accent1">
                <a:alpha val="72000"/>
              </a:schemeClr>
            </a:glow>
          </a:effectLst>
        </p:spPr>
      </p:pic>
      <p:pic>
        <p:nvPicPr>
          <p:cNvPr id="7" name="圖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6503" y="3600440"/>
            <a:ext cx="3256834" cy="2261113"/>
          </a:xfrm>
          <a:prstGeom prst="rect">
            <a:avLst/>
          </a:prstGeom>
          <a:ln>
            <a:solidFill>
              <a:schemeClr val="bg1"/>
            </a:solidFill>
          </a:ln>
          <a:effectLst>
            <a:glow rad="165100">
              <a:schemeClr val="accent1">
                <a:alpha val="45000"/>
              </a:schemeClr>
            </a:glo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54031" y="2411760"/>
            <a:ext cx="4108747" cy="5971875"/>
          </a:xfrm>
          <a:prstGeom prst="rect">
            <a:avLst/>
          </a:prstGeom>
          <a:solidFill>
            <a:schemeClr val="bg1">
              <a:lumMod val="6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Slide Number Placeholder 3"/>
          <p:cNvSpPr>
            <a:spLocks noGrp="1"/>
          </p:cNvSpPr>
          <p:nvPr>
            <p:ph type="sldNum" sz="quarter" idx="12"/>
          </p:nvPr>
        </p:nvSpPr>
        <p:spPr/>
        <p:txBody>
          <a:bodyPr/>
          <a:lstStyle/>
          <a:p>
            <a:fld id="{22C2385B-72AA-46B7-BE58-D04451CCD1AF}" type="slidenum">
              <a:rPr lang="zh-HK" altLang="en-US" smtClean="0"/>
              <a:t>25</a:t>
            </a:fld>
            <a:endParaRPr lang="zh-HK" altLang="en-US"/>
          </a:p>
        </p:txBody>
      </p:sp>
      <p:sp>
        <p:nvSpPr>
          <p:cNvPr id="2" name="Title 1"/>
          <p:cNvSpPr>
            <a:spLocks noGrp="1"/>
          </p:cNvSpPr>
          <p:nvPr>
            <p:ph type="title" idx="4294967295"/>
          </p:nvPr>
        </p:nvSpPr>
        <p:spPr>
          <a:xfrm>
            <a:off x="2156090" y="1238400"/>
            <a:ext cx="3374256" cy="683567"/>
          </a:xfrm>
        </p:spPr>
        <p:txBody>
          <a:bodyPr>
            <a:normAutofit/>
          </a:bodyPr>
          <a:lstStyle/>
          <a:p>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勞工處 </a:t>
            </a:r>
            <a:r>
              <a:rPr lang="en-US" altLang="zh-TW" sz="2400" b="1" dirty="0">
                <a:solidFill>
                  <a:srgbClr val="FFFF00"/>
                </a:solidFill>
                <a:latin typeface="微软雅黑" panose="020B0503020204020204" charset="-122"/>
                <a:ea typeface="微软雅黑" panose="020B0503020204020204" charset="-122"/>
                <a:cs typeface="微软雅黑" panose="020B0503020204020204" charset="-122"/>
              </a:rPr>
              <a:t>- </a:t>
            </a: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職安警示</a:t>
            </a:r>
          </a:p>
        </p:txBody>
      </p:sp>
      <p:sp>
        <p:nvSpPr>
          <p:cNvPr id="6" name="矩形 5"/>
          <p:cNvSpPr/>
          <p:nvPr/>
        </p:nvSpPr>
        <p:spPr>
          <a:xfrm>
            <a:off x="4821892" y="1253523"/>
            <a:ext cx="2232248"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8800" y="2598109"/>
            <a:ext cx="3746774" cy="5645878"/>
          </a:xfrm>
          <a:prstGeom prst="rect">
            <a:avLst/>
          </a:prstGeom>
          <a:solidFill>
            <a:schemeClr val="bg1"/>
          </a:solidFill>
          <a:ln>
            <a:solidFill>
              <a:schemeClr val="bg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54031" y="2411760"/>
            <a:ext cx="4108747" cy="5971875"/>
          </a:xfrm>
          <a:prstGeom prst="rect">
            <a:avLst/>
          </a:prstGeom>
          <a:solidFill>
            <a:schemeClr val="bg1">
              <a:lumMod val="6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Slide Number Placeholder 3"/>
          <p:cNvSpPr>
            <a:spLocks noGrp="1"/>
          </p:cNvSpPr>
          <p:nvPr>
            <p:ph type="sldNum" sz="quarter" idx="12"/>
          </p:nvPr>
        </p:nvSpPr>
        <p:spPr/>
        <p:txBody>
          <a:bodyPr/>
          <a:lstStyle/>
          <a:p>
            <a:fld id="{22C2385B-72AA-46B7-BE58-D04451CCD1AF}" type="slidenum">
              <a:rPr lang="zh-HK" altLang="en-US" smtClean="0"/>
              <a:t>26</a:t>
            </a:fld>
            <a:endParaRPr lang="zh-HK" altLang="en-US"/>
          </a:p>
        </p:txBody>
      </p:sp>
      <p:sp>
        <p:nvSpPr>
          <p:cNvPr id="6" name="矩形 5"/>
          <p:cNvSpPr/>
          <p:nvPr/>
        </p:nvSpPr>
        <p:spPr>
          <a:xfrm>
            <a:off x="4760648" y="1265930"/>
            <a:ext cx="2232248" cy="583565"/>
          </a:xfrm>
          <a:prstGeom prst="rect">
            <a:avLst/>
          </a:prstGeom>
          <a:noFill/>
          <a:ln>
            <a:noFill/>
          </a:ln>
        </p:spPr>
        <p:txBody>
          <a:bodyPr wrap="square" lIns="91440" tIns="45720" rIns="91440" bIns="45720">
            <a:spAutoFit/>
          </a:bodyPr>
          <a:lstStyle/>
          <a:p>
            <a:pPr algn="ct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a:p>
            <a:pPr algn="ctr"/>
            <a:endParaRPr lang="zh-HK" altLang="en-US" sz="1600" cap="none" spc="0" dirty="0">
              <a:ln w="31550" cmpd="sng">
                <a:gradFill>
                  <a:gsLst>
                    <a:gs pos="70000">
                      <a:schemeClr val="accent6">
                        <a:shade val="50000"/>
                        <a:satMod val="190000"/>
                      </a:schemeClr>
                    </a:gs>
                    <a:gs pos="0">
                      <a:schemeClr val="accent6">
                        <a:tint val="77000"/>
                        <a:satMod val="180000"/>
                      </a:schemeClr>
                    </a:gs>
                  </a:gsLst>
                  <a:lin ang="5400000"/>
                </a:gradFill>
                <a:prstDash val="solid"/>
              </a:ln>
            </a:endParaRPr>
          </a:p>
        </p:txBody>
      </p:sp>
      <p:sp>
        <p:nvSpPr>
          <p:cNvPr id="9" name="Title 1"/>
          <p:cNvSpPr txBox="1"/>
          <p:nvPr/>
        </p:nvSpPr>
        <p:spPr>
          <a:xfrm>
            <a:off x="2114883" y="1211166"/>
            <a:ext cx="3374256" cy="683567"/>
          </a:xfrm>
          <a:prstGeom prst="rect">
            <a:avLst/>
          </a:prstGeom>
        </p:spPr>
        <p:txBody>
          <a:bodyPr vert="horz" lIns="91440" tIns="45720" rIns="91440" bIns="45720" rtlCol="0" anchor="b">
            <a:norm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勞工處 </a:t>
            </a:r>
            <a:r>
              <a:rPr lang="en-US" altLang="zh-TW" sz="2400" b="1" dirty="0">
                <a:solidFill>
                  <a:srgbClr val="FFFF00"/>
                </a:solidFill>
                <a:latin typeface="微软雅黑" panose="020B0503020204020204" charset="-122"/>
                <a:ea typeface="微软雅黑" panose="020B0503020204020204" charset="-122"/>
                <a:cs typeface="微软雅黑" panose="020B0503020204020204" charset="-122"/>
              </a:rPr>
              <a:t>- </a:t>
            </a: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職安警示</a:t>
            </a:r>
          </a:p>
        </p:txBody>
      </p:sp>
      <p:pic>
        <p:nvPicPr>
          <p:cNvPr id="3" name="圖片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28800" y="2544311"/>
            <a:ext cx="3816424" cy="570009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88641" y="1959508"/>
            <a:ext cx="6579726" cy="6424127"/>
          </a:xfrm>
          <a:prstGeom prst="rect">
            <a:avLst/>
          </a:prstGeom>
          <a:solidFill>
            <a:schemeClr val="bg1">
              <a:lumMod val="6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Slide Number Placeholder 3"/>
          <p:cNvSpPr>
            <a:spLocks noGrp="1"/>
          </p:cNvSpPr>
          <p:nvPr>
            <p:ph type="sldNum" sz="quarter" idx="12"/>
          </p:nvPr>
        </p:nvSpPr>
        <p:spPr/>
        <p:txBody>
          <a:bodyPr/>
          <a:lstStyle/>
          <a:p>
            <a:fld id="{22C2385B-72AA-46B7-BE58-D04451CCD1AF}" type="slidenum">
              <a:rPr lang="zh-HK" altLang="en-US" smtClean="0"/>
              <a:t>27</a:t>
            </a:fld>
            <a:endParaRPr lang="zh-HK" altLang="en-US"/>
          </a:p>
        </p:txBody>
      </p:sp>
      <p:sp>
        <p:nvSpPr>
          <p:cNvPr id="2" name="Title 1"/>
          <p:cNvSpPr>
            <a:spLocks noGrp="1"/>
          </p:cNvSpPr>
          <p:nvPr>
            <p:ph type="title" idx="4294967295"/>
          </p:nvPr>
        </p:nvSpPr>
        <p:spPr>
          <a:xfrm>
            <a:off x="1611710" y="826380"/>
            <a:ext cx="5246290" cy="721248"/>
          </a:xfrm>
        </p:spPr>
        <p:txBody>
          <a:bodyPr>
            <a:normAutofit/>
          </a:bodyPr>
          <a:lstStyle/>
          <a:p>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職安局 </a:t>
            </a:r>
            <a:r>
              <a:rPr lang="en-US" altLang="zh-TW" sz="2400" b="1" dirty="0">
                <a:solidFill>
                  <a:srgbClr val="FFFF00"/>
                </a:solidFill>
                <a:latin typeface="微软雅黑" panose="020B0503020204020204" charset="-122"/>
                <a:ea typeface="微软雅黑" panose="020B0503020204020204" charset="-122"/>
                <a:cs typeface="微软雅黑" panose="020B0503020204020204" charset="-122"/>
              </a:rPr>
              <a:t>- </a:t>
            </a:r>
            <a:r>
              <a:rPr lang="zh-TW" altLang="en-US" sz="2400" b="1" dirty="0">
                <a:solidFill>
                  <a:srgbClr val="FFFF00"/>
                </a:solidFill>
                <a:latin typeface="微软雅黑" panose="020B0503020204020204" charset="-122"/>
                <a:ea typeface="微软雅黑" panose="020B0503020204020204" charset="-122"/>
                <a:cs typeface="微软雅黑" panose="020B0503020204020204" charset="-122"/>
              </a:rPr>
              <a:t>職業健康公開講座</a:t>
            </a:r>
          </a:p>
        </p:txBody>
      </p:sp>
      <p:sp>
        <p:nvSpPr>
          <p:cNvPr id="6" name="內容版面配置區 2"/>
          <p:cNvSpPr txBox="1"/>
          <p:nvPr/>
        </p:nvSpPr>
        <p:spPr>
          <a:xfrm>
            <a:off x="427455" y="5898704"/>
            <a:ext cx="6172200" cy="12199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z="1400" dirty="0">
                <a:solidFill>
                  <a:srgbClr val="FFFF00"/>
                </a:solidFill>
                <a:latin typeface="微软雅黑" panose="020B0503020204020204" charset="-122"/>
                <a:ea typeface="微软雅黑" panose="020B0503020204020204" charset="-122"/>
              </a:rPr>
              <a:t>所有講座均以廣東話進行，費用全免，查詢：職安局網頁</a:t>
            </a:r>
            <a:endParaRPr lang="zh-HK" altLang="en-US" sz="1400" dirty="0">
              <a:solidFill>
                <a:srgbClr val="FFFF00"/>
              </a:solidFill>
              <a:latin typeface="微软雅黑" panose="020B0503020204020204" charset="-122"/>
              <a:ea typeface="微软雅黑" panose="020B0503020204020204" charset="-122"/>
            </a:endParaRPr>
          </a:p>
          <a:p>
            <a:endParaRPr lang="zh-HK" altLang="en-US" sz="1400" dirty="0">
              <a:solidFill>
                <a:srgbClr val="FFFF00"/>
              </a:solidFill>
              <a:latin typeface="微软雅黑" panose="020B0503020204020204" charset="-122"/>
              <a:ea typeface="微软雅黑" panose="020B0503020204020204" charset="-122"/>
            </a:endParaRP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761" y="6280915"/>
            <a:ext cx="6244739"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flipH="1">
            <a:off x="4700919" y="1622323"/>
            <a:ext cx="2067448" cy="337185"/>
          </a:xfrm>
          <a:prstGeom prst="rect">
            <a:avLst/>
          </a:prstGeom>
        </p:spPr>
        <p:txBody>
          <a:bodyPr wrap="square">
            <a:spAutoFit/>
          </a:bodyPr>
          <a:lstStyle/>
          <a:p>
            <a:pPr algn="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p:txBody>
      </p:sp>
      <p:pic>
        <p:nvPicPr>
          <p:cNvPr id="9" name="圖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761" y="2934144"/>
            <a:ext cx="6244739" cy="2997844"/>
          </a:xfrm>
          <a:prstGeom prst="rect">
            <a:avLst/>
          </a:prstGeom>
        </p:spPr>
      </p:pic>
      <p:pic>
        <p:nvPicPr>
          <p:cNvPr id="11" name="圖片 10"/>
          <p:cNvPicPr>
            <a:picLocks noChangeAspect="1"/>
          </p:cNvPicPr>
          <p:nvPr/>
        </p:nvPicPr>
        <p:blipFill>
          <a:blip r:embed="rId4" cstate="email">
            <a:extLst>
              <a:ext uri="{28A0092B-C50C-407E-A947-70E740481C1C}">
                <a14:useLocalDpi xmlns:a14="http://schemas.microsoft.com/office/drawing/2010/main"/>
              </a:ext>
            </a:extLst>
          </a:blip>
          <a:srcRect r="5959"/>
          <a:stretch>
            <a:fillRect/>
          </a:stretch>
        </p:blipFill>
        <p:spPr>
          <a:xfrm>
            <a:off x="343761" y="2051720"/>
            <a:ext cx="6255894" cy="8846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22C2385B-72AA-46B7-BE58-D04451CCD1AF}" type="slidenum">
              <a:rPr lang="zh-HK" altLang="en-US" smtClean="0"/>
              <a:t>28</a:t>
            </a:fld>
            <a:endParaRPr lang="zh-HK" altLang="en-US" dirty="0"/>
          </a:p>
        </p:txBody>
      </p:sp>
      <p:sp>
        <p:nvSpPr>
          <p:cNvPr id="2" name="標題 1"/>
          <p:cNvSpPr>
            <a:spLocks noGrp="1"/>
          </p:cNvSpPr>
          <p:nvPr>
            <p:ph type="title" idx="4294967295"/>
          </p:nvPr>
        </p:nvSpPr>
        <p:spPr>
          <a:xfrm>
            <a:off x="2563294" y="912540"/>
            <a:ext cx="3888431" cy="692190"/>
          </a:xfrm>
        </p:spPr>
        <p:txBody>
          <a:bodyPr>
            <a:noAutofit/>
          </a:bodyPr>
          <a:lstStyle/>
          <a:p>
            <a:r>
              <a:rPr lang="zh-TW" altLang="en-US" sz="2400" b="1" dirty="0">
                <a:solidFill>
                  <a:srgbClr val="02C2DC"/>
                </a:solidFill>
                <a:latin typeface="微软雅黑" panose="020B0503020204020204" charset="-122"/>
                <a:ea typeface="微软雅黑" panose="020B0503020204020204" charset="-122"/>
              </a:rPr>
              <a:t>有獎問答環節</a:t>
            </a:r>
            <a:endParaRPr lang="zh-HK" altLang="en-US" sz="2400" b="1" dirty="0">
              <a:solidFill>
                <a:srgbClr val="02C2DC"/>
              </a:solidFill>
              <a:latin typeface="微软雅黑" panose="020B0503020204020204" charset="-122"/>
              <a:ea typeface="微软雅黑" panose="020B0503020204020204" charset="-122"/>
            </a:endParaRPr>
          </a:p>
        </p:txBody>
      </p:sp>
      <p:sp>
        <p:nvSpPr>
          <p:cNvPr id="5" name="文字方塊 4"/>
          <p:cNvSpPr txBox="1"/>
          <p:nvPr/>
        </p:nvSpPr>
        <p:spPr>
          <a:xfrm>
            <a:off x="524671" y="1690921"/>
            <a:ext cx="5830351" cy="5477510"/>
          </a:xfrm>
          <a:prstGeom prst="rect">
            <a:avLst/>
          </a:prstGeom>
          <a:noFill/>
        </p:spPr>
        <p:txBody>
          <a:bodyPr wrap="square" rtlCol="0">
            <a:spAutoFit/>
          </a:bodyPr>
          <a:lstStyle/>
          <a:p>
            <a:r>
              <a:rPr lang="zh-TW" altLang="en-US" sz="1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rPr>
              <a:t>任何中地及分判員工皆可參加，請將答案交予項目安全人員，答中而被抽中將可獲得豐富獎品。</a:t>
            </a:r>
          </a:p>
          <a:p>
            <a:endParaRPr lang="zh-TW" altLang="en-US" sz="1400" b="1" dirty="0">
              <a:latin typeface="微软雅黑" panose="020B0503020204020204" charset="-122"/>
              <a:ea typeface="微软雅黑" panose="020B0503020204020204" charset="-122"/>
              <a:cs typeface="微软雅黑" panose="020B0503020204020204" charset="-122"/>
            </a:endParaRPr>
          </a:p>
          <a:p>
            <a:r>
              <a:rPr lang="en-US" altLang="zh-TW" sz="14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1.     </a:t>
            </a:r>
            <a:r>
              <a:rPr lang="zh-TW" altLang="en-US" sz="14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如何預防狗咬傷</a:t>
            </a:r>
            <a:r>
              <a:rPr lang="en-US" altLang="zh-TW" sz="14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a:t>
            </a:r>
          </a:p>
          <a:p>
            <a:r>
              <a:rPr lang="zh-TW" altLang="en-US" sz="1400" dirty="0">
                <a:latin typeface="微软雅黑" panose="020B0503020204020204" charset="-122"/>
                <a:ea typeface="微软雅黑" panose="020B0503020204020204" charset="-122"/>
                <a:cs typeface="微软雅黑" panose="020B0503020204020204" charset="-122"/>
              </a:rPr>
              <a:t>　　</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A) </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轉身逃走</a:t>
            </a:r>
            <a:endPar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a:p>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B) </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拿東西攻擊狗隻</a:t>
            </a:r>
            <a:endPar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a:p>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C) </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眼神直視，令狗隻害怕　</a:t>
            </a:r>
            <a:endPar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a:p>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D) </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在牠敵意降低時，再緩步後退離開</a:t>
            </a:r>
            <a:endPar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a:p>
            <a:r>
              <a:rPr lang="en-US" altLang="zh-TW" sz="1400" dirty="0">
                <a:latin typeface="微软雅黑" panose="020B0503020204020204" charset="-122"/>
                <a:ea typeface="微软雅黑" panose="020B0503020204020204" charset="-122"/>
                <a:cs typeface="微软雅黑" panose="020B0503020204020204" charset="-122"/>
              </a:rPr>
              <a:t>       </a:t>
            </a:r>
          </a:p>
          <a:p>
            <a:endParaRPr lang="zh-TW" altLang="en-US" sz="1400" b="1" dirty="0">
              <a:latin typeface="微软雅黑" panose="020B0503020204020204" charset="-122"/>
              <a:ea typeface="微软雅黑" panose="020B0503020204020204" charset="-122"/>
              <a:cs typeface="微软雅黑" panose="020B0503020204020204" charset="-122"/>
            </a:endParaRPr>
          </a:p>
          <a:p>
            <a:r>
              <a:rPr lang="en-US" altLang="zh-TW" sz="14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2.    </a:t>
            </a:r>
            <a:r>
              <a:rPr lang="zh-TW" altLang="en-US" sz="14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遇蛇咬傷應如何處理</a:t>
            </a:r>
            <a:r>
              <a:rPr lang="en-US" altLang="zh-TW" sz="14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a:t>
            </a:r>
          </a:p>
          <a:p>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A) </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用</a:t>
            </a:r>
            <a:r>
              <a:rPr lang="zh-TW" altLang="en-US" sz="1400" b="0" i="0" dirty="0">
                <a:solidFill>
                  <a:schemeClr val="bg1">
                    <a:lumMod val="85000"/>
                  </a:schemeClr>
                </a:solidFill>
                <a:effectLst/>
                <a:latin typeface="微软雅黑" panose="020B0503020204020204" charset="-122"/>
                <a:ea typeface="微软雅黑" panose="020B0503020204020204" charset="-122"/>
                <a:cs typeface="微软雅黑" panose="020B0503020204020204" charset="-122"/>
              </a:rPr>
              <a:t>嘴巴吸出毒液</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a:t>
            </a:r>
            <a:endPar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a:p>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B) </a:t>
            </a:r>
            <a:r>
              <a:rPr lang="zh-TW" altLang="en-US" sz="1400" b="0" i="0" dirty="0">
                <a:solidFill>
                  <a:schemeClr val="bg1">
                    <a:lumMod val="85000"/>
                  </a:schemeClr>
                </a:solidFill>
                <a:effectLst/>
                <a:latin typeface="微软雅黑" panose="020B0503020204020204" charset="-122"/>
                <a:ea typeface="微软雅黑" panose="020B0503020204020204" charset="-122"/>
                <a:cs typeface="微软雅黑" panose="020B0503020204020204" charset="-122"/>
              </a:rPr>
              <a:t>冰敷患部，讓傷口消腫</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a:t>
            </a:r>
            <a:endPar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a:p>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C) </a:t>
            </a:r>
            <a:r>
              <a:rPr lang="zh-CN"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飲酒</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定驚</a:t>
            </a:r>
            <a:endPar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a:p>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D) </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記蛇的特徵，脫掉戒指，包紮傷口上方及儘速就醫</a:t>
            </a:r>
            <a:r>
              <a:rPr lang="zh-TW" altLang="en-US" sz="1400" dirty="0">
                <a:latin typeface="微软雅黑" panose="020B0503020204020204" charset="-122"/>
                <a:ea typeface="微软雅黑" panose="020B0503020204020204" charset="-122"/>
                <a:cs typeface="微软雅黑" panose="020B0503020204020204" charset="-122"/>
              </a:rPr>
              <a:t>。</a:t>
            </a:r>
            <a:endParaRPr lang="en-US" altLang="zh-TW" sz="1400" dirty="0">
              <a:latin typeface="微软雅黑" panose="020B0503020204020204" charset="-122"/>
              <a:ea typeface="微软雅黑" panose="020B0503020204020204" charset="-122"/>
              <a:cs typeface="微软雅黑" panose="020B0503020204020204" charset="-122"/>
            </a:endParaRPr>
          </a:p>
          <a:p>
            <a:endParaRPr lang="zh-TW" altLang="en-US" sz="1400" dirty="0">
              <a:latin typeface="微软雅黑" panose="020B0503020204020204" charset="-122"/>
              <a:ea typeface="微软雅黑" panose="020B0503020204020204" charset="-122"/>
              <a:cs typeface="微软雅黑" panose="020B0503020204020204" charset="-122"/>
            </a:endParaRPr>
          </a:p>
          <a:p>
            <a:endParaRPr lang="zh-TW" altLang="en-US" sz="14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endParaRPr>
          </a:p>
          <a:p>
            <a:pPr marL="457200" indent="-457200">
              <a:buFont typeface="+mj-lt"/>
              <a:buAutoNum type="arabicPeriod" startAt="3"/>
            </a:pPr>
            <a:r>
              <a:rPr lang="en-US" altLang="zh-TW" sz="14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2024</a:t>
            </a:r>
            <a:r>
              <a:rPr lang="zh-TW" altLang="en-US" sz="14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年中地同樂日會在那一天舉行？</a:t>
            </a:r>
          </a:p>
          <a:p>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A) 2024</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年</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12</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月</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4</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日 </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星期三</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a:t>
            </a:r>
            <a:endPar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a:p>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B) 2024</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年</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12</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月</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6</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日 </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星期五</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a:t>
            </a:r>
            <a:endPar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a:p>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C) 2024</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年</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12</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月</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14</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日 </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星期六</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a:t>
            </a:r>
            <a:endPar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a:p>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　　</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D) 2024</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年</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12</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月</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15</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日 </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a:t>
            </a:r>
            <a:r>
              <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星期日</a:t>
            </a:r>
            <a:r>
              <a:rPr lang="en-US" altLang="zh-TW" sz="1400" dirty="0">
                <a:solidFill>
                  <a:schemeClr val="bg1">
                    <a:lumMod val="85000"/>
                  </a:schemeClr>
                </a:solidFill>
                <a:latin typeface="微软雅黑" panose="020B0503020204020204" charset="-122"/>
                <a:ea typeface="微软雅黑" panose="020B0503020204020204" charset="-122"/>
                <a:cs typeface="微软雅黑" panose="020B0503020204020204" charset="-122"/>
              </a:rPr>
              <a:t>)</a:t>
            </a:r>
            <a:endParaRPr lang="zh-TW" altLang="en-US" sz="1400" dirty="0">
              <a:solidFill>
                <a:schemeClr val="bg1">
                  <a:lumMod val="85000"/>
                </a:schemeClr>
              </a:solidFill>
              <a:latin typeface="微软雅黑" panose="020B0503020204020204" charset="-122"/>
              <a:ea typeface="微软雅黑" panose="020B0503020204020204" charset="-122"/>
              <a:cs typeface="微软雅黑" panose="020B0503020204020204" charset="-122"/>
            </a:endParaRPr>
          </a:p>
          <a:p>
            <a:pPr algn="ctr"/>
            <a:endParaRPr lang="zh-HK" altLang="en-US" sz="1400" dirty="0">
              <a:latin typeface="微软雅黑" panose="020B0503020204020204" charset="-122"/>
              <a:ea typeface="微软雅黑" panose="020B0503020204020204" charset="-122"/>
              <a:cs typeface="微软雅黑" panose="020B0503020204020204" charset="-122"/>
            </a:endParaRPr>
          </a:p>
          <a:p>
            <a:pPr algn="ctr"/>
            <a:endParaRPr lang="zh-HK" altLang="en-US" sz="1400" dirty="0">
              <a:latin typeface="微软雅黑" panose="020B0503020204020204" charset="-122"/>
              <a:ea typeface="微软雅黑" panose="020B0503020204020204" charset="-122"/>
              <a:cs typeface="微软雅黑" panose="020B0503020204020204" charset="-122"/>
            </a:endParaRPr>
          </a:p>
          <a:p>
            <a:pPr algn="ctr"/>
            <a:r>
              <a:rPr lang="en-US" altLang="zh-HK" sz="14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a:t>
            </a:r>
            <a:r>
              <a:rPr lang="zh-HK" altLang="en-US" sz="14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全刊完</a:t>
            </a:r>
            <a:r>
              <a:rPr lang="en-US" altLang="zh-HK" sz="1400" b="1" dirty="0">
                <a:solidFill>
                  <a:schemeClr val="accent2">
                    <a:lumMod val="20000"/>
                    <a:lumOff val="80000"/>
                  </a:schemeClr>
                </a:solidFill>
                <a:latin typeface="微软雅黑" panose="020B0503020204020204" charset="-122"/>
                <a:ea typeface="微软雅黑" panose="020B0503020204020204" charset="-122"/>
                <a:cs typeface="微软雅黑" panose="020B0503020204020204" charset="-122"/>
              </a:rPr>
              <a:t>----------------------</a:t>
            </a:r>
          </a:p>
        </p:txBody>
      </p:sp>
      <p:sp>
        <p:nvSpPr>
          <p:cNvPr id="6" name="文字方塊 5"/>
          <p:cNvSpPr txBox="1"/>
          <p:nvPr/>
        </p:nvSpPr>
        <p:spPr>
          <a:xfrm>
            <a:off x="620395" y="7524115"/>
            <a:ext cx="5717540" cy="553085"/>
          </a:xfrm>
          <a:prstGeom prst="rect">
            <a:avLst/>
          </a:prstGeom>
          <a:solidFill>
            <a:schemeClr val="bg1">
              <a:alpha val="56000"/>
            </a:schemeClr>
          </a:solidFill>
          <a:ln>
            <a:solidFill>
              <a:schemeClr val="accent6">
                <a:lumMod val="50000"/>
              </a:schemeClr>
            </a:solidFill>
          </a:ln>
        </p:spPr>
        <p:txBody>
          <a:bodyPr wrap="square" rtlCol="0">
            <a:noAutofit/>
          </a:bodyPr>
          <a:lstStyle/>
          <a:p>
            <a:pPr algn="ctr"/>
            <a:r>
              <a:rPr lang="zh-TW" altLang="en-US" sz="1200" dirty="0">
                <a:latin typeface="微软雅黑" panose="020B0503020204020204" charset="-122"/>
                <a:ea typeface="微软雅黑" panose="020B0503020204020204" charset="-122"/>
                <a:cs typeface="微软雅黑" panose="020B0503020204020204" charset="-122"/>
              </a:rPr>
              <a:t>參考資料 </a:t>
            </a:r>
            <a:r>
              <a:rPr lang="en-US" altLang="zh-TW" sz="1200" dirty="0">
                <a:latin typeface="微软雅黑" panose="020B0503020204020204" charset="-122"/>
                <a:ea typeface="微软雅黑" panose="020B0503020204020204" charset="-122"/>
                <a:cs typeface="微软雅黑" panose="020B0503020204020204" charset="-122"/>
              </a:rPr>
              <a:t>	</a:t>
            </a:r>
            <a:r>
              <a:rPr lang="zh-TW" altLang="en-US" sz="1200" dirty="0">
                <a:latin typeface="微软雅黑" panose="020B0503020204020204" charset="-122"/>
                <a:ea typeface="微软雅黑" panose="020B0503020204020204" charset="-122"/>
                <a:cs typeface="微软雅黑" panose="020B0503020204020204" charset="-122"/>
              </a:rPr>
              <a:t>： 勞工處</a:t>
            </a:r>
            <a:r>
              <a:rPr lang="en-US" altLang="zh-TW" sz="1200" dirty="0">
                <a:latin typeface="微软雅黑" panose="020B0503020204020204" charset="-122"/>
                <a:ea typeface="微软雅黑" panose="020B0503020204020204" charset="-122"/>
                <a:cs typeface="微软雅黑" panose="020B0503020204020204" charset="-122"/>
              </a:rPr>
              <a:t>/ </a:t>
            </a:r>
            <a:r>
              <a:rPr lang="zh-TW" altLang="en-US" sz="1200" dirty="0">
                <a:latin typeface="微软雅黑" panose="020B0503020204020204" charset="-122"/>
                <a:ea typeface="微软雅黑" panose="020B0503020204020204" charset="-122"/>
                <a:cs typeface="微软雅黑" panose="020B0503020204020204" charset="-122"/>
              </a:rPr>
              <a:t>職業安全健康局</a:t>
            </a:r>
            <a:r>
              <a:rPr lang="en-US" altLang="zh-TW" sz="1200" dirty="0">
                <a:latin typeface="微软雅黑" panose="020B0503020204020204" charset="-122"/>
                <a:ea typeface="微软雅黑" panose="020B0503020204020204" charset="-122"/>
                <a:cs typeface="微软雅黑" panose="020B0503020204020204" charset="-122"/>
              </a:rPr>
              <a:t>/ </a:t>
            </a:r>
            <a:r>
              <a:rPr lang="zh-TW" altLang="en-US" sz="1200" dirty="0">
                <a:latin typeface="微软雅黑" panose="020B0503020204020204" charset="-122"/>
                <a:ea typeface="微软雅黑" panose="020B0503020204020204" charset="-122"/>
                <a:cs typeface="微软雅黑" panose="020B0503020204020204" charset="-122"/>
              </a:rPr>
              <a:t>建造業議會</a:t>
            </a:r>
            <a:r>
              <a:rPr lang="en-US" altLang="zh-TW" sz="1200" dirty="0">
                <a:latin typeface="微软雅黑" panose="020B0503020204020204" charset="-122"/>
                <a:ea typeface="微软雅黑" panose="020B0503020204020204" charset="-122"/>
                <a:cs typeface="微软雅黑" panose="020B0503020204020204" charset="-122"/>
              </a:rPr>
              <a:t>/ </a:t>
            </a:r>
            <a:r>
              <a:rPr lang="zh-TW" altLang="en-US" sz="1200" dirty="0">
                <a:latin typeface="微软雅黑" panose="020B0503020204020204" charset="-122"/>
                <a:ea typeface="微软雅黑" panose="020B0503020204020204" charset="-122"/>
                <a:cs typeface="微软雅黑" panose="020B0503020204020204" charset="-122"/>
              </a:rPr>
              <a:t>星島日報</a:t>
            </a:r>
            <a:endParaRPr lang="en-US" altLang="zh-TW" sz="1200" dirty="0">
              <a:latin typeface="微软雅黑" panose="020B0503020204020204" charset="-122"/>
              <a:ea typeface="微软雅黑" panose="020B0503020204020204" charset="-122"/>
              <a:cs typeface="微软雅黑" panose="020B0503020204020204" charset="-122"/>
            </a:endParaRPr>
          </a:p>
          <a:p>
            <a:r>
              <a:rPr lang="en-US" altLang="zh-TW" sz="1200" dirty="0">
                <a:latin typeface="微软雅黑" panose="020B0503020204020204" charset="-122"/>
                <a:ea typeface="微软雅黑" panose="020B0503020204020204" charset="-122"/>
                <a:cs typeface="微软雅黑" panose="020B0503020204020204" charset="-122"/>
              </a:rPr>
              <a:t>              </a:t>
            </a:r>
            <a:r>
              <a:rPr lang="zh-TW" altLang="en-US" sz="1200" dirty="0">
                <a:latin typeface="微软雅黑" panose="020B0503020204020204" charset="-122"/>
                <a:ea typeface="微软雅黑" panose="020B0503020204020204" charset="-122"/>
                <a:cs typeface="微软雅黑" panose="020B0503020204020204" charset="-122"/>
              </a:rPr>
              <a:t>製作 </a:t>
            </a:r>
            <a:r>
              <a:rPr lang="en-US" altLang="zh-TW" sz="1200">
                <a:latin typeface="微软雅黑" panose="020B0503020204020204" charset="-122"/>
                <a:ea typeface="微软雅黑" panose="020B0503020204020204" charset="-122"/>
                <a:cs typeface="微软雅黑" panose="020B0503020204020204" charset="-122"/>
              </a:rPr>
              <a:t>            </a:t>
            </a:r>
            <a:r>
              <a:rPr lang="zh-TW" altLang="en-US" sz="1200">
                <a:latin typeface="微软雅黑" panose="020B0503020204020204" charset="-122"/>
                <a:ea typeface="微软雅黑" panose="020B0503020204020204" charset="-122"/>
                <a:cs typeface="微软雅黑" panose="020B0503020204020204" charset="-122"/>
              </a:rPr>
              <a:t>： </a:t>
            </a:r>
            <a:r>
              <a:rPr lang="zh-TW" altLang="en-US" sz="1200" dirty="0">
                <a:latin typeface="微软雅黑" panose="020B0503020204020204" charset="-122"/>
                <a:ea typeface="微软雅黑" panose="020B0503020204020204" charset="-122"/>
                <a:cs typeface="微软雅黑" panose="020B0503020204020204" charset="-122"/>
              </a:rPr>
              <a:t>中地安全組 </a:t>
            </a:r>
            <a:endParaRPr lang="en-US" altLang="zh-HK" sz="1200" dirty="0">
              <a:latin typeface="微软雅黑" panose="020B0503020204020204" charset="-122"/>
              <a:ea typeface="微软雅黑" panose="020B0503020204020204" charset="-122"/>
              <a:cs typeface="微软雅黑" panose="020B0503020204020204" charset="-122"/>
            </a:endParaRPr>
          </a:p>
        </p:txBody>
      </p:sp>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5520" y="5292199"/>
            <a:ext cx="1653522" cy="136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flipH="1">
            <a:off x="4774840" y="1081926"/>
            <a:ext cx="1916831" cy="337185"/>
          </a:xfrm>
          <a:prstGeom prst="rect">
            <a:avLst/>
          </a:prstGeom>
        </p:spPr>
        <p:txBody>
          <a:bodyPr wrap="square">
            <a:spAutoFit/>
          </a:bodyPr>
          <a:lstStyle/>
          <a:p>
            <a:pPr algn="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 y="683895"/>
            <a:ext cx="6555105" cy="3768725"/>
          </a:xfrm>
        </p:spPr>
        <p:txBody>
          <a:bodyPr>
            <a:noAutofit/>
          </a:bodyPr>
          <a:lstStyle/>
          <a:p>
            <a:r>
              <a:rPr lang="zh-TW" altLang="en-US" sz="1400" b="0" i="0" dirty="0">
                <a:solidFill>
                  <a:schemeClr val="bg1"/>
                </a:solidFill>
                <a:effectLst/>
                <a:latin typeface="微软雅黑" panose="020B0503020204020204" charset="-122"/>
                <a:ea typeface="微软雅黑" panose="020B0503020204020204" charset="-122"/>
                <a:cs typeface="微软雅黑" panose="020B0503020204020204" charset="-122"/>
              </a:rPr>
              <a:t>由於人類與動物棲息地愈來愈近，動物闖入人類居住範圍時有所聞。而不管是在市區或效外，哪天如果你不小心與他們碰到了，切記不要挑釁、不要餵食，盡量保持距離，找機會默默離開為上策。</a:t>
            </a:r>
            <a:r>
              <a:rPr lang="zh-CN" altLang="en-US" sz="1400" b="0" i="0" dirty="0">
                <a:solidFill>
                  <a:schemeClr val="bg1"/>
                </a:solidFill>
                <a:effectLst/>
                <a:latin typeface="微软雅黑" panose="020B0503020204020204" charset="-122"/>
                <a:ea typeface="微软雅黑" panose="020B0503020204020204" charset="-122"/>
                <a:cs typeface="微软雅黑" panose="020B0503020204020204" charset="-122"/>
              </a:rPr>
              <a:t>萬一不小心被野外動物咬傷了該怎麼辦？千萬別不當回事，因為這些</a:t>
            </a:r>
            <a:r>
              <a:rPr lang="zh-CN" altLang="en-US" sz="1400" b="1" i="0" dirty="0">
                <a:solidFill>
                  <a:srgbClr val="FF0000"/>
                </a:solidFill>
                <a:effectLst/>
                <a:latin typeface="微软雅黑" panose="020B0503020204020204" charset="-122"/>
                <a:ea typeface="微软雅黑" panose="020B0503020204020204" charset="-122"/>
                <a:cs typeface="微软雅黑" panose="020B0503020204020204" charset="-122"/>
              </a:rPr>
              <a:t>可能會要命</a:t>
            </a:r>
            <a:r>
              <a:rPr lang="zh-CN" altLang="en-US" sz="1400" b="0" i="0" dirty="0">
                <a:solidFill>
                  <a:srgbClr val="FF0000"/>
                </a:solidFill>
                <a:effectLst/>
                <a:latin typeface="微软雅黑" panose="020B0503020204020204" charset="-122"/>
                <a:ea typeface="微软雅黑" panose="020B0503020204020204" charset="-122"/>
                <a:cs typeface="微软雅黑" panose="020B0503020204020204" charset="-122"/>
              </a:rPr>
              <a:t>！</a:t>
            </a:r>
            <a:br>
              <a:rPr lang="zh-CN" altLang="en-US" sz="1400" dirty="0">
                <a:solidFill>
                  <a:schemeClr val="bg1"/>
                </a:solidFill>
                <a:latin typeface="微软雅黑" panose="020B0503020204020204" charset="-122"/>
                <a:ea typeface="微软雅黑" panose="020B0503020204020204" charset="-122"/>
                <a:cs typeface="微软雅黑" panose="020B0503020204020204" charset="-122"/>
              </a:rPr>
            </a:br>
            <a:br>
              <a:rPr lang="zh-CN" altLang="en-US" sz="1400" dirty="0">
                <a:solidFill>
                  <a:schemeClr val="bg1"/>
                </a:solidFill>
                <a:latin typeface="微软雅黑" panose="020B0503020204020204" charset="-122"/>
                <a:ea typeface="微软雅黑" panose="020B0503020204020204" charset="-122"/>
                <a:cs typeface="微软雅黑" panose="020B0503020204020204" charset="-122"/>
              </a:rPr>
            </a:br>
            <a:endParaRPr lang="zh-HK" altLang="en-US" sz="14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Content Placeholder 2"/>
          <p:cNvSpPr>
            <a:spLocks noGrp="1"/>
          </p:cNvSpPr>
          <p:nvPr>
            <p:ph idx="1"/>
          </p:nvPr>
        </p:nvSpPr>
        <p:spPr>
          <a:xfrm>
            <a:off x="451079" y="2266164"/>
            <a:ext cx="5955841" cy="679187"/>
          </a:xfrm>
        </p:spPr>
        <p:txBody>
          <a:bodyPr>
            <a:normAutofit/>
          </a:bodyPr>
          <a:lstStyle/>
          <a:p>
            <a:pPr marL="0" indent="0" algn="ctr">
              <a:buNone/>
            </a:pPr>
            <a:r>
              <a:rPr lang="en-US" altLang="zh-HK" sz="1200" dirty="0">
                <a:solidFill>
                  <a:schemeClr val="bg1"/>
                </a:solidFill>
              </a:rPr>
              <a:t>4</a:t>
            </a:r>
            <a:endParaRPr lang="zh-HK" altLang="en-US" sz="1200" dirty="0">
              <a:solidFill>
                <a:schemeClr val="bg1"/>
              </a:solidFill>
            </a:endParaRPr>
          </a:p>
        </p:txBody>
      </p:sp>
      <p:sp>
        <p:nvSpPr>
          <p:cNvPr id="4" name="Slide Number Placeholder 3"/>
          <p:cNvSpPr>
            <a:spLocks noGrp="1"/>
          </p:cNvSpPr>
          <p:nvPr>
            <p:ph type="sldNum" sz="quarter" idx="12"/>
          </p:nvPr>
        </p:nvSpPr>
        <p:spPr/>
        <p:txBody>
          <a:bodyPr/>
          <a:lstStyle/>
          <a:p>
            <a:fld id="{22C2385B-72AA-46B7-BE58-D04451CCD1AF}" type="slidenum">
              <a:rPr lang="zh-HK" altLang="en-US" smtClean="0"/>
              <a:t>3</a:t>
            </a:fld>
            <a:endParaRPr lang="zh-HK" altLang="en-US" dirty="0"/>
          </a:p>
        </p:txBody>
      </p:sp>
      <p:sp>
        <p:nvSpPr>
          <p:cNvPr id="6" name="矩形 5"/>
          <p:cNvSpPr/>
          <p:nvPr/>
        </p:nvSpPr>
        <p:spPr>
          <a:xfrm>
            <a:off x="2420467" y="1403126"/>
            <a:ext cx="2016224" cy="877493"/>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accent1">
                    <a:lumMod val="60000"/>
                    <a:lumOff val="40000"/>
                  </a:schemeClr>
                </a:solidFill>
                <a:latin typeface="微软雅黑" panose="020B0503020204020204" charset="-122"/>
                <a:ea typeface="微软雅黑" panose="020B0503020204020204" charset="-122"/>
              </a:rPr>
              <a:t>序言</a:t>
            </a:r>
          </a:p>
        </p:txBody>
      </p:sp>
      <p:sp>
        <p:nvSpPr>
          <p:cNvPr id="7" name="文字方塊 6"/>
          <p:cNvSpPr txBox="1"/>
          <p:nvPr/>
        </p:nvSpPr>
        <p:spPr>
          <a:xfrm>
            <a:off x="3789040" y="1437345"/>
            <a:ext cx="2954394" cy="337185"/>
          </a:xfrm>
          <a:prstGeom prst="rect">
            <a:avLst/>
          </a:prstGeom>
          <a:noFill/>
        </p:spPr>
        <p:txBody>
          <a:bodyPr wrap="square" rtlCol="0">
            <a:spAutoFit/>
          </a:bodyPr>
          <a:lstStyle/>
          <a:p>
            <a:pPr algn="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p:txBody>
      </p:sp>
      <p:sp>
        <p:nvSpPr>
          <p:cNvPr id="9" name="矩形: 圓角 8"/>
          <p:cNvSpPr/>
          <p:nvPr/>
        </p:nvSpPr>
        <p:spPr>
          <a:xfrm>
            <a:off x="90593" y="2483727"/>
            <a:ext cx="6676812" cy="527551"/>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微软雅黑" panose="020B0503020204020204" charset="-122"/>
                <a:ea typeface="微软雅黑" panose="020B0503020204020204" charset="-122"/>
              </a:rPr>
              <a:t>處理被野生動物咬傷</a:t>
            </a:r>
          </a:p>
        </p:txBody>
      </p:sp>
      <p:pic>
        <p:nvPicPr>
          <p:cNvPr id="8" name="圖片 7"/>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92949" y="4932283"/>
            <a:ext cx="5480989" cy="2709603"/>
          </a:xfrm>
          <a:prstGeom prst="rect">
            <a:avLst/>
          </a:prstGeom>
          <a:effectLst>
            <a:glow>
              <a:schemeClr val="accent1">
                <a:alpha val="0"/>
              </a:schemeClr>
            </a:glow>
          </a:effectLst>
        </p:spPr>
      </p:pic>
      <p:sp>
        <p:nvSpPr>
          <p:cNvPr id="5" name="Text Box 4"/>
          <p:cNvSpPr txBox="1"/>
          <p:nvPr/>
        </p:nvSpPr>
        <p:spPr>
          <a:xfrm>
            <a:off x="3937635" y="1290320"/>
            <a:ext cx="2286000" cy="368300"/>
          </a:xfrm>
          <a:prstGeom prst="rect">
            <a:avLst/>
          </a:prstGeom>
          <a:noFill/>
        </p:spPr>
        <p:txBody>
          <a:bodyPr wrap="square" rtlCol="0">
            <a:spAutoFit/>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2385B-72AA-46B7-BE58-D04451CCD1AF}" type="slidenum">
              <a:rPr lang="zh-HK" altLang="en-US" smtClean="0"/>
              <a:t>4</a:t>
            </a:fld>
            <a:endParaRPr lang="zh-HK" altLang="en-US"/>
          </a:p>
        </p:txBody>
      </p:sp>
      <p:sp>
        <p:nvSpPr>
          <p:cNvPr id="7" name="文字方塊 6"/>
          <p:cNvSpPr txBox="1"/>
          <p:nvPr/>
        </p:nvSpPr>
        <p:spPr>
          <a:xfrm>
            <a:off x="3789040" y="1437345"/>
            <a:ext cx="2954394" cy="337185"/>
          </a:xfrm>
          <a:prstGeom prst="rect">
            <a:avLst/>
          </a:prstGeom>
          <a:noFill/>
        </p:spPr>
        <p:txBody>
          <a:bodyPr wrap="square" rtlCol="0">
            <a:spAutoFit/>
          </a:bodyPr>
          <a:lstStyle/>
          <a:p>
            <a:pPr algn="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p:txBody>
      </p:sp>
      <p:sp>
        <p:nvSpPr>
          <p:cNvPr id="16" name="文字方塊 15"/>
          <p:cNvSpPr txBox="1"/>
          <p:nvPr/>
        </p:nvSpPr>
        <p:spPr>
          <a:xfrm>
            <a:off x="-1034898" y="2494749"/>
            <a:ext cx="4680520" cy="398780"/>
          </a:xfrm>
          <a:prstGeom prst="rect">
            <a:avLst/>
          </a:prstGeom>
          <a:noFill/>
        </p:spPr>
        <p:txBody>
          <a:bodyPr wrap="square">
            <a:spAutoFit/>
          </a:bodyPr>
          <a:lstStyle/>
          <a:p>
            <a:pPr algn="ctr"/>
            <a:r>
              <a:rPr lang="zh-TW" altLang="en-US" sz="2000" b="1" i="0" dirty="0">
                <a:solidFill>
                  <a:srgbClr val="FFFF00"/>
                </a:solidFill>
                <a:effectLst/>
                <a:latin typeface="微软雅黑" panose="020B0503020204020204" charset="-122"/>
                <a:ea typeface="微软雅黑" panose="020B0503020204020204" charset="-122"/>
              </a:rPr>
              <a:t>被狗咬傷</a:t>
            </a:r>
          </a:p>
        </p:txBody>
      </p:sp>
      <p:sp>
        <p:nvSpPr>
          <p:cNvPr id="5" name="矩形: 圓角 4"/>
          <p:cNvSpPr/>
          <p:nvPr/>
        </p:nvSpPr>
        <p:spPr>
          <a:xfrm>
            <a:off x="-1" y="1803103"/>
            <a:ext cx="6858000" cy="527551"/>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微软雅黑" panose="020B0503020204020204" charset="-122"/>
                <a:ea typeface="微软雅黑" panose="020B0503020204020204" charset="-122"/>
              </a:rPr>
              <a:t>處理被野生動物咬傷</a:t>
            </a:r>
            <a:endParaRPr lang="zh-HK" altLang="en-US" sz="2400" dirty="0">
              <a:solidFill>
                <a:schemeClr val="bg1"/>
              </a:solidFill>
              <a:latin typeface="微软雅黑" panose="020B0503020204020204" charset="-122"/>
              <a:ea typeface="微软雅黑" panose="020B0503020204020204" charset="-122"/>
            </a:endParaRPr>
          </a:p>
        </p:txBody>
      </p:sp>
      <p:sp>
        <p:nvSpPr>
          <p:cNvPr id="3" name="文字方塊 2"/>
          <p:cNvSpPr txBox="1"/>
          <p:nvPr/>
        </p:nvSpPr>
        <p:spPr>
          <a:xfrm>
            <a:off x="692785" y="2955290"/>
            <a:ext cx="6917055" cy="1097280"/>
          </a:xfrm>
          <a:prstGeom prst="rect">
            <a:avLst/>
          </a:prstGeom>
          <a:noFill/>
        </p:spPr>
        <p:txBody>
          <a:bodyPr wrap="square">
            <a:noAutofit/>
          </a:bodyPr>
          <a:lstStyle/>
          <a:p>
            <a:r>
              <a:rPr lang="zh-TW" altLang="en-US" sz="1400" b="0" i="0" dirty="0">
                <a:solidFill>
                  <a:schemeClr val="bg1"/>
                </a:solidFill>
                <a:effectLst/>
                <a:latin typeface="微软雅黑" panose="020B0503020204020204" charset="-122"/>
                <a:ea typeface="微软雅黑" panose="020B0503020204020204" charset="-122"/>
              </a:rPr>
              <a:t>被狗咬後可能出現的疾病主要有三種，其中一項是敗血病，即</a:t>
            </a:r>
          </a:p>
          <a:p>
            <a:r>
              <a:rPr lang="zh-TW" altLang="en-US" sz="1400" b="0" i="0" dirty="0">
                <a:solidFill>
                  <a:schemeClr val="bg1"/>
                </a:solidFill>
                <a:effectLst/>
                <a:latin typeface="微软雅黑" panose="020B0503020204020204" charset="-122"/>
                <a:ea typeface="微软雅黑" panose="020B0503020204020204" charset="-122"/>
              </a:rPr>
              <a:t>由於細菌進入血液，因此引起全身性發炎反應，令人發燒、心</a:t>
            </a:r>
          </a:p>
          <a:p>
            <a:r>
              <a:rPr lang="zh-TW" altLang="en-US" sz="1400" b="0" i="0" dirty="0">
                <a:solidFill>
                  <a:schemeClr val="bg1"/>
                </a:solidFill>
                <a:effectLst/>
                <a:latin typeface="微软雅黑" panose="020B0503020204020204" charset="-122"/>
                <a:ea typeface="微软雅黑" panose="020B0503020204020204" charset="-122"/>
              </a:rPr>
              <a:t>跳呼吸加速，甚至會休克或死亡。另一種可經狗狗傳播的病為「</a:t>
            </a:r>
          </a:p>
          <a:p>
            <a:r>
              <a:rPr lang="zh-TW" altLang="en-US" sz="1400" b="0" i="0" dirty="0">
                <a:solidFill>
                  <a:schemeClr val="bg1"/>
                </a:solidFill>
                <a:effectLst/>
                <a:latin typeface="微软雅黑" panose="020B0503020204020204" charset="-122"/>
                <a:ea typeface="微软雅黑" panose="020B0503020204020204" charset="-122"/>
              </a:rPr>
              <a:t>狂犬病」，狂犬病會破壞中樞神經系統，甚至令患者死亡。</a:t>
            </a:r>
          </a:p>
          <a:p>
            <a:endParaRPr lang="zh-TW" altLang="en-US" sz="1400" b="0" i="0" dirty="0">
              <a:solidFill>
                <a:schemeClr val="bg1"/>
              </a:solidFill>
              <a:effectLst/>
              <a:latin typeface="微软雅黑" panose="020B0503020204020204" charset="-122"/>
              <a:ea typeface="微软雅黑" panose="020B0503020204020204" charset="-122"/>
            </a:endParaRPr>
          </a:p>
        </p:txBody>
      </p:sp>
      <p:sp>
        <p:nvSpPr>
          <p:cNvPr id="13" name="文字方塊 12"/>
          <p:cNvSpPr txBox="1"/>
          <p:nvPr/>
        </p:nvSpPr>
        <p:spPr>
          <a:xfrm>
            <a:off x="765174" y="5089439"/>
            <a:ext cx="6799143" cy="2676525"/>
          </a:xfrm>
          <a:prstGeom prst="rect">
            <a:avLst/>
          </a:prstGeom>
          <a:noFill/>
        </p:spPr>
        <p:txBody>
          <a:bodyPr wrap="square">
            <a:spAutoFit/>
          </a:bodyPr>
          <a:lstStyle/>
          <a:p>
            <a:r>
              <a:rPr lang="en-US" altLang="zh-TW" sz="1400" b="1" dirty="0">
                <a:solidFill>
                  <a:srgbClr val="FF6600"/>
                </a:solidFill>
                <a:latin typeface="微软雅黑" panose="020B0503020204020204" charset="-122"/>
                <a:ea typeface="微软雅黑" panose="020B0503020204020204" charset="-122"/>
                <a:cs typeface="微软雅黑" panose="020B0503020204020204" charset="-122"/>
              </a:rPr>
              <a:t>1. </a:t>
            </a:r>
            <a:r>
              <a:rPr lang="zh-TW" altLang="en-US" sz="1400" b="1" dirty="0">
                <a:solidFill>
                  <a:srgbClr val="FF6600"/>
                </a:solidFill>
                <a:latin typeface="微软雅黑" panose="020B0503020204020204" charset="-122"/>
                <a:ea typeface="微软雅黑" panose="020B0503020204020204" charset="-122"/>
                <a:cs typeface="微软雅黑" panose="020B0503020204020204" charset="-122"/>
              </a:rPr>
              <a:t>停下所有動作</a:t>
            </a:r>
            <a:endParaRPr lang="zh-TW" altLang="en-US" sz="1400" b="1" dirty="0">
              <a:solidFill>
                <a:srgbClr val="000000"/>
              </a:solidFill>
              <a:latin typeface="微软雅黑" panose="020B0503020204020204" charset="-122"/>
              <a:ea typeface="微软雅黑" panose="020B0503020204020204" charset="-122"/>
              <a:cs typeface="微软雅黑" panose="020B0503020204020204" charset="-122"/>
            </a:endParaRPr>
          </a:p>
          <a:p>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路上流浪狗看到你後定住不動、露齒低吼、搖尾巴，</a:t>
            </a:r>
          </a:p>
          <a:p>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這時就該停下任何動作。</a:t>
            </a:r>
            <a:endParaRPr lang="en-US" altLang="zh-TW" sz="1400" b="1" dirty="0">
              <a:solidFill>
                <a:schemeClr val="bg1"/>
              </a:solidFill>
              <a:latin typeface="微软雅黑" panose="020B0503020204020204" charset="-122"/>
              <a:ea typeface="微软雅黑" panose="020B0503020204020204" charset="-122"/>
              <a:cs typeface="微软雅黑" panose="020B0503020204020204" charset="-122"/>
            </a:endParaRPr>
          </a:p>
          <a:p>
            <a:r>
              <a:rPr lang="en-US" altLang="zh-TW" sz="1400" b="1" dirty="0">
                <a:solidFill>
                  <a:srgbClr val="FF6600"/>
                </a:solidFill>
                <a:latin typeface="微软雅黑" panose="020B0503020204020204" charset="-122"/>
                <a:ea typeface="微软雅黑" panose="020B0503020204020204" charset="-122"/>
                <a:cs typeface="微软雅黑" panose="020B0503020204020204" charset="-122"/>
              </a:rPr>
              <a:t>2. </a:t>
            </a:r>
            <a:r>
              <a:rPr lang="zh-TW" altLang="en-US" sz="1400" b="1" dirty="0">
                <a:solidFill>
                  <a:srgbClr val="FF6600"/>
                </a:solidFill>
                <a:latin typeface="微软雅黑" panose="020B0503020204020204" charset="-122"/>
                <a:ea typeface="微软雅黑" panose="020B0503020204020204" charset="-122"/>
                <a:cs typeface="微软雅黑" panose="020B0503020204020204" charset="-122"/>
              </a:rPr>
              <a:t>眼神不要直視牠</a:t>
            </a:r>
            <a:endParaRPr lang="zh-TW" altLang="en-US" sz="1400" b="1" dirty="0">
              <a:solidFill>
                <a:srgbClr val="000000"/>
              </a:solidFill>
              <a:latin typeface="微软雅黑" panose="020B0503020204020204" charset="-122"/>
              <a:ea typeface="微软雅黑" panose="020B0503020204020204" charset="-122"/>
              <a:cs typeface="微软雅黑" panose="020B0503020204020204" charset="-122"/>
            </a:endParaRPr>
          </a:p>
          <a:p>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直視牠是一種挑釁，所以眼光可以看自己的腳，再用</a:t>
            </a:r>
          </a:p>
          <a:p>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餘光觀察狗的動靜。</a:t>
            </a:r>
            <a:endParaRPr lang="en-US" altLang="zh-TW" sz="1400" b="1" dirty="0">
              <a:solidFill>
                <a:schemeClr val="bg1"/>
              </a:solidFill>
              <a:latin typeface="微软雅黑" panose="020B0503020204020204" charset="-122"/>
              <a:ea typeface="微软雅黑" panose="020B0503020204020204" charset="-122"/>
              <a:cs typeface="微软雅黑" panose="020B0503020204020204" charset="-122"/>
            </a:endParaRPr>
          </a:p>
          <a:p>
            <a:r>
              <a:rPr lang="en-US" altLang="zh-TW" sz="1400" b="1" dirty="0">
                <a:solidFill>
                  <a:srgbClr val="FF6600"/>
                </a:solidFill>
                <a:latin typeface="微软雅黑" panose="020B0503020204020204" charset="-122"/>
                <a:ea typeface="微软雅黑" panose="020B0503020204020204" charset="-122"/>
                <a:cs typeface="微软雅黑" panose="020B0503020204020204" charset="-122"/>
              </a:rPr>
              <a:t>3. </a:t>
            </a:r>
            <a:r>
              <a:rPr lang="zh-TW" altLang="en-US" sz="1400" b="1" dirty="0">
                <a:solidFill>
                  <a:srgbClr val="FF6600"/>
                </a:solidFill>
                <a:latin typeface="微软雅黑" panose="020B0503020204020204" charset="-122"/>
                <a:ea typeface="微软雅黑" panose="020B0503020204020204" charset="-122"/>
                <a:cs typeface="微软雅黑" panose="020B0503020204020204" charset="-122"/>
              </a:rPr>
              <a:t>不要拿東西攻擊或大聲恫嚇</a:t>
            </a:r>
          </a:p>
          <a:p>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拿起石頭、掃把、雨傘等物品攻擊或揮舞試圖驅離狗狗，</a:t>
            </a:r>
          </a:p>
          <a:p>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這樣做反而更容易激起狗狗攻擊的慾望。</a:t>
            </a:r>
            <a:endParaRPr lang="en-US" altLang="zh-TW" sz="1400" b="1" dirty="0">
              <a:solidFill>
                <a:schemeClr val="bg1"/>
              </a:solidFill>
              <a:latin typeface="微软雅黑" panose="020B0503020204020204" charset="-122"/>
              <a:ea typeface="微软雅黑" panose="020B0503020204020204" charset="-122"/>
              <a:cs typeface="微软雅黑" panose="020B0503020204020204" charset="-122"/>
            </a:endParaRPr>
          </a:p>
          <a:p>
            <a:r>
              <a:rPr lang="en-US" altLang="zh-HK" sz="1400" b="1" dirty="0">
                <a:solidFill>
                  <a:srgbClr val="FF6600"/>
                </a:solidFill>
                <a:latin typeface="微软雅黑" panose="020B0503020204020204" charset="-122"/>
                <a:ea typeface="微软雅黑" panose="020B0503020204020204" charset="-122"/>
                <a:cs typeface="微软雅黑" panose="020B0503020204020204" charset="-122"/>
              </a:rPr>
              <a:t>4. </a:t>
            </a:r>
            <a:r>
              <a:rPr lang="zh-HK" altLang="en-US" sz="1400" b="1" dirty="0">
                <a:solidFill>
                  <a:srgbClr val="FF6600"/>
                </a:solidFill>
                <a:latin typeface="微软雅黑" panose="020B0503020204020204" charset="-122"/>
                <a:ea typeface="微软雅黑" panose="020B0503020204020204" charset="-122"/>
                <a:cs typeface="微软雅黑" panose="020B0503020204020204" charset="-122"/>
              </a:rPr>
              <a:t>在牠敵意降低時，再緩步後退離開</a:t>
            </a:r>
            <a:br>
              <a:rPr lang="zh-HK" altLang="en-US" sz="1400" b="1" dirty="0">
                <a:latin typeface="微软雅黑" panose="020B0503020204020204" charset="-122"/>
                <a:ea typeface="微软雅黑" panose="020B0503020204020204" charset="-122"/>
                <a:cs typeface="微软雅黑" panose="020B0503020204020204" charset="-122"/>
              </a:rPr>
            </a:br>
            <a:r>
              <a:rPr lang="zh-HK" altLang="en-US" sz="1400" b="1" dirty="0">
                <a:solidFill>
                  <a:schemeClr val="bg1"/>
                </a:solidFill>
                <a:latin typeface="微软雅黑" panose="020B0503020204020204" charset="-122"/>
                <a:ea typeface="微软雅黑" panose="020B0503020204020204" charset="-122"/>
                <a:cs typeface="微软雅黑" panose="020B0503020204020204" charset="-122"/>
              </a:rPr>
              <a:t>在敵意降低時可試著面對牠緩步後退，但如果動了牠吠叫，</a:t>
            </a:r>
          </a:p>
          <a:p>
            <a:r>
              <a:rPr lang="zh-HK" altLang="en-US" sz="1400" b="1" dirty="0">
                <a:solidFill>
                  <a:schemeClr val="bg1"/>
                </a:solidFill>
                <a:latin typeface="微软雅黑" panose="020B0503020204020204" charset="-122"/>
                <a:ea typeface="微软雅黑" panose="020B0503020204020204" charset="-122"/>
                <a:cs typeface="微软雅黑" panose="020B0503020204020204" charset="-122"/>
              </a:rPr>
              <a:t>就再停止所有動作</a:t>
            </a:r>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a:t>
            </a:r>
            <a:endParaRPr lang="zh-HK" altLang="en-US" sz="1400" b="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 name="圖片 1"/>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4077256" y="4052411"/>
            <a:ext cx="1869460" cy="1217120"/>
          </a:xfrm>
          <a:prstGeom prst="ellipse">
            <a:avLst/>
          </a:prstGeom>
        </p:spPr>
      </p:pic>
      <p:sp>
        <p:nvSpPr>
          <p:cNvPr id="8" name="文字方塊 7"/>
          <p:cNvSpPr txBox="1"/>
          <p:nvPr/>
        </p:nvSpPr>
        <p:spPr>
          <a:xfrm>
            <a:off x="765175" y="4629150"/>
            <a:ext cx="2348880" cy="398780"/>
          </a:xfrm>
          <a:prstGeom prst="rect">
            <a:avLst/>
          </a:prstGeom>
          <a:noFill/>
        </p:spPr>
        <p:txBody>
          <a:bodyPr wrap="square">
            <a:spAutoFit/>
          </a:bodyPr>
          <a:lstStyle/>
          <a:p>
            <a:pPr marL="0" indent="0">
              <a:buNone/>
            </a:pPr>
            <a:r>
              <a:rPr lang="zh-HK" altLang="en-US" sz="2000" b="1" dirty="0">
                <a:solidFill>
                  <a:srgbClr val="FFFF00"/>
                </a:solidFill>
                <a:latin typeface="微软雅黑" panose="020B0503020204020204" charset="-122"/>
                <a:ea typeface="微软雅黑" panose="020B0503020204020204" charset="-122"/>
              </a:rPr>
              <a:t>狗咬傷預防</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2385B-72AA-46B7-BE58-D04451CCD1AF}" type="slidenum">
              <a:rPr lang="zh-HK" altLang="en-US" smtClean="0"/>
              <a:t>5</a:t>
            </a:fld>
            <a:endParaRPr lang="zh-HK" altLang="en-US"/>
          </a:p>
        </p:txBody>
      </p:sp>
      <p:sp>
        <p:nvSpPr>
          <p:cNvPr id="7" name="文字方塊 6"/>
          <p:cNvSpPr txBox="1"/>
          <p:nvPr/>
        </p:nvSpPr>
        <p:spPr>
          <a:xfrm>
            <a:off x="3789040" y="1437345"/>
            <a:ext cx="2954394" cy="337185"/>
          </a:xfrm>
          <a:prstGeom prst="rect">
            <a:avLst/>
          </a:prstGeom>
          <a:noFill/>
        </p:spPr>
        <p:txBody>
          <a:bodyPr wrap="square" rtlCol="0">
            <a:spAutoFit/>
          </a:bodyPr>
          <a:lstStyle/>
          <a:p>
            <a:pPr algn="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p:txBody>
      </p:sp>
      <p:sp>
        <p:nvSpPr>
          <p:cNvPr id="16" name="文字方塊 15"/>
          <p:cNvSpPr txBox="1"/>
          <p:nvPr/>
        </p:nvSpPr>
        <p:spPr>
          <a:xfrm>
            <a:off x="-1539088" y="3633939"/>
            <a:ext cx="4680520" cy="398780"/>
          </a:xfrm>
          <a:prstGeom prst="rect">
            <a:avLst/>
          </a:prstGeom>
          <a:noFill/>
        </p:spPr>
        <p:txBody>
          <a:bodyPr wrap="square">
            <a:spAutoFit/>
          </a:bodyPr>
          <a:lstStyle/>
          <a:p>
            <a:pPr algn="ctr"/>
            <a:r>
              <a:rPr lang="zh-TW" altLang="en-US" sz="2000" b="1" i="0" dirty="0">
                <a:solidFill>
                  <a:srgbClr val="FFFF00"/>
                </a:solidFill>
                <a:effectLst/>
                <a:latin typeface="微软雅黑" panose="020B0503020204020204" charset="-122"/>
                <a:ea typeface="微软雅黑" panose="020B0503020204020204" charset="-122"/>
              </a:rPr>
              <a:t>被狗咬傷</a:t>
            </a:r>
          </a:p>
        </p:txBody>
      </p:sp>
      <p:sp>
        <p:nvSpPr>
          <p:cNvPr id="5" name="矩形: 圓角 4"/>
          <p:cNvSpPr/>
          <p:nvPr/>
        </p:nvSpPr>
        <p:spPr>
          <a:xfrm>
            <a:off x="-1" y="1803103"/>
            <a:ext cx="6858000" cy="527551"/>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微软雅黑" panose="020B0503020204020204" charset="-122"/>
                <a:ea typeface="微软雅黑" panose="020B0503020204020204" charset="-122"/>
              </a:rPr>
              <a:t>處理被野生動物咬傷</a:t>
            </a:r>
            <a:endParaRPr lang="zh-HK" altLang="en-US" sz="2400" dirty="0">
              <a:solidFill>
                <a:schemeClr val="bg1"/>
              </a:solidFill>
              <a:latin typeface="微软雅黑" panose="020B0503020204020204" charset="-122"/>
              <a:ea typeface="微软雅黑" panose="020B0503020204020204" charset="-122"/>
            </a:endParaRPr>
          </a:p>
        </p:txBody>
      </p:sp>
      <p:sp>
        <p:nvSpPr>
          <p:cNvPr id="12" name="矩形 11"/>
          <p:cNvSpPr/>
          <p:nvPr/>
        </p:nvSpPr>
        <p:spPr>
          <a:xfrm>
            <a:off x="196817" y="4524196"/>
            <a:ext cx="6428471" cy="2891790"/>
          </a:xfrm>
          <a:prstGeom prst="rect">
            <a:avLst/>
          </a:prstGeom>
        </p:spPr>
        <p:txBody>
          <a:bodyPr wrap="square">
            <a:spAutoFit/>
          </a:bodyPr>
          <a:lstStyle/>
          <a:p>
            <a:r>
              <a:rPr lang="zh-TW" altLang="en-US" sz="1400" b="1" i="1" dirty="0">
                <a:solidFill>
                  <a:schemeClr val="accent1"/>
                </a:solidFill>
                <a:effectLst/>
                <a:latin typeface="微软雅黑" panose="020B0503020204020204" charset="-122"/>
                <a:ea typeface="微软雅黑" panose="020B0503020204020204" charset="-122"/>
                <a:cs typeface="微软雅黑" panose="020B0503020204020204" charset="-122"/>
              </a:rPr>
              <a:t>被狗咬怎麼辦？被狗咬的傷口處理</a:t>
            </a:r>
          </a:p>
          <a:p>
            <a:pPr algn="l" fontAlgn="base"/>
            <a:endParaRPr lang="en-US" altLang="zh-TW" sz="1400" b="1" i="0" dirty="0">
              <a:solidFill>
                <a:srgbClr val="262626"/>
              </a:solidFill>
              <a:effectLst/>
              <a:latin typeface="微软雅黑" panose="020B0503020204020204" charset="-122"/>
              <a:ea typeface="微软雅黑" panose="020B0503020204020204" charset="-122"/>
              <a:cs typeface="微软雅黑" panose="020B0503020204020204" charset="-122"/>
            </a:endParaRPr>
          </a:p>
          <a:p>
            <a:pPr algn="l" fontAlgn="base">
              <a:buFont typeface="+mj-lt"/>
              <a:buAutoNum type="arabicPeriod"/>
            </a:pPr>
            <a:r>
              <a:rPr lang="zh-TW" altLang="en-US" sz="1400" b="0" i="0" dirty="0">
                <a:solidFill>
                  <a:schemeClr val="bg1"/>
                </a:solidFill>
                <a:effectLst/>
                <a:latin typeface="微软雅黑" panose="020B0503020204020204" charset="-122"/>
                <a:ea typeface="微软雅黑" panose="020B0503020204020204" charset="-122"/>
                <a:cs typeface="微软雅黑" panose="020B0503020204020204" charset="-122"/>
              </a:rPr>
              <a:t>使用清水或溫和的肥皂水，搭配海綿擦拭肉眼可見的雜質與髒汙。</a:t>
            </a:r>
          </a:p>
          <a:p>
            <a:pPr algn="l" fontAlgn="base">
              <a:buFont typeface="+mj-lt"/>
              <a:buAutoNum type="arabicPeriod"/>
            </a:pPr>
            <a:r>
              <a:rPr lang="zh-TW" altLang="en-US" sz="1400" b="0" i="0" dirty="0">
                <a:solidFill>
                  <a:schemeClr val="bg1"/>
                </a:solidFill>
                <a:effectLst/>
                <a:latin typeface="微软雅黑" panose="020B0503020204020204" charset="-122"/>
                <a:ea typeface="微软雅黑" panose="020B0503020204020204" charset="-122"/>
                <a:cs typeface="微软雅黑" panose="020B0503020204020204" charset="-122"/>
              </a:rPr>
              <a:t>用注射器裝無菌的生理食鹽水進行高壓沖洗，若無注射器則直接倒流沖洗。</a:t>
            </a:r>
          </a:p>
          <a:p>
            <a:pPr algn="l" fontAlgn="base">
              <a:buFont typeface="+mj-lt"/>
              <a:buAutoNum type="arabicPeriod"/>
            </a:pPr>
            <a:r>
              <a:rPr lang="zh-TW" altLang="en-US" sz="1400" b="0" i="0" dirty="0">
                <a:solidFill>
                  <a:schemeClr val="bg1"/>
                </a:solidFill>
                <a:effectLst/>
                <a:latin typeface="微软雅黑" panose="020B0503020204020204" charset="-122"/>
                <a:ea typeface="微软雅黑" panose="020B0503020204020204" charset="-122"/>
                <a:cs typeface="微软雅黑" panose="020B0503020204020204" charset="-122"/>
              </a:rPr>
              <a:t>使用優碘消毒傷口。</a:t>
            </a:r>
            <a:endParaRPr lang="en-US" altLang="zh-TW" sz="1400" dirty="0">
              <a:solidFill>
                <a:schemeClr val="bg1"/>
              </a:solidFill>
              <a:latin typeface="微软雅黑" panose="020B0503020204020204" charset="-122"/>
              <a:ea typeface="微软雅黑" panose="020B0503020204020204" charset="-122"/>
              <a:cs typeface="微软雅黑" panose="020B0503020204020204" charset="-122"/>
            </a:endParaRPr>
          </a:p>
          <a:p>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4. </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中重程度的咬傷，特別是臉部或手部。傷及肌腱、韌帶、關節或骨頭，必須尋求醫生協助。 </a:t>
            </a:r>
            <a:endParaRPr lang="en-US" altLang="zh-TW" sz="1400" dirty="0">
              <a:solidFill>
                <a:schemeClr val="bg1"/>
              </a:solidFill>
              <a:latin typeface="微软雅黑" panose="020B0503020204020204" charset="-122"/>
              <a:ea typeface="微软雅黑" panose="020B0503020204020204" charset="-122"/>
              <a:cs typeface="微软雅黑" panose="020B0503020204020204" charset="-122"/>
            </a:endParaRPr>
          </a:p>
          <a:p>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5.</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 如病人十年內未注射過破傷風疫苗，應馬上補注。 </a:t>
            </a:r>
            <a:endParaRPr lang="en-US" altLang="zh-TW" sz="1400" dirty="0">
              <a:solidFill>
                <a:schemeClr val="bg1"/>
              </a:solidFill>
              <a:latin typeface="微软雅黑" panose="020B0503020204020204" charset="-122"/>
              <a:ea typeface="微软雅黑" panose="020B0503020204020204" charset="-122"/>
              <a:cs typeface="微软雅黑" panose="020B0503020204020204" charset="-122"/>
            </a:endParaRPr>
          </a:p>
          <a:p>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6.</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當病人出現下列症狀則可能受細菌感染，應馬上求醫：紅腫、熱、痛、發燒、分泌物增加或顏色改變、化膿、發臭等。</a:t>
            </a:r>
            <a:endParaRPr lang="en-US" altLang="zh-TW" sz="1400" dirty="0">
              <a:solidFill>
                <a:schemeClr val="bg1"/>
              </a:solidFill>
              <a:latin typeface="微软雅黑" panose="020B0503020204020204" charset="-122"/>
              <a:ea typeface="微软雅黑" panose="020B0503020204020204" charset="-122"/>
              <a:cs typeface="微软雅黑" panose="020B0503020204020204" charset="-122"/>
            </a:endParaRPr>
          </a:p>
          <a:p>
            <a:r>
              <a:rPr lang="en-US" altLang="zh-TW" sz="1400" dirty="0">
                <a:solidFill>
                  <a:schemeClr val="bg1"/>
                </a:solidFill>
                <a:latin typeface="微软雅黑" panose="020B0503020204020204" charset="-122"/>
                <a:ea typeface="微软雅黑" panose="020B0503020204020204" charset="-122"/>
                <a:cs typeface="微软雅黑" panose="020B0503020204020204" charset="-122"/>
              </a:rPr>
              <a:t>7. </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病人如本身有令免疫力減弱的疾病，例如糖尿病、肝病、腎病、癌症或愛滋病，亦應馬上求醫。</a:t>
            </a:r>
          </a:p>
          <a:p>
            <a:endParaRPr lang="zh-TW" altLang="en-US" sz="1400" dirty="0">
              <a:latin typeface="微软雅黑" panose="020B0503020204020204" charset="-122"/>
              <a:ea typeface="微软雅黑" panose="020B0503020204020204" charset="-122"/>
              <a:cs typeface="微软雅黑" panose="020B0503020204020204" charset="-122"/>
            </a:endParaRPr>
          </a:p>
        </p:txBody>
      </p:sp>
      <p:pic>
        <p:nvPicPr>
          <p:cNvPr id="14" name="圖片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33300" y="2627680"/>
            <a:ext cx="2328169" cy="15365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a:blip r:embed="rId2">
            <a:duotone>
              <a:schemeClr val="bg2">
                <a:shade val="45000"/>
                <a:satMod val="135000"/>
              </a:schemeClr>
              <a:prstClr val="white"/>
            </a:duotone>
          </a:blip>
          <a:stretch>
            <a:fillRect/>
          </a:stretch>
        </p:blipFill>
        <p:spPr>
          <a:xfrm>
            <a:off x="33488" y="4463087"/>
            <a:ext cx="6733114" cy="3919082"/>
          </a:xfrm>
          <a:prstGeom prst="rect">
            <a:avLst/>
          </a:prstGeom>
          <a:effectLst>
            <a:glow rad="508000">
              <a:schemeClr val="accent1">
                <a:alpha val="0"/>
              </a:schemeClr>
            </a:glow>
          </a:effectLst>
        </p:spPr>
      </p:pic>
      <p:sp>
        <p:nvSpPr>
          <p:cNvPr id="4" name="Slide Number Placeholder 3"/>
          <p:cNvSpPr>
            <a:spLocks noGrp="1"/>
          </p:cNvSpPr>
          <p:nvPr>
            <p:ph type="sldNum" sz="quarter" idx="12"/>
          </p:nvPr>
        </p:nvSpPr>
        <p:spPr/>
        <p:txBody>
          <a:bodyPr/>
          <a:lstStyle/>
          <a:p>
            <a:fld id="{22C2385B-72AA-46B7-BE58-D04451CCD1AF}" type="slidenum">
              <a:rPr lang="zh-HK" altLang="en-US" smtClean="0"/>
              <a:t>6</a:t>
            </a:fld>
            <a:endParaRPr lang="zh-HK" altLang="en-US"/>
          </a:p>
        </p:txBody>
      </p:sp>
      <p:sp>
        <p:nvSpPr>
          <p:cNvPr id="7" name="文字方塊 6"/>
          <p:cNvSpPr txBox="1"/>
          <p:nvPr/>
        </p:nvSpPr>
        <p:spPr>
          <a:xfrm>
            <a:off x="3789040" y="1437345"/>
            <a:ext cx="2954394" cy="337185"/>
          </a:xfrm>
          <a:prstGeom prst="rect">
            <a:avLst/>
          </a:prstGeom>
          <a:noFill/>
        </p:spPr>
        <p:txBody>
          <a:bodyPr wrap="square" rtlCol="0">
            <a:spAutoFit/>
          </a:bodyPr>
          <a:lstStyle/>
          <a:p>
            <a:pPr algn="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p:txBody>
      </p:sp>
      <p:sp>
        <p:nvSpPr>
          <p:cNvPr id="16" name="文字方塊 15"/>
          <p:cNvSpPr txBox="1"/>
          <p:nvPr/>
        </p:nvSpPr>
        <p:spPr>
          <a:xfrm>
            <a:off x="-963569" y="2556079"/>
            <a:ext cx="3750855" cy="398780"/>
          </a:xfrm>
          <a:prstGeom prst="rect">
            <a:avLst/>
          </a:prstGeom>
          <a:noFill/>
        </p:spPr>
        <p:txBody>
          <a:bodyPr wrap="square">
            <a:spAutoFit/>
          </a:bodyPr>
          <a:lstStyle/>
          <a:p>
            <a:pPr algn="ctr"/>
            <a:r>
              <a:rPr lang="zh-TW" altLang="en-US" sz="2000" b="1" i="0" dirty="0">
                <a:solidFill>
                  <a:srgbClr val="FFFF00"/>
                </a:solidFill>
                <a:effectLst/>
                <a:latin typeface="微软雅黑" panose="020B0503020204020204" charset="-122"/>
                <a:ea typeface="微软雅黑" panose="020B0503020204020204" charset="-122"/>
              </a:rPr>
              <a:t>遇蛇咬傷</a:t>
            </a:r>
            <a:endParaRPr lang="zh-HK" altLang="en-US" sz="2000" b="1" dirty="0">
              <a:solidFill>
                <a:srgbClr val="FFFF00"/>
              </a:solidFill>
              <a:latin typeface="微软雅黑" panose="020B0503020204020204" charset="-122"/>
              <a:ea typeface="微软雅黑" panose="020B0503020204020204" charset="-122"/>
            </a:endParaRPr>
          </a:p>
        </p:txBody>
      </p:sp>
      <p:sp>
        <p:nvSpPr>
          <p:cNvPr id="5" name="矩形: 圓角 4"/>
          <p:cNvSpPr/>
          <p:nvPr/>
        </p:nvSpPr>
        <p:spPr>
          <a:xfrm>
            <a:off x="-1" y="1803103"/>
            <a:ext cx="6858000" cy="527551"/>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微软雅黑" panose="020B0503020204020204" charset="-122"/>
                <a:ea typeface="微软雅黑" panose="020B0503020204020204" charset="-122"/>
              </a:rPr>
              <a:t>處理被野生動物咬傷</a:t>
            </a:r>
            <a:endParaRPr lang="zh-HK" altLang="en-US" sz="2400" dirty="0">
              <a:solidFill>
                <a:schemeClr val="bg1"/>
              </a:solidFill>
              <a:latin typeface="微软雅黑" panose="020B0503020204020204" charset="-122"/>
              <a:ea typeface="微软雅黑" panose="020B0503020204020204" charset="-122"/>
            </a:endParaRPr>
          </a:p>
        </p:txBody>
      </p:sp>
      <p:sp>
        <p:nvSpPr>
          <p:cNvPr id="8" name="文字方塊 7"/>
          <p:cNvSpPr txBox="1"/>
          <p:nvPr/>
        </p:nvSpPr>
        <p:spPr>
          <a:xfrm>
            <a:off x="188594" y="3131672"/>
            <a:ext cx="6857998" cy="1722120"/>
          </a:xfrm>
          <a:prstGeom prst="rect">
            <a:avLst/>
          </a:prstGeom>
          <a:noFill/>
        </p:spPr>
        <p:txBody>
          <a:bodyPr wrap="square">
            <a:spAutoFit/>
          </a:bodyPr>
          <a:lstStyle/>
          <a:p>
            <a:r>
              <a:rPr lang="zh-CN" altLang="en-US" sz="1400" b="0" i="0" dirty="0">
                <a:solidFill>
                  <a:schemeClr val="bg1"/>
                </a:solidFill>
                <a:effectLst/>
                <a:latin typeface="微软雅黑" panose="020B0503020204020204" charset="-122"/>
                <a:ea typeface="微软雅黑" panose="020B0503020204020204" charset="-122"/>
                <a:cs typeface="微软雅黑" panose="020B0503020204020204" charset="-122"/>
              </a:rPr>
              <a:t>「</a:t>
            </a:r>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當</a:t>
            </a:r>
            <a:r>
              <a:rPr lang="zh-CN" altLang="en-US" sz="1400" b="0" i="0" dirty="0">
                <a:solidFill>
                  <a:schemeClr val="bg1"/>
                </a:solidFill>
                <a:effectLst/>
                <a:latin typeface="微软雅黑" panose="020B0503020204020204" charset="-122"/>
                <a:ea typeface="微软雅黑" panose="020B0503020204020204" charset="-122"/>
                <a:cs typeface="微软雅黑" panose="020B0503020204020204" charset="-122"/>
              </a:rPr>
              <a:t>持續高溫天氣導致蛇紛紛出洞覓食、</a:t>
            </a:r>
            <a:r>
              <a:rPr lang="en-US" altLang="zh-CN" sz="1400" b="0" i="0" dirty="0">
                <a:solidFill>
                  <a:schemeClr val="bg1"/>
                </a:solidFill>
                <a:effectLst/>
                <a:latin typeface="微软雅黑" panose="020B0503020204020204" charset="-122"/>
                <a:ea typeface="微软雅黑" panose="020B0503020204020204" charset="-122"/>
                <a:cs typeface="微软雅黑" panose="020B0503020204020204" charset="-122"/>
              </a:rPr>
              <a:t>『</a:t>
            </a:r>
            <a:r>
              <a:rPr lang="zh-CN" altLang="en-US" sz="1400" b="0" i="0" dirty="0">
                <a:solidFill>
                  <a:schemeClr val="bg1"/>
                </a:solidFill>
                <a:effectLst/>
                <a:latin typeface="微软雅黑" panose="020B0503020204020204" charset="-122"/>
                <a:ea typeface="微软雅黑" panose="020B0503020204020204" charset="-122"/>
                <a:cs typeface="微软雅黑" panose="020B0503020204020204" charset="-122"/>
              </a:rPr>
              <a:t>避</a:t>
            </a:r>
          </a:p>
          <a:p>
            <a:r>
              <a:rPr lang="zh-CN" altLang="en-US" sz="1400" b="0" i="0" dirty="0">
                <a:solidFill>
                  <a:schemeClr val="bg1"/>
                </a:solidFill>
                <a:effectLst/>
                <a:latin typeface="微软雅黑" panose="020B0503020204020204" charset="-122"/>
                <a:ea typeface="微软雅黑" panose="020B0503020204020204" charset="-122"/>
                <a:cs typeface="微软雅黑" panose="020B0503020204020204" charset="-122"/>
              </a:rPr>
              <a:t>暑</a:t>
            </a:r>
            <a:r>
              <a:rPr lang="en-US" altLang="zh-CN" sz="1400" b="0" i="0" dirty="0">
                <a:solidFill>
                  <a:schemeClr val="bg1"/>
                </a:solidFill>
                <a:effectLst/>
                <a:latin typeface="微软雅黑" panose="020B0503020204020204" charset="-122"/>
                <a:ea typeface="微软雅黑" panose="020B0503020204020204" charset="-122"/>
                <a:cs typeface="微软雅黑" panose="020B0503020204020204" charset="-122"/>
              </a:rPr>
              <a:t>』</a:t>
            </a:r>
            <a:r>
              <a:rPr lang="zh-CN" altLang="en-US" sz="1400" b="0" i="0" dirty="0">
                <a:solidFill>
                  <a:schemeClr val="bg1"/>
                </a:solidFill>
                <a:effectLst/>
                <a:latin typeface="微软雅黑" panose="020B0503020204020204" charset="-122"/>
                <a:ea typeface="微软雅黑" panose="020B0503020204020204" charset="-122"/>
                <a:cs typeface="微软雅黑" panose="020B0503020204020204" charset="-122"/>
              </a:rPr>
              <a:t>，由此導致襲擊人的現象增加，且多數都</a:t>
            </a:r>
          </a:p>
          <a:p>
            <a:r>
              <a:rPr lang="zh-CN" altLang="en-US" sz="1400" b="0" i="0" dirty="0">
                <a:solidFill>
                  <a:schemeClr val="bg1"/>
                </a:solidFill>
                <a:effectLst/>
                <a:latin typeface="微软雅黑" panose="020B0503020204020204" charset="-122"/>
                <a:ea typeface="微软雅黑" panose="020B0503020204020204" charset="-122"/>
                <a:cs typeface="微软雅黑" panose="020B0503020204020204" charset="-122"/>
              </a:rPr>
              <a:t>是因為主動抓蛇、逗蛇和玩蛇被咬傷的。」</a:t>
            </a:r>
            <a:b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br>
            <a:b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br>
            <a:b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br>
            <a:b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br>
            <a:endParaRPr lang="zh-CN" altLang="en-US" sz="16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文字方塊 2"/>
          <p:cNvSpPr txBox="1"/>
          <p:nvPr/>
        </p:nvSpPr>
        <p:spPr>
          <a:xfrm>
            <a:off x="260665" y="4643577"/>
            <a:ext cx="6336704" cy="3076575"/>
          </a:xfrm>
          <a:prstGeom prst="rect">
            <a:avLst/>
          </a:prstGeom>
          <a:noFill/>
        </p:spPr>
        <p:txBody>
          <a:bodyPr wrap="square">
            <a:spAutoFit/>
          </a:bodyPr>
          <a:lstStyle/>
          <a:p>
            <a:r>
              <a:rPr lang="zh-TW" altLang="en-US" sz="2000" b="1" dirty="0">
                <a:solidFill>
                  <a:srgbClr val="FFFF00"/>
                </a:solidFill>
                <a:latin typeface="微软雅黑" panose="020B0503020204020204" charset="-122"/>
                <a:ea typeface="微软雅黑" panose="020B0503020204020204" charset="-122"/>
                <a:cs typeface="微软雅黑" panose="020B0503020204020204" charset="-122"/>
              </a:rPr>
              <a:t>如何避免蛇咬？ </a:t>
            </a:r>
            <a:endParaRPr lang="en-US" altLang="zh-TW" sz="2000" b="1" dirty="0">
              <a:solidFill>
                <a:srgbClr val="FFFF00"/>
              </a:solidFill>
              <a:latin typeface="微软雅黑" panose="020B0503020204020204" charset="-122"/>
              <a:ea typeface="微软雅黑" panose="020B0503020204020204" charset="-122"/>
              <a:cs typeface="微软雅黑" panose="020B0503020204020204" charset="-122"/>
            </a:endParaRPr>
          </a:p>
          <a:p>
            <a:endParaRPr lang="en-US" altLang="zh-TW" sz="1600" dirty="0">
              <a:latin typeface="微软雅黑" panose="020B0503020204020204" charset="-122"/>
              <a:ea typeface="微软雅黑" panose="020B0503020204020204" charset="-122"/>
              <a:cs typeface="微软雅黑" panose="020B0503020204020204" charset="-122"/>
            </a:endParaRPr>
          </a:p>
          <a:p>
            <a:pPr marL="342900" indent="-342900">
              <a:buAutoNum type="arabicPeriod"/>
            </a:pPr>
            <a:r>
              <a:rPr lang="zh-TW" altLang="en-US" sz="1400" dirty="0">
                <a:latin typeface="微软雅黑" panose="020B0503020204020204" charset="-122"/>
                <a:ea typeface="微软雅黑" panose="020B0503020204020204" charset="-122"/>
                <a:cs typeface="微软雅黑" panose="020B0503020204020204" charset="-122"/>
              </a:rPr>
              <a:t>若無必要，盡量不要進入草叢、灌木叢及密林裡，降低衝犯到蛇的風險，特別在</a:t>
            </a:r>
            <a:r>
              <a:rPr lang="en-US" altLang="zh-TW" sz="1400" dirty="0">
                <a:latin typeface="微软雅黑" panose="020B0503020204020204" charset="-122"/>
                <a:ea typeface="微软雅黑" panose="020B0503020204020204" charset="-122"/>
                <a:cs typeface="微软雅黑" panose="020B0503020204020204" charset="-122"/>
              </a:rPr>
              <a:t>4~10</a:t>
            </a:r>
            <a:r>
              <a:rPr lang="zh-TW" altLang="en-US" sz="1400" dirty="0">
                <a:latin typeface="微软雅黑" panose="020B0503020204020204" charset="-122"/>
                <a:ea typeface="微软雅黑" panose="020B0503020204020204" charset="-122"/>
                <a:cs typeface="微软雅黑" panose="020B0503020204020204" charset="-122"/>
              </a:rPr>
              <a:t>月天氣暖和的時候，蛇類出沒的機率特別高。 </a:t>
            </a:r>
            <a:endParaRPr lang="en-US" altLang="zh-TW" sz="1400" dirty="0">
              <a:latin typeface="微软雅黑" panose="020B0503020204020204" charset="-122"/>
              <a:ea typeface="微软雅黑" panose="020B0503020204020204" charset="-122"/>
              <a:cs typeface="微软雅黑" panose="020B0503020204020204" charset="-122"/>
            </a:endParaRPr>
          </a:p>
          <a:p>
            <a:pPr marL="342900" indent="-342900">
              <a:buAutoNum type="arabicPeriod"/>
            </a:pPr>
            <a:r>
              <a:rPr lang="zh-TW" altLang="en-US" sz="1400" dirty="0">
                <a:latin typeface="微软雅黑" panose="020B0503020204020204" charset="-122"/>
                <a:ea typeface="微软雅黑" panose="020B0503020204020204" charset="-122"/>
                <a:cs typeface="微软雅黑" panose="020B0503020204020204" charset="-122"/>
              </a:rPr>
              <a:t>進入草叢、灌木叢及密林時，最好身著長袖長褲與不露趾的鞋，以及帽子，加強身體防護。 </a:t>
            </a:r>
            <a:endParaRPr lang="en-US" altLang="zh-TW" sz="1400" dirty="0">
              <a:latin typeface="微软雅黑" panose="020B0503020204020204" charset="-122"/>
              <a:ea typeface="微软雅黑" panose="020B0503020204020204" charset="-122"/>
              <a:cs typeface="微软雅黑" panose="020B0503020204020204" charset="-122"/>
            </a:endParaRPr>
          </a:p>
          <a:p>
            <a:pPr marL="342900" indent="-342900">
              <a:buAutoNum type="arabicPeriod"/>
            </a:pPr>
            <a:r>
              <a:rPr lang="zh-TW" altLang="en-US" sz="1400" dirty="0">
                <a:latin typeface="微软雅黑" panose="020B0503020204020204" charset="-122"/>
                <a:ea typeface="微软雅黑" panose="020B0503020204020204" charset="-122"/>
                <a:cs typeface="微软雅黑" panose="020B0503020204020204" charset="-122"/>
              </a:rPr>
              <a:t>記得打草驚蛇，拿手杖或長條樹枝</a:t>
            </a:r>
            <a:r>
              <a:rPr lang="en-US" altLang="zh-TW" sz="1400" dirty="0">
                <a:latin typeface="微软雅黑" panose="020B0503020204020204" charset="-122"/>
                <a:ea typeface="微软雅黑" panose="020B0503020204020204" charset="-122"/>
                <a:cs typeface="微软雅黑" panose="020B0503020204020204" charset="-122"/>
              </a:rPr>
              <a:t>/</a:t>
            </a:r>
            <a:r>
              <a:rPr lang="zh-TW" altLang="en-US" sz="1400" dirty="0">
                <a:latin typeface="微软雅黑" panose="020B0503020204020204" charset="-122"/>
                <a:ea typeface="微软雅黑" panose="020B0503020204020204" charset="-122"/>
                <a:cs typeface="微软雅黑" panose="020B0503020204020204" charset="-122"/>
              </a:rPr>
              <a:t>竹枝輕敲地面，向潛伏的蛇打個招呼，避免猝然相遇容易引起攻擊。 </a:t>
            </a:r>
            <a:endParaRPr lang="en-US" altLang="zh-TW" sz="1400" dirty="0">
              <a:latin typeface="微软雅黑" panose="020B0503020204020204" charset="-122"/>
              <a:ea typeface="微软雅黑" panose="020B0503020204020204" charset="-122"/>
              <a:cs typeface="微软雅黑" panose="020B0503020204020204" charset="-122"/>
            </a:endParaRPr>
          </a:p>
          <a:p>
            <a:pPr marL="342900" indent="-342900">
              <a:buAutoNum type="arabicPeriod"/>
            </a:pPr>
            <a:r>
              <a:rPr lang="zh-TW" altLang="en-US" sz="1400" dirty="0">
                <a:latin typeface="微软雅黑" panose="020B0503020204020204" charset="-122"/>
                <a:ea typeface="微软雅黑" panose="020B0503020204020204" charset="-122"/>
                <a:cs typeface="微软雅黑" panose="020B0503020204020204" charset="-122"/>
              </a:rPr>
              <a:t>廢棄的房子、洞穴等常有蛇類藏身，不宜隨便進入。 不要隨便撿拾、翻動草地上、溪流邊、樹林下任何植物或石頭，這些行為都可能遭到潛伏的蛇攻擊。</a:t>
            </a:r>
            <a:br>
              <a:rPr lang="zh-TW" altLang="en-US" sz="1600" dirty="0">
                <a:latin typeface="微软雅黑" panose="020B0503020204020204" charset="-122"/>
                <a:ea typeface="微软雅黑" panose="020B0503020204020204" charset="-122"/>
                <a:cs typeface="微软雅黑" panose="020B0503020204020204" charset="-122"/>
              </a:rPr>
            </a:br>
            <a:br>
              <a:rPr lang="zh-TW" altLang="en-US" sz="1600" dirty="0">
                <a:latin typeface="微软雅黑" panose="020B0503020204020204" charset="-122"/>
                <a:ea typeface="微软雅黑" panose="020B0503020204020204" charset="-122"/>
                <a:cs typeface="微软雅黑" panose="020B0503020204020204" charset="-122"/>
              </a:rPr>
            </a:br>
            <a:endParaRPr lang="zh-CN" altLang="en-US" sz="1600" dirty="0">
              <a:latin typeface="微软雅黑" panose="020B0503020204020204" charset="-122"/>
              <a:ea typeface="微软雅黑" panose="020B0503020204020204" charset="-122"/>
              <a:cs typeface="微软雅黑" panose="020B0503020204020204" charset="-122"/>
            </a:endParaRPr>
          </a:p>
        </p:txBody>
      </p:sp>
      <p:pic>
        <p:nvPicPr>
          <p:cNvPr id="6" name="圖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0900" y="2627630"/>
            <a:ext cx="1793240" cy="1238885"/>
          </a:xfrm>
          <a:prstGeom prst="ellipse">
            <a:avLst/>
          </a:prstGeom>
          <a:ln w="63500" cap="rnd">
            <a:solidFill>
              <a:srgbClr val="FFFF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2385B-72AA-46B7-BE58-D04451CCD1AF}" type="slidenum">
              <a:rPr lang="zh-HK" altLang="en-US" smtClean="0"/>
              <a:t>7</a:t>
            </a:fld>
            <a:endParaRPr lang="zh-HK" altLang="en-US"/>
          </a:p>
        </p:txBody>
      </p:sp>
      <p:sp>
        <p:nvSpPr>
          <p:cNvPr id="7" name="文字方塊 6"/>
          <p:cNvSpPr txBox="1"/>
          <p:nvPr/>
        </p:nvSpPr>
        <p:spPr>
          <a:xfrm>
            <a:off x="3789040" y="1437345"/>
            <a:ext cx="2954394" cy="337185"/>
          </a:xfrm>
          <a:prstGeom prst="rect">
            <a:avLst/>
          </a:prstGeom>
          <a:noFill/>
        </p:spPr>
        <p:txBody>
          <a:bodyPr wrap="square" rtlCol="0">
            <a:spAutoFit/>
          </a:bodyPr>
          <a:lstStyle/>
          <a:p>
            <a:pPr algn="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p:txBody>
      </p:sp>
      <p:sp>
        <p:nvSpPr>
          <p:cNvPr id="16" name="文字方塊 15"/>
          <p:cNvSpPr txBox="1"/>
          <p:nvPr/>
        </p:nvSpPr>
        <p:spPr>
          <a:xfrm>
            <a:off x="-1035496" y="3275914"/>
            <a:ext cx="3750855" cy="398780"/>
          </a:xfrm>
          <a:prstGeom prst="rect">
            <a:avLst/>
          </a:prstGeom>
          <a:noFill/>
        </p:spPr>
        <p:txBody>
          <a:bodyPr wrap="square">
            <a:spAutoFit/>
          </a:bodyPr>
          <a:lstStyle/>
          <a:p>
            <a:pPr algn="ctr"/>
            <a:r>
              <a:rPr lang="zh-TW" altLang="en-US" sz="2000" b="1" i="0" dirty="0">
                <a:solidFill>
                  <a:srgbClr val="FFFF00"/>
                </a:solidFill>
                <a:effectLst/>
                <a:latin typeface="微软雅黑" panose="020B0503020204020204" charset="-122"/>
                <a:ea typeface="微软雅黑" panose="020B0503020204020204" charset="-122"/>
              </a:rPr>
              <a:t>遇蛇咬傷</a:t>
            </a:r>
            <a:endParaRPr lang="zh-HK" altLang="en-US" sz="2000" b="1" dirty="0">
              <a:solidFill>
                <a:srgbClr val="FFFF00"/>
              </a:solidFill>
              <a:latin typeface="微软雅黑" panose="020B0503020204020204" charset="-122"/>
              <a:ea typeface="微软雅黑" panose="020B0503020204020204" charset="-122"/>
            </a:endParaRPr>
          </a:p>
        </p:txBody>
      </p:sp>
      <p:sp>
        <p:nvSpPr>
          <p:cNvPr id="5" name="矩形: 圓角 4"/>
          <p:cNvSpPr/>
          <p:nvPr/>
        </p:nvSpPr>
        <p:spPr>
          <a:xfrm>
            <a:off x="-1" y="1803103"/>
            <a:ext cx="6858000" cy="527551"/>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微软雅黑" panose="020B0503020204020204" charset="-122"/>
                <a:ea typeface="微软雅黑" panose="020B0503020204020204" charset="-122"/>
              </a:rPr>
              <a:t>處理被野生動物咬傷</a:t>
            </a:r>
            <a:endParaRPr lang="zh-HK" altLang="en-US" sz="2400" dirty="0">
              <a:solidFill>
                <a:schemeClr val="bg1"/>
              </a:solidFill>
              <a:latin typeface="微软雅黑" panose="020B0503020204020204" charset="-122"/>
              <a:ea typeface="微软雅黑" panose="020B0503020204020204" charset="-122"/>
            </a:endParaRPr>
          </a:p>
        </p:txBody>
      </p:sp>
      <p:sp>
        <p:nvSpPr>
          <p:cNvPr id="6" name="矩形 5"/>
          <p:cNvSpPr/>
          <p:nvPr/>
        </p:nvSpPr>
        <p:spPr>
          <a:xfrm>
            <a:off x="262624" y="3832364"/>
            <a:ext cx="6741367" cy="4631055"/>
          </a:xfrm>
          <a:prstGeom prst="rect">
            <a:avLst/>
          </a:prstGeom>
        </p:spPr>
        <p:txBody>
          <a:bodyPr wrap="square">
            <a:spAutoFit/>
          </a:bodyPr>
          <a:lstStyle/>
          <a:p>
            <a:r>
              <a:rPr lang="zh-TW" altLang="en-US" sz="1400" b="1" dirty="0">
                <a:solidFill>
                  <a:schemeClr val="accent1">
                    <a:lumMod val="20000"/>
                    <a:lumOff val="80000"/>
                  </a:schemeClr>
                </a:solidFill>
                <a:latin typeface="微软雅黑" panose="020B0503020204020204" charset="-122"/>
                <a:ea typeface="微软雅黑" panose="020B0503020204020204" charset="-122"/>
                <a:cs typeface="微软雅黑" panose="020B0503020204020204" charset="-122"/>
              </a:rPr>
              <a:t>若是被蛇咬傷，可遵循「</a:t>
            </a:r>
            <a:r>
              <a:rPr lang="en-US" altLang="zh-TW" sz="1400" b="1" dirty="0">
                <a:solidFill>
                  <a:schemeClr val="accent1">
                    <a:lumMod val="20000"/>
                    <a:lumOff val="80000"/>
                  </a:schemeClr>
                </a:solidFill>
                <a:latin typeface="微软雅黑" panose="020B0503020204020204" charset="-122"/>
                <a:ea typeface="微软雅黑" panose="020B0503020204020204" charset="-122"/>
                <a:cs typeface="微软雅黑" panose="020B0503020204020204" charset="-122"/>
              </a:rPr>
              <a:t>5</a:t>
            </a:r>
            <a:r>
              <a:rPr lang="zh-TW" altLang="en-US" sz="1400" b="1" dirty="0">
                <a:solidFill>
                  <a:schemeClr val="accent1">
                    <a:lumMod val="20000"/>
                    <a:lumOff val="80000"/>
                  </a:schemeClr>
                </a:solidFill>
                <a:latin typeface="微软雅黑" panose="020B0503020204020204" charset="-122"/>
                <a:ea typeface="微软雅黑" panose="020B0503020204020204" charset="-122"/>
                <a:cs typeface="微软雅黑" panose="020B0503020204020204" charset="-122"/>
              </a:rPr>
              <a:t>要</a:t>
            </a:r>
            <a:r>
              <a:rPr lang="en-US" altLang="zh-TW" sz="1400" b="1" dirty="0">
                <a:solidFill>
                  <a:schemeClr val="accent1">
                    <a:lumMod val="20000"/>
                    <a:lumOff val="80000"/>
                  </a:schemeClr>
                </a:solidFill>
                <a:latin typeface="微软雅黑" panose="020B0503020204020204" charset="-122"/>
                <a:ea typeface="微软雅黑" panose="020B0503020204020204" charset="-122"/>
                <a:cs typeface="微软雅黑" panose="020B0503020204020204" charset="-122"/>
              </a:rPr>
              <a:t>5</a:t>
            </a:r>
            <a:r>
              <a:rPr lang="zh-TW" altLang="en-US" sz="1400" b="1" dirty="0">
                <a:solidFill>
                  <a:schemeClr val="accent1">
                    <a:lumMod val="20000"/>
                    <a:lumOff val="80000"/>
                  </a:schemeClr>
                </a:solidFill>
                <a:latin typeface="微软雅黑" panose="020B0503020204020204" charset="-122"/>
                <a:ea typeface="微软雅黑" panose="020B0503020204020204" charset="-122"/>
                <a:cs typeface="微软雅黑" panose="020B0503020204020204" charset="-122"/>
              </a:rPr>
              <a:t>不」原則，才能先行救命</a:t>
            </a:r>
            <a:r>
              <a:rPr lang="zh-TW" altLang="en-US" sz="1400" dirty="0">
                <a:solidFill>
                  <a:schemeClr val="accent1">
                    <a:lumMod val="20000"/>
                    <a:lumOff val="80000"/>
                  </a:schemeClr>
                </a:solidFill>
                <a:latin typeface="微软雅黑" panose="020B0503020204020204" charset="-122"/>
                <a:ea typeface="微软雅黑" panose="020B0503020204020204" charset="-122"/>
                <a:cs typeface="微软雅黑" panose="020B0503020204020204" charset="-122"/>
              </a:rPr>
              <a:t>。</a:t>
            </a:r>
            <a:endParaRPr lang="en-US" altLang="zh-TW" sz="1400" dirty="0">
              <a:solidFill>
                <a:schemeClr val="accent1">
                  <a:lumMod val="20000"/>
                  <a:lumOff val="80000"/>
                </a:schemeClr>
              </a:solidFill>
              <a:latin typeface="微软雅黑" panose="020B0503020204020204" charset="-122"/>
              <a:ea typeface="微软雅黑" panose="020B0503020204020204" charset="-122"/>
              <a:cs typeface="微软雅黑" panose="020B0503020204020204" charset="-122"/>
            </a:endParaRPr>
          </a:p>
          <a:p>
            <a:endParaRPr lang="en-US" altLang="zh-TW"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r>
              <a:rPr lang="en-US" altLang="zh-TW" sz="1400" b="1" dirty="0">
                <a:highlight>
                  <a:srgbClr val="FFFF00"/>
                </a:highlight>
                <a:latin typeface="微软雅黑" panose="020B0503020204020204" charset="-122"/>
                <a:ea typeface="微软雅黑" panose="020B0503020204020204" charset="-122"/>
                <a:cs typeface="微软雅黑" panose="020B0503020204020204" charset="-122"/>
              </a:rPr>
              <a:t>5</a:t>
            </a:r>
            <a:r>
              <a:rPr lang="zh-TW" altLang="en-US" sz="1400" b="1" dirty="0">
                <a:highlight>
                  <a:srgbClr val="FFFF00"/>
                </a:highlight>
                <a:latin typeface="微软雅黑" panose="020B0503020204020204" charset="-122"/>
                <a:ea typeface="微软雅黑" panose="020B0503020204020204" charset="-122"/>
                <a:cs typeface="微软雅黑" panose="020B0503020204020204" charset="-122"/>
              </a:rPr>
              <a:t>要包括：</a:t>
            </a:r>
          </a:p>
          <a:p>
            <a:endParaRPr lang="zh-TW" altLang="en-US" sz="1400" b="1" dirty="0">
              <a:highlight>
                <a:srgbClr val="FFFF00"/>
              </a:highlight>
              <a:latin typeface="微软雅黑" panose="020B0503020204020204" charset="-122"/>
              <a:ea typeface="微软雅黑" panose="020B0503020204020204" charset="-122"/>
              <a:cs typeface="微软雅黑" panose="020B0503020204020204" charset="-122"/>
            </a:endParaRPr>
          </a:p>
          <a:p>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a:t>
            </a:r>
            <a:r>
              <a:rPr lang="zh-TW" altLang="en-US" sz="1400" i="1" dirty="0">
                <a:solidFill>
                  <a:schemeClr val="bg1"/>
                </a:solidFill>
                <a:latin typeface="微软雅黑" panose="020B0503020204020204" charset="-122"/>
                <a:ea typeface="微软雅黑" panose="020B0503020204020204" charset="-122"/>
                <a:cs typeface="微软雅黑" panose="020B0503020204020204" charset="-122"/>
              </a:rPr>
              <a:t>要視為毒蛇咬傷處理。</a:t>
            </a:r>
          </a:p>
          <a:p>
            <a:r>
              <a:rPr lang="zh-TW" altLang="en-US" sz="1400" i="1" dirty="0">
                <a:solidFill>
                  <a:schemeClr val="bg1"/>
                </a:solidFill>
                <a:latin typeface="微软雅黑" panose="020B0503020204020204" charset="-122"/>
                <a:ea typeface="微软雅黑" panose="020B0503020204020204" charset="-122"/>
                <a:cs typeface="微软雅黑" panose="020B0503020204020204" charset="-122"/>
              </a:rPr>
              <a:t>●要記蛇的各項特徵。</a:t>
            </a:r>
          </a:p>
          <a:p>
            <a:r>
              <a:rPr lang="zh-TW" altLang="en-US" sz="1400" i="1" dirty="0">
                <a:solidFill>
                  <a:schemeClr val="bg1"/>
                </a:solidFill>
                <a:latin typeface="微软雅黑" panose="020B0503020204020204" charset="-122"/>
                <a:ea typeface="微软雅黑" panose="020B0503020204020204" charset="-122"/>
                <a:cs typeface="微软雅黑" panose="020B0503020204020204" charset="-122"/>
              </a:rPr>
              <a:t>●要脫掉戒指、手環等飾品，避免肢體腫脹。</a:t>
            </a:r>
          </a:p>
          <a:p>
            <a:r>
              <a:rPr lang="zh-TW" altLang="en-US" sz="1400" i="1" dirty="0">
                <a:solidFill>
                  <a:schemeClr val="bg1"/>
                </a:solidFill>
                <a:latin typeface="微软雅黑" panose="020B0503020204020204" charset="-122"/>
                <a:ea typeface="微软雅黑" panose="020B0503020204020204" charset="-122"/>
                <a:cs typeface="微软雅黑" panose="020B0503020204020204" charset="-122"/>
              </a:rPr>
              <a:t>●要包紮傷口上方，可減緩毒液擴散。</a:t>
            </a:r>
          </a:p>
          <a:p>
            <a:r>
              <a:rPr lang="zh-TW" altLang="en-US" sz="1400" i="1" dirty="0">
                <a:solidFill>
                  <a:schemeClr val="bg1"/>
                </a:solidFill>
                <a:latin typeface="微软雅黑" panose="020B0503020204020204" charset="-122"/>
                <a:ea typeface="微软雅黑" panose="020B0503020204020204" charset="-122"/>
                <a:cs typeface="微软雅黑" panose="020B0503020204020204" charset="-122"/>
              </a:rPr>
              <a:t>●要保持冷靜並儘速就醫。</a:t>
            </a:r>
            <a:endParaRPr lang="en-US" altLang="zh-TW" sz="1400" dirty="0">
              <a:solidFill>
                <a:schemeClr val="bg1"/>
              </a:solidFill>
              <a:latin typeface="微软雅黑" panose="020B0503020204020204" charset="-122"/>
              <a:ea typeface="微软雅黑" panose="020B0503020204020204" charset="-122"/>
              <a:cs typeface="微软雅黑" panose="020B0503020204020204" charset="-122"/>
            </a:endParaRPr>
          </a:p>
          <a:p>
            <a:endParaRPr lang="en-US" altLang="zh-TW" sz="1400" dirty="0">
              <a:highlight>
                <a:srgbClr val="FFFF00"/>
              </a:highlight>
              <a:latin typeface="微软雅黑" panose="020B0503020204020204" charset="-122"/>
              <a:ea typeface="微软雅黑" panose="020B0503020204020204" charset="-122"/>
              <a:cs typeface="微软雅黑" panose="020B0503020204020204" charset="-122"/>
            </a:endParaRPr>
          </a:p>
          <a:p>
            <a:r>
              <a:rPr lang="en-US" altLang="zh-TW" sz="1400" b="1" dirty="0">
                <a:highlight>
                  <a:srgbClr val="FFFF00"/>
                </a:highlight>
                <a:latin typeface="微软雅黑" panose="020B0503020204020204" charset="-122"/>
                <a:ea typeface="微软雅黑" panose="020B0503020204020204" charset="-122"/>
                <a:cs typeface="微软雅黑" panose="020B0503020204020204" charset="-122"/>
              </a:rPr>
              <a:t>5</a:t>
            </a:r>
            <a:r>
              <a:rPr lang="zh-TW" altLang="en-US" sz="1400" b="1" dirty="0">
                <a:highlight>
                  <a:srgbClr val="FFFF00"/>
                </a:highlight>
                <a:latin typeface="微软雅黑" panose="020B0503020204020204" charset="-122"/>
                <a:ea typeface="微软雅黑" panose="020B0503020204020204" charset="-122"/>
                <a:cs typeface="微软雅黑" panose="020B0503020204020204" charset="-122"/>
              </a:rPr>
              <a:t>不則是：</a:t>
            </a:r>
          </a:p>
          <a:p>
            <a:endParaRPr lang="zh-TW" altLang="en-US" sz="1400" b="1" dirty="0">
              <a:solidFill>
                <a:schemeClr val="bg1"/>
              </a:solidFill>
              <a:highlight>
                <a:srgbClr val="FFFF00"/>
              </a:highlight>
              <a:latin typeface="微软雅黑" panose="020B0503020204020204" charset="-122"/>
              <a:ea typeface="微软雅黑" panose="020B0503020204020204" charset="-122"/>
              <a:cs typeface="微软雅黑" panose="020B0503020204020204" charset="-122"/>
            </a:endParaRPr>
          </a:p>
          <a:p>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a:t>
            </a:r>
            <a:r>
              <a:rPr lang="zh-TW" altLang="en-US" sz="1400" i="1" dirty="0">
                <a:solidFill>
                  <a:schemeClr val="bg1"/>
                </a:solidFill>
                <a:latin typeface="微软雅黑" panose="020B0503020204020204" charset="-122"/>
                <a:ea typeface="微软雅黑" panose="020B0503020204020204" charset="-122"/>
                <a:cs typeface="微软雅黑" panose="020B0503020204020204" charset="-122"/>
              </a:rPr>
              <a:t>不割開傷口，避免擴大感染的風險。</a:t>
            </a:r>
          </a:p>
          <a:p>
            <a:r>
              <a:rPr lang="zh-TW" altLang="en-US" sz="1400" i="1" dirty="0">
                <a:solidFill>
                  <a:schemeClr val="bg1"/>
                </a:solidFill>
                <a:latin typeface="微软雅黑" panose="020B0503020204020204" charset="-122"/>
                <a:ea typeface="微软雅黑" panose="020B0503020204020204" charset="-122"/>
                <a:cs typeface="微软雅黑" panose="020B0503020204020204" charset="-122"/>
              </a:rPr>
              <a:t>●不用嘴巴吸出毒液。</a:t>
            </a:r>
          </a:p>
          <a:p>
            <a:r>
              <a:rPr lang="zh-TW" altLang="en-US" sz="1400" i="1" dirty="0">
                <a:solidFill>
                  <a:schemeClr val="bg1"/>
                </a:solidFill>
                <a:latin typeface="微软雅黑" panose="020B0503020204020204" charset="-122"/>
                <a:ea typeface="微软雅黑" panose="020B0503020204020204" charset="-122"/>
                <a:cs typeface="微软雅黑" panose="020B0503020204020204" charset="-122"/>
              </a:rPr>
              <a:t>●不要冰敷患部，避免組織壞死。</a:t>
            </a:r>
          </a:p>
          <a:p>
            <a:r>
              <a:rPr lang="zh-TW" altLang="en-US" sz="1400" i="1" dirty="0">
                <a:solidFill>
                  <a:schemeClr val="bg1"/>
                </a:solidFill>
                <a:latin typeface="微软雅黑" panose="020B0503020204020204" charset="-122"/>
                <a:ea typeface="微软雅黑" panose="020B0503020204020204" charset="-122"/>
                <a:cs typeface="微软雅黑" panose="020B0503020204020204" charset="-122"/>
              </a:rPr>
              <a:t>●不飲用酒或咖啡等刺激性飲料，避免加速</a:t>
            </a:r>
          </a:p>
          <a:p>
            <a:r>
              <a:rPr lang="zh-TW" altLang="en-US" sz="1400" i="1" dirty="0">
                <a:solidFill>
                  <a:schemeClr val="bg1"/>
                </a:solidFill>
                <a:latin typeface="微软雅黑" panose="020B0503020204020204" charset="-122"/>
                <a:ea typeface="微软雅黑" panose="020B0503020204020204" charset="-122"/>
                <a:cs typeface="微软雅黑" panose="020B0503020204020204" charset="-122"/>
              </a:rPr>
              <a:t>毒液作用。</a:t>
            </a:r>
          </a:p>
          <a:p>
            <a:r>
              <a:rPr lang="zh-TW" altLang="en-US" sz="1400" i="1" dirty="0">
                <a:solidFill>
                  <a:schemeClr val="bg1"/>
                </a:solidFill>
                <a:latin typeface="微软雅黑" panose="020B0503020204020204" charset="-122"/>
                <a:ea typeface="微软雅黑" panose="020B0503020204020204" charset="-122"/>
                <a:cs typeface="微软雅黑" panose="020B0503020204020204" charset="-122"/>
              </a:rPr>
              <a:t>●不延誤就醫。</a:t>
            </a:r>
          </a:p>
          <a:p>
            <a:endParaRPr lang="en-US" altLang="zh-TW" sz="1400" dirty="0">
              <a:latin typeface="微软雅黑" panose="020B0503020204020204" charset="-122"/>
              <a:ea typeface="微软雅黑" panose="020B0503020204020204" charset="-122"/>
              <a:cs typeface="微软雅黑" panose="020B0503020204020204" charset="-122"/>
            </a:endParaRPr>
          </a:p>
          <a:p>
            <a:endParaRPr lang="zh-TW" altLang="en-US" sz="1400" dirty="0">
              <a:latin typeface="微软雅黑" panose="020B0503020204020204" charset="-122"/>
              <a:ea typeface="微软雅黑" panose="020B0503020204020204" charset="-122"/>
              <a:cs typeface="微软雅黑" panose="020B0503020204020204" charset="-122"/>
            </a:endParaRPr>
          </a:p>
          <a:p>
            <a:pPr algn="just">
              <a:lnSpc>
                <a:spcPts val="1800"/>
              </a:lnSpc>
              <a:spcAft>
                <a:spcPts val="0"/>
              </a:spcAft>
              <a:tabLst>
                <a:tab pos="-1295400" algn="l"/>
              </a:tabLst>
            </a:pPr>
            <a:endParaRPr lang="en-US" altLang="zh-TW" sz="1400" dirty="0">
              <a:latin typeface="微软雅黑" panose="020B0503020204020204" charset="-122"/>
              <a:ea typeface="微软雅黑" panose="020B0503020204020204" charset="-122"/>
              <a:cs typeface="微软雅黑" panose="020B0503020204020204" charset="-122"/>
            </a:endParaRPr>
          </a:p>
        </p:txBody>
      </p:sp>
      <p:pic>
        <p:nvPicPr>
          <p:cNvPr id="20" name="圖片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6625" y="2541905"/>
            <a:ext cx="1779270" cy="120523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4965" y="6669045"/>
            <a:ext cx="2290562" cy="1181120"/>
          </a:xfrm>
          <a:prstGeom prst="rect">
            <a:avLst/>
          </a:prstGeom>
        </p:spPr>
      </p:pic>
      <p:pic>
        <p:nvPicPr>
          <p:cNvPr id="9" name="圖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0545" y="4606925"/>
            <a:ext cx="2234565" cy="17291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C2385B-72AA-46B7-BE58-D04451CCD1AF}" type="slidenum">
              <a:rPr lang="zh-HK" altLang="en-US" smtClean="0"/>
              <a:t>8</a:t>
            </a:fld>
            <a:endParaRPr lang="zh-HK" altLang="en-US"/>
          </a:p>
        </p:txBody>
      </p:sp>
      <p:sp>
        <p:nvSpPr>
          <p:cNvPr id="7" name="文字方塊 6"/>
          <p:cNvSpPr txBox="1"/>
          <p:nvPr/>
        </p:nvSpPr>
        <p:spPr>
          <a:xfrm>
            <a:off x="3789040" y="1437345"/>
            <a:ext cx="2954394" cy="337185"/>
          </a:xfrm>
          <a:prstGeom prst="rect">
            <a:avLst/>
          </a:prstGeom>
          <a:noFill/>
        </p:spPr>
        <p:txBody>
          <a:bodyPr wrap="square" rtlCol="0">
            <a:spAutoFit/>
          </a:bodyPr>
          <a:lstStyle/>
          <a:p>
            <a:pPr algn="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p:txBody>
      </p:sp>
      <p:pic>
        <p:nvPicPr>
          <p:cNvPr id="9" name="圖片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Effect>
                      <a14:colorTemperature colorTemp="11200"/>
                    </a14:imgEffect>
                    <a14:imgEffect>
                      <a14:saturation sat="0"/>
                    </a14:imgEffect>
                    <a14:imgEffect>
                      <a14:sharpenSoften amount="-50000"/>
                    </a14:imgEffect>
                  </a14:imgLayer>
                </a14:imgProps>
              </a:ext>
              <a:ext uri="{28A0092B-C50C-407E-A947-70E740481C1C}">
                <a14:useLocalDpi xmlns:a14="http://schemas.microsoft.com/office/drawing/2010/main"/>
              </a:ext>
            </a:extLst>
          </a:blip>
          <a:srcRect t="6590" b="20212"/>
          <a:stretch>
            <a:fillRect/>
          </a:stretch>
        </p:blipFill>
        <p:spPr>
          <a:xfrm>
            <a:off x="63983" y="5559497"/>
            <a:ext cx="6730031" cy="2855432"/>
          </a:xfrm>
          <a:prstGeom prst="rect">
            <a:avLst/>
          </a:prstGeom>
          <a:solidFill>
            <a:schemeClr val="bg1"/>
          </a:solidFill>
          <a:ln>
            <a:noFill/>
          </a:ln>
          <a:effectLst>
            <a:glow>
              <a:schemeClr val="accent1">
                <a:alpha val="40000"/>
              </a:schemeClr>
            </a:glow>
            <a:outerShdw blurRad="50800" dist="50800" dir="5400000" algn="ctr" rotWithShape="0">
              <a:srgbClr val="000000">
                <a:alpha val="0"/>
              </a:srgbClr>
            </a:outerShdw>
            <a:reflection stA="0" endPos="65000" dist="50800" dir="5400000" sy="-100000" algn="bl" rotWithShape="0"/>
          </a:effectLst>
        </p:spPr>
      </p:pic>
      <p:sp>
        <p:nvSpPr>
          <p:cNvPr id="5" name="矩形: 圓角 4"/>
          <p:cNvSpPr/>
          <p:nvPr/>
        </p:nvSpPr>
        <p:spPr>
          <a:xfrm>
            <a:off x="-1" y="1803103"/>
            <a:ext cx="6858000" cy="527551"/>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微软雅黑" panose="020B0503020204020204" charset="-122"/>
                <a:ea typeface="微软雅黑" panose="020B0503020204020204" charset="-122"/>
              </a:rPr>
              <a:t>處理被野生動物咬傷</a:t>
            </a:r>
            <a:endParaRPr lang="zh-HK" altLang="en-US" sz="2400" dirty="0">
              <a:solidFill>
                <a:schemeClr val="bg1"/>
              </a:solidFill>
              <a:latin typeface="微软雅黑" panose="020B0503020204020204" charset="-122"/>
              <a:ea typeface="微软雅黑" panose="020B0503020204020204" charset="-122"/>
            </a:endParaRPr>
          </a:p>
        </p:txBody>
      </p:sp>
      <p:sp>
        <p:nvSpPr>
          <p:cNvPr id="2" name="文字方塊 1"/>
          <p:cNvSpPr txBox="1"/>
          <p:nvPr/>
        </p:nvSpPr>
        <p:spPr>
          <a:xfrm>
            <a:off x="1486624" y="2330654"/>
            <a:ext cx="3750855" cy="398780"/>
          </a:xfrm>
          <a:prstGeom prst="rect">
            <a:avLst/>
          </a:prstGeom>
          <a:noFill/>
        </p:spPr>
        <p:txBody>
          <a:bodyPr wrap="square">
            <a:spAutoFit/>
          </a:bodyPr>
          <a:lstStyle/>
          <a:p>
            <a:pPr algn="ctr"/>
            <a:r>
              <a:rPr lang="zh-TW" altLang="en-US" sz="2000" b="1" i="0" dirty="0">
                <a:solidFill>
                  <a:srgbClr val="FFFF00"/>
                </a:solidFill>
                <a:effectLst/>
                <a:latin typeface="微软雅黑" panose="020B0503020204020204" charset="-122"/>
                <a:ea typeface="微软雅黑" panose="020B0503020204020204" charset="-122"/>
              </a:rPr>
              <a:t>野豬滋擾</a:t>
            </a:r>
            <a:endParaRPr lang="zh-HK" altLang="en-US" sz="2000" b="1" dirty="0">
              <a:solidFill>
                <a:srgbClr val="FFFF00"/>
              </a:solidFill>
              <a:latin typeface="微软雅黑" panose="020B0503020204020204" charset="-122"/>
              <a:ea typeface="微软雅黑" panose="020B0503020204020204" charset="-122"/>
            </a:endParaRPr>
          </a:p>
        </p:txBody>
      </p:sp>
      <p:sp>
        <p:nvSpPr>
          <p:cNvPr id="12" name="文字方塊 11"/>
          <p:cNvSpPr txBox="1"/>
          <p:nvPr/>
        </p:nvSpPr>
        <p:spPr>
          <a:xfrm>
            <a:off x="70127" y="2796650"/>
            <a:ext cx="6724107" cy="521970"/>
          </a:xfrm>
          <a:prstGeom prst="rect">
            <a:avLst/>
          </a:prstGeom>
          <a:noFill/>
        </p:spPr>
        <p:txBody>
          <a:bodyPr wrap="square">
            <a:spAutoFit/>
          </a:bodyPr>
          <a:lstStyle/>
          <a:p>
            <a:r>
              <a:rPr lang="zh-TW" altLang="en-US" sz="1400" dirty="0">
                <a:solidFill>
                  <a:schemeClr val="bg1"/>
                </a:solidFill>
                <a:latin typeface="微软雅黑" panose="020B0503020204020204" charset="-122"/>
                <a:ea typeface="微软雅黑" panose="020B0503020204020204" charset="-122"/>
                <a:cs typeface="微软雅黑" panose="020B0503020204020204" charset="-122"/>
              </a:rPr>
              <a:t>有些野豬會走到效外公園或市區覓食，因而造成滋擾及破壞個人財產。要減少野豬的滋擾，可採取以下措施： </a:t>
            </a:r>
          </a:p>
        </p:txBody>
      </p:sp>
      <p:sp>
        <p:nvSpPr>
          <p:cNvPr id="14" name="文字方塊 13"/>
          <p:cNvSpPr txBox="1"/>
          <p:nvPr/>
        </p:nvSpPr>
        <p:spPr>
          <a:xfrm>
            <a:off x="405130" y="3387090"/>
            <a:ext cx="6059170" cy="1876425"/>
          </a:xfrm>
          <a:prstGeom prst="rect">
            <a:avLst/>
          </a:prstGeom>
          <a:noFill/>
        </p:spPr>
        <p:txBody>
          <a:bodyPr wrap="square">
            <a:noAutofit/>
          </a:bodyPr>
          <a:lstStyle/>
          <a:p>
            <a:pPr marL="457200" indent="-457200">
              <a:buAutoNum type="arabicPeriod"/>
            </a:pPr>
            <a:r>
              <a:rPr lang="zh-TW" altLang="en-US" sz="1200" i="1" dirty="0">
                <a:solidFill>
                  <a:schemeClr val="bg1"/>
                </a:solidFill>
                <a:latin typeface="微软雅黑" panose="020B0503020204020204" charset="-122"/>
                <a:ea typeface="微软雅黑" panose="020B0503020204020204" charset="-122"/>
                <a:cs typeface="微软雅黑" panose="020B0503020204020204" charset="-122"/>
              </a:rPr>
              <a:t>切勿餵飼任何野生或流浪動物，野豬會被因餵飼而留下的食物吸引而不時到民居覓食；</a:t>
            </a:r>
            <a:endParaRPr lang="en-US" altLang="zh-TW" sz="1200" i="1" dirty="0">
              <a:solidFill>
                <a:schemeClr val="bg1"/>
              </a:solidFill>
              <a:latin typeface="微软雅黑" panose="020B0503020204020204" charset="-122"/>
              <a:ea typeface="微软雅黑" panose="020B0503020204020204" charset="-122"/>
              <a:cs typeface="微软雅黑" panose="020B0503020204020204" charset="-122"/>
            </a:endParaRPr>
          </a:p>
          <a:p>
            <a:pPr marL="457200" indent="-457200">
              <a:buAutoNum type="arabicPeriod"/>
            </a:pPr>
            <a:endParaRPr lang="en-US" altLang="zh-TW" sz="1200" i="1" dirty="0">
              <a:solidFill>
                <a:schemeClr val="bg1"/>
              </a:solidFill>
              <a:latin typeface="微软雅黑" panose="020B0503020204020204" charset="-122"/>
              <a:ea typeface="微软雅黑" panose="020B0503020204020204" charset="-122"/>
              <a:cs typeface="微软雅黑" panose="020B0503020204020204" charset="-122"/>
            </a:endParaRPr>
          </a:p>
          <a:p>
            <a:pPr marL="457200" indent="-457200">
              <a:buAutoNum type="arabicPeriod"/>
            </a:pPr>
            <a:r>
              <a:rPr lang="zh-TW" altLang="en-US" sz="1200" i="1" dirty="0">
                <a:solidFill>
                  <a:schemeClr val="bg1"/>
                </a:solidFill>
                <a:latin typeface="微软雅黑" panose="020B0503020204020204" charset="-122"/>
                <a:ea typeface="微软雅黑" panose="020B0503020204020204" charset="-122"/>
                <a:cs typeface="微软雅黑" panose="020B0503020204020204" charset="-122"/>
              </a:rPr>
              <a:t>應妥善處理戶外的垃圾或使用可防止被動物翻倒的垃圾箱，從而減少吸引野豬的食物來源； </a:t>
            </a:r>
            <a:endParaRPr lang="en-US" altLang="zh-TW" sz="1200" i="1" dirty="0">
              <a:solidFill>
                <a:schemeClr val="bg1"/>
              </a:solidFill>
              <a:latin typeface="微软雅黑" panose="020B0503020204020204" charset="-122"/>
              <a:ea typeface="微软雅黑" panose="020B0503020204020204" charset="-122"/>
              <a:cs typeface="微软雅黑" panose="020B0503020204020204" charset="-122"/>
            </a:endParaRPr>
          </a:p>
          <a:p>
            <a:pPr marL="457200" indent="-457200">
              <a:buAutoNum type="arabicPeriod"/>
            </a:pPr>
            <a:endParaRPr lang="en-US" altLang="zh-TW" sz="1200" i="1" dirty="0">
              <a:solidFill>
                <a:schemeClr val="bg1"/>
              </a:solidFill>
              <a:latin typeface="微软雅黑" panose="020B0503020204020204" charset="-122"/>
              <a:ea typeface="微软雅黑" panose="020B0503020204020204" charset="-122"/>
              <a:cs typeface="微软雅黑" panose="020B0503020204020204" charset="-122"/>
            </a:endParaRPr>
          </a:p>
          <a:p>
            <a:pPr marL="457200" indent="-457200">
              <a:buFontTx/>
              <a:buAutoNum type="arabicPeriod"/>
            </a:pPr>
            <a:r>
              <a:rPr lang="zh-TW" altLang="en-US" sz="1200" i="1" dirty="0">
                <a:solidFill>
                  <a:schemeClr val="bg1"/>
                </a:solidFill>
                <a:latin typeface="微软雅黑" panose="020B0503020204020204" charset="-122"/>
                <a:ea typeface="微软雅黑" panose="020B0503020204020204" charset="-122"/>
                <a:cs typeface="微软雅黑" panose="020B0503020204020204" charset="-122"/>
              </a:rPr>
              <a:t>可加建堅固的圍欄保護農作物或使用紅外線感應照明系統等措施嚇阻野豬再次出現；</a:t>
            </a:r>
            <a:endParaRPr lang="en-US" altLang="zh-TW" sz="1200" i="1" dirty="0">
              <a:solidFill>
                <a:schemeClr val="bg1"/>
              </a:solidFill>
              <a:latin typeface="微软雅黑" panose="020B0503020204020204" charset="-122"/>
              <a:ea typeface="微软雅黑" panose="020B0503020204020204" charset="-122"/>
              <a:cs typeface="微软雅黑" panose="020B0503020204020204" charset="-122"/>
            </a:endParaRPr>
          </a:p>
          <a:p>
            <a:pPr marL="457200" indent="-457200">
              <a:buAutoNum type="arabicPeriod"/>
            </a:pPr>
            <a:endParaRPr lang="zh-CN" altLang="en-US" sz="1200" i="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3" name="圖片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3509" y="5168735"/>
            <a:ext cx="2445606" cy="140237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文字方塊 26"/>
          <p:cNvSpPr txBox="1"/>
          <p:nvPr/>
        </p:nvSpPr>
        <p:spPr>
          <a:xfrm>
            <a:off x="108639" y="5718913"/>
            <a:ext cx="6730031" cy="1783715"/>
          </a:xfrm>
          <a:prstGeom prst="rect">
            <a:avLst/>
          </a:prstGeom>
          <a:noFill/>
        </p:spPr>
        <p:txBody>
          <a:bodyPr wrap="square">
            <a:spAutoFit/>
          </a:bodyPr>
          <a:lstStyle/>
          <a:p>
            <a:pPr algn="just"/>
            <a:r>
              <a:rPr lang="zh-TW" altLang="en-US" sz="2000" b="1" i="0" dirty="0">
                <a:solidFill>
                  <a:schemeClr val="bg1"/>
                </a:solidFill>
                <a:effectLst/>
                <a:highlight>
                  <a:srgbClr val="800000"/>
                </a:highlight>
                <a:latin typeface="微软雅黑" panose="020B0503020204020204" charset="-122"/>
                <a:ea typeface="微软雅黑" panose="020B0503020204020204" charset="-122"/>
              </a:rPr>
              <a:t>如遇到野豬時，應該怎樣處理？</a:t>
            </a:r>
            <a:endParaRPr lang="en-US" altLang="zh-TW" sz="2000" b="1" i="0" dirty="0">
              <a:solidFill>
                <a:schemeClr val="bg1"/>
              </a:solidFill>
              <a:effectLst/>
              <a:highlight>
                <a:srgbClr val="800000"/>
              </a:highlight>
              <a:latin typeface="微软雅黑" panose="020B0503020204020204" charset="-122"/>
              <a:ea typeface="微软雅黑" panose="020B0503020204020204" charset="-122"/>
            </a:endParaRPr>
          </a:p>
          <a:p>
            <a:pPr algn="just"/>
            <a:endParaRPr lang="zh-TW" altLang="en-US" sz="2000" b="0" i="0" dirty="0">
              <a:solidFill>
                <a:srgbClr val="333333"/>
              </a:solidFill>
              <a:effectLst/>
              <a:latin typeface="微软雅黑" panose="020B0503020204020204" charset="-122"/>
              <a:ea typeface="微软雅黑" panose="020B0503020204020204" charset="-122"/>
            </a:endParaRPr>
          </a:p>
          <a:p>
            <a:pPr algn="l">
              <a:buFont typeface="Arial" panose="020B0604020202020204" pitchFamily="34" charset="0"/>
              <a:buChar char="•"/>
            </a:pPr>
            <a:r>
              <a:rPr lang="zh-TW" altLang="en-US" sz="1400" b="1" i="0" dirty="0">
                <a:solidFill>
                  <a:schemeClr val="tx1">
                    <a:lumMod val="95000"/>
                    <a:lumOff val="5000"/>
                  </a:schemeClr>
                </a:solidFill>
                <a:effectLst/>
                <a:highlight>
                  <a:srgbClr val="FFFF00"/>
                </a:highlight>
                <a:latin typeface="微软雅黑" panose="020B0503020204020204" charset="-122"/>
                <a:ea typeface="微软雅黑" panose="020B0503020204020204" charset="-122"/>
              </a:rPr>
              <a:t>保持鎮定，切勿主動走近及干擾牠們；</a:t>
            </a:r>
          </a:p>
          <a:p>
            <a:pPr algn="l">
              <a:buFont typeface="Arial" panose="020B0604020202020204" pitchFamily="34" charset="0"/>
              <a:buChar char="•"/>
            </a:pPr>
            <a:r>
              <a:rPr lang="zh-TW" altLang="en-US" sz="1400" b="1" i="0" dirty="0">
                <a:solidFill>
                  <a:schemeClr val="tx1">
                    <a:lumMod val="95000"/>
                    <a:lumOff val="5000"/>
                  </a:schemeClr>
                </a:solidFill>
                <a:effectLst/>
                <a:highlight>
                  <a:srgbClr val="FFFF00"/>
                </a:highlight>
                <a:latin typeface="微软雅黑" panose="020B0503020204020204" charset="-122"/>
                <a:ea typeface="微软雅黑" panose="020B0503020204020204" charset="-122"/>
              </a:rPr>
              <a:t>切勿接觸野豬，包括幼豬；</a:t>
            </a:r>
          </a:p>
          <a:p>
            <a:pPr algn="l">
              <a:buFont typeface="Arial" panose="020B0604020202020204" pitchFamily="34" charset="0"/>
              <a:buChar char="•"/>
            </a:pPr>
            <a:r>
              <a:rPr lang="zh-TW" altLang="en-US" sz="1400" b="1" i="0" dirty="0">
                <a:solidFill>
                  <a:schemeClr val="tx1">
                    <a:lumMod val="95000"/>
                    <a:lumOff val="5000"/>
                  </a:schemeClr>
                </a:solidFill>
                <a:effectLst/>
                <a:highlight>
                  <a:srgbClr val="FFFF00"/>
                </a:highlight>
                <a:latin typeface="微软雅黑" panose="020B0503020204020204" charset="-122"/>
                <a:ea typeface="微软雅黑" panose="020B0503020204020204" charset="-122"/>
              </a:rPr>
              <a:t>如有需要，可躲在障礙物後，待野豬離開後才繼續前進；</a:t>
            </a:r>
          </a:p>
          <a:p>
            <a:pPr algn="l">
              <a:buFont typeface="Arial" panose="020B0604020202020204" pitchFamily="34" charset="0"/>
              <a:buChar char="•"/>
            </a:pPr>
            <a:r>
              <a:rPr lang="zh-TW" altLang="en-US" sz="1400" b="1" i="0" dirty="0">
                <a:solidFill>
                  <a:schemeClr val="tx1">
                    <a:lumMod val="95000"/>
                    <a:lumOff val="5000"/>
                  </a:schemeClr>
                </a:solidFill>
                <a:effectLst/>
                <a:highlight>
                  <a:srgbClr val="FFFF00"/>
                </a:highlight>
                <a:latin typeface="微软雅黑" panose="020B0503020204020204" charset="-122"/>
                <a:ea typeface="微软雅黑" panose="020B0503020204020204" charset="-122"/>
              </a:rPr>
              <a:t>不應用物件拋向或驅趕野豬，以免挑釁野豬而發生危險；</a:t>
            </a:r>
          </a:p>
          <a:p>
            <a:pPr algn="l">
              <a:buFont typeface="Arial" panose="020B0604020202020204" pitchFamily="34" charset="0"/>
              <a:buChar char="•"/>
            </a:pPr>
            <a:r>
              <a:rPr lang="zh-TW" altLang="en-US" sz="1400" b="1" i="0" dirty="0">
                <a:solidFill>
                  <a:schemeClr val="tx1">
                    <a:lumMod val="95000"/>
                    <a:lumOff val="5000"/>
                  </a:schemeClr>
                </a:solidFill>
                <a:effectLst/>
                <a:highlight>
                  <a:srgbClr val="FFFF00"/>
                </a:highlight>
                <a:latin typeface="微软雅黑" panose="020B0503020204020204" charset="-122"/>
                <a:ea typeface="微软雅黑" panose="020B0503020204020204" charset="-122"/>
              </a:rPr>
              <a:t>不要困住野豬或阻擋牠們的去路。</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0933" y="1849676"/>
            <a:ext cx="6174432" cy="398780"/>
          </a:xfrm>
          <a:prstGeom prst="rect">
            <a:avLst/>
          </a:prstGeom>
          <a:solidFill>
            <a:schemeClr val="accent1">
              <a:lumMod val="40000"/>
              <a:lumOff val="60000"/>
            </a:schemeClr>
          </a:solidFill>
          <a:effectLst/>
        </p:spPr>
        <p:txBody>
          <a:bodyPr wrap="square">
            <a:spAutoFit/>
          </a:bodyPr>
          <a:lstStyle/>
          <a:p>
            <a:pPr marL="0" lvl="1" algn="ctr"/>
            <a:r>
              <a:rPr lang="zh-TW" altLang="en-US" sz="2000" b="1" dirty="0">
                <a:solidFill>
                  <a:schemeClr val="accent2">
                    <a:lumMod val="75000"/>
                  </a:schemeClr>
                </a:solidFill>
                <a:latin typeface="微软雅黑" panose="020B0503020204020204" charset="-122"/>
                <a:ea typeface="微软雅黑" panose="020B0503020204020204" charset="-122"/>
                <a:cs typeface="微软雅黑" panose="020B0503020204020204" charset="-122"/>
              </a:rPr>
              <a:t>安全推廣 </a:t>
            </a:r>
            <a:r>
              <a:rPr lang="en-US" altLang="zh-TW" sz="2000" b="1" dirty="0">
                <a:solidFill>
                  <a:schemeClr val="accent2">
                    <a:lumMod val="75000"/>
                  </a:schemeClr>
                </a:solidFill>
                <a:latin typeface="微软雅黑" panose="020B0503020204020204" charset="-122"/>
                <a:ea typeface="微软雅黑" panose="020B0503020204020204" charset="-122"/>
                <a:cs typeface="微软雅黑" panose="020B0503020204020204" charset="-122"/>
              </a:rPr>
              <a:t>–</a:t>
            </a:r>
            <a:r>
              <a:rPr lang="zh-TW" altLang="en-US" sz="2000" b="1" dirty="0">
                <a:solidFill>
                  <a:schemeClr val="accent2">
                    <a:lumMod val="75000"/>
                  </a:schemeClr>
                </a:solidFill>
                <a:latin typeface="微软雅黑" panose="020B0503020204020204" charset="-122"/>
                <a:ea typeface="微软雅黑" panose="020B0503020204020204" charset="-122"/>
                <a:cs typeface="微软雅黑" panose="020B0503020204020204" charset="-122"/>
              </a:rPr>
              <a:t> 酷熱環境下預防中暑</a:t>
            </a:r>
            <a:r>
              <a:rPr lang="en-US" altLang="zh-TW" sz="2000" b="1" dirty="0">
                <a:solidFill>
                  <a:schemeClr val="accent2">
                    <a:lumMod val="75000"/>
                  </a:schemeClr>
                </a:solidFill>
                <a:latin typeface="微软雅黑" panose="020B0503020204020204" charset="-122"/>
                <a:ea typeface="微软雅黑" panose="020B0503020204020204" charset="-122"/>
                <a:cs typeface="微软雅黑" panose="020B0503020204020204" charset="-122"/>
              </a:rPr>
              <a:t> </a:t>
            </a:r>
          </a:p>
        </p:txBody>
      </p:sp>
      <p:sp>
        <p:nvSpPr>
          <p:cNvPr id="2" name="Slide Number Placeholder 1"/>
          <p:cNvSpPr>
            <a:spLocks noGrp="1"/>
          </p:cNvSpPr>
          <p:nvPr>
            <p:ph type="sldNum" sz="quarter" idx="12"/>
          </p:nvPr>
        </p:nvSpPr>
        <p:spPr/>
        <p:txBody>
          <a:bodyPr/>
          <a:lstStyle/>
          <a:p>
            <a:fld id="{0B127B2A-2C29-40FB-ADFA-04F7040A959F}" type="slidenum">
              <a:rPr lang="zh-HK" altLang="en-US" smtClean="0"/>
              <a:t>9</a:t>
            </a:fld>
            <a:endParaRPr lang="zh-HK" altLang="en-US"/>
          </a:p>
        </p:txBody>
      </p:sp>
      <p:sp>
        <p:nvSpPr>
          <p:cNvPr id="13" name="文字方塊 12"/>
          <p:cNvSpPr txBox="1"/>
          <p:nvPr/>
        </p:nvSpPr>
        <p:spPr>
          <a:xfrm>
            <a:off x="339813" y="7380260"/>
            <a:ext cx="6174432" cy="521970"/>
          </a:xfrm>
          <a:prstGeom prst="rect">
            <a:avLst/>
          </a:prstGeom>
          <a:noFill/>
        </p:spPr>
        <p:txBody>
          <a:bodyPr wrap="square">
            <a:spAutoFit/>
          </a:bodyPr>
          <a:lstStyle/>
          <a:p>
            <a:pPr marL="0" lvl="1" algn="just"/>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本年度夏季期間，各管理團隊向前線工友合共派發 </a:t>
            </a:r>
            <a:r>
              <a:rPr lang="en-US" altLang="zh-TW" sz="1400" b="1" dirty="0">
                <a:solidFill>
                  <a:schemeClr val="bg1"/>
                </a:solidFill>
                <a:latin typeface="微软雅黑" panose="020B0503020204020204" charset="-122"/>
                <a:ea typeface="微软雅黑" panose="020B0503020204020204" charset="-122"/>
                <a:cs typeface="微软雅黑" panose="020B0503020204020204" charset="-122"/>
              </a:rPr>
              <a:t>210 </a:t>
            </a:r>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把便攜式腰間風扇，持續不斷地為工友於炎炎夏日，</a:t>
            </a:r>
            <a:r>
              <a:rPr lang="zh-TW" altLang="en-US" sz="1400" b="1" i="0" dirty="0">
                <a:solidFill>
                  <a:schemeClr val="bg1"/>
                </a:solidFill>
                <a:effectLst/>
                <a:latin typeface="微软雅黑" panose="020B0503020204020204" charset="-122"/>
                <a:ea typeface="微软雅黑" panose="020B0503020204020204" charset="-122"/>
                <a:cs typeface="微软雅黑" panose="020B0503020204020204" charset="-122"/>
              </a:rPr>
              <a:t>隨時隨地送上涼風</a:t>
            </a:r>
            <a:r>
              <a:rPr lang="zh-TW" altLang="en-US" sz="1400" b="1" dirty="0">
                <a:solidFill>
                  <a:schemeClr val="bg1"/>
                </a:solidFill>
                <a:latin typeface="微软雅黑" panose="020B0503020204020204" charset="-122"/>
                <a:ea typeface="微软雅黑" panose="020B0503020204020204" charset="-122"/>
                <a:cs typeface="微软雅黑" panose="020B0503020204020204" charset="-122"/>
              </a:rPr>
              <a:t>。</a:t>
            </a:r>
          </a:p>
        </p:txBody>
      </p:sp>
      <p:sp>
        <p:nvSpPr>
          <p:cNvPr id="4" name="文字方塊 3"/>
          <p:cNvSpPr txBox="1"/>
          <p:nvPr/>
        </p:nvSpPr>
        <p:spPr>
          <a:xfrm>
            <a:off x="3717032" y="1477066"/>
            <a:ext cx="2954394" cy="337185"/>
          </a:xfrm>
          <a:prstGeom prst="rect">
            <a:avLst/>
          </a:prstGeom>
          <a:noFill/>
        </p:spPr>
        <p:txBody>
          <a:bodyPr wrap="square" rtlCol="0">
            <a:spAutoFit/>
          </a:bodyPr>
          <a:lstStyle/>
          <a:p>
            <a:pPr algn="r"/>
            <a:r>
              <a:rPr lang="zh-TW" altLang="en-US" sz="1600" dirty="0">
                <a:latin typeface="Adobe 繁黑體 Std B" pitchFamily="34" charset="-120"/>
                <a:ea typeface="Adobe 繁黑體 Std B" pitchFamily="34" charset="-120"/>
              </a:rPr>
              <a:t>雙月刊 </a:t>
            </a:r>
            <a:r>
              <a:rPr lang="en-US" altLang="zh-TW" sz="1600" dirty="0">
                <a:latin typeface="Adobe 繁黑體 Std B" pitchFamily="34" charset="-120"/>
                <a:ea typeface="Adobe 繁黑體 Std B" pitchFamily="34" charset="-120"/>
              </a:rPr>
              <a:t>2024/11</a:t>
            </a:r>
            <a:r>
              <a:rPr lang="zh-TW" altLang="en-US" sz="1600" dirty="0">
                <a:latin typeface="Adobe 繁黑體 Std B" pitchFamily="34" charset="-120"/>
                <a:ea typeface="Adobe 繁黑體 Std B" pitchFamily="34" charset="-120"/>
              </a:rPr>
              <a:t> </a:t>
            </a:r>
            <a:endParaRPr lang="zh-HK" altLang="en-US" sz="1600" dirty="0">
              <a:latin typeface="Adobe 繁黑體 Std B" pitchFamily="34" charset="-120"/>
              <a:ea typeface="Adobe 繁黑體 Std B" pitchFamily="34" charset="-120"/>
            </a:endParaRPr>
          </a:p>
        </p:txBody>
      </p:sp>
      <p:pic>
        <p:nvPicPr>
          <p:cNvPr id="6" name="圖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933" y="2446130"/>
            <a:ext cx="3028067" cy="2298376"/>
          </a:xfrm>
          <a:prstGeom prst="rect">
            <a:avLst/>
          </a:prstGeom>
        </p:spPr>
      </p:pic>
      <p:pic>
        <p:nvPicPr>
          <p:cNvPr id="10" name="圖片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933" y="4691994"/>
            <a:ext cx="3026096" cy="2269572"/>
          </a:xfrm>
          <a:prstGeom prst="rect">
            <a:avLst/>
          </a:prstGeom>
        </p:spPr>
      </p:pic>
      <p:pic>
        <p:nvPicPr>
          <p:cNvPr id="12" name="圖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7029" y="2446130"/>
            <a:ext cx="3064501" cy="2298376"/>
          </a:xfrm>
          <a:prstGeom prst="rect">
            <a:avLst/>
          </a:prstGeom>
        </p:spPr>
      </p:pic>
      <p:pic>
        <p:nvPicPr>
          <p:cNvPr id="17" name="圖片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7029" y="4677592"/>
            <a:ext cx="3064501" cy="2298376"/>
          </a:xfrm>
          <a:prstGeom prst="rect">
            <a:avLst/>
          </a:prstGeom>
        </p:spPr>
      </p:pic>
    </p:spTree>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2769</Words>
  <Application>Microsoft Office PowerPoint</Application>
  <PresentationFormat>如螢幕大小 (4:3)</PresentationFormat>
  <Paragraphs>271</Paragraphs>
  <Slides>28</Slides>
  <Notes>6</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28</vt:i4>
      </vt:variant>
    </vt:vector>
  </HeadingPairs>
  <TitlesOfParts>
    <vt:vector size="40" baseType="lpstr">
      <vt:lpstr>Adobe 繁黑體 Std B</vt:lpstr>
      <vt:lpstr>微软雅黑</vt:lpstr>
      <vt:lpstr>Roboto</vt:lpstr>
      <vt:lpstr>宋体</vt:lpstr>
      <vt:lpstr>新細明體</vt:lpstr>
      <vt:lpstr>新細明體</vt:lpstr>
      <vt:lpstr>Arial</vt:lpstr>
      <vt:lpstr>Calibri</vt:lpstr>
      <vt:lpstr>Calibri Light</vt:lpstr>
      <vt:lpstr>Franklin Gothic Book</vt:lpstr>
      <vt:lpstr>Wingdings</vt:lpstr>
      <vt:lpstr>回顧</vt:lpstr>
      <vt:lpstr>PowerPoint 簡報</vt:lpstr>
      <vt:lpstr>PowerPoint 簡報</vt:lpstr>
      <vt:lpstr>由於人類與動物棲息地愈來愈近，動物闖入人類居住範圍時有所聞。而不管是在市區或效外，哪天如果你不小心與他們碰到了，切記不要挑釁、不要餵食，盡量保持距離，找機會默默離開為上策。萬一不小心被野外動物咬傷了該怎麼辦？千萬別不當回事，因為這些可能會要命！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第二十三屆 香港職業安全健康大獎</vt:lpstr>
      <vt:lpstr> 建造業安全獎勵計劃  2024/2025 </vt:lpstr>
      <vt:lpstr>中地安全同樂日 2024</vt:lpstr>
      <vt:lpstr>第三屆香港建造業 技能大賽（青年組）</vt:lpstr>
      <vt:lpstr>安全訊息(CIC)</vt:lpstr>
      <vt:lpstr>安全訊息(CIC)</vt:lpstr>
      <vt:lpstr>中地安全警示</vt:lpstr>
      <vt:lpstr>2024年9月份家訪活動</vt:lpstr>
      <vt:lpstr>2024年10月份家訪活動</vt:lpstr>
      <vt:lpstr>2024年10月26日舉辦第三季度 分判商安全分享會</vt:lpstr>
      <vt:lpstr>PowerPoint 簡報</vt:lpstr>
      <vt:lpstr>PowerPoint 簡報</vt:lpstr>
      <vt:lpstr>勞工處 - 職安警示</vt:lpstr>
      <vt:lpstr>PowerPoint 簡報</vt:lpstr>
      <vt:lpstr>職安局 - 職業健康公開講座</vt:lpstr>
      <vt:lpstr>有獎問答環節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3</cp:revision>
  <dcterms:modified xsi:type="dcterms:W3CDTF">2024-10-28T08:54:58Z</dcterms:modified>
</cp:coreProperties>
</file>