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  <p:sldMasterId id="2147484152" r:id="rId2"/>
  </p:sldMasterIdLst>
  <p:notesMasterIdLst>
    <p:notesMasterId r:id="rId23"/>
  </p:notesMasterIdLst>
  <p:handoutMasterIdLst>
    <p:handoutMasterId r:id="rId24"/>
  </p:handoutMasterIdLst>
  <p:sldIdLst>
    <p:sldId id="304" r:id="rId3"/>
    <p:sldId id="261" r:id="rId4"/>
    <p:sldId id="345" r:id="rId5"/>
    <p:sldId id="368" r:id="rId6"/>
    <p:sldId id="347" r:id="rId7"/>
    <p:sldId id="348" r:id="rId8"/>
    <p:sldId id="346" r:id="rId9"/>
    <p:sldId id="349" r:id="rId10"/>
    <p:sldId id="350" r:id="rId11"/>
    <p:sldId id="351" r:id="rId12"/>
    <p:sldId id="373" r:id="rId13"/>
    <p:sldId id="306" r:id="rId14"/>
    <p:sldId id="374" r:id="rId15"/>
    <p:sldId id="376" r:id="rId16"/>
    <p:sldId id="367" r:id="rId17"/>
    <p:sldId id="257" r:id="rId18"/>
    <p:sldId id="377" r:id="rId19"/>
    <p:sldId id="315" r:id="rId20"/>
    <p:sldId id="375" r:id="rId21"/>
    <p:sldId id="320" r:id="rId22"/>
  </p:sldIdLst>
  <p:sldSz cx="6858000" cy="9144000" type="screen4x3"/>
  <p:notesSz cx="9926638" cy="6797675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012"/>
    <a:srgbClr val="BA83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8" autoAdjust="0"/>
    <p:restoredTop sz="94849" autoAdjust="0"/>
  </p:normalViewPr>
  <p:slideViewPr>
    <p:cSldViewPr>
      <p:cViewPr varScale="1">
        <p:scale>
          <a:sx n="87" d="100"/>
          <a:sy n="87" d="100"/>
        </p:scale>
        <p:origin x="3042" y="9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17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624" cy="340264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1698" y="0"/>
            <a:ext cx="4302624" cy="340264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37B321A8-C72B-42DE-8C8F-52DC1F4E3406}" type="datetimeFigureOut">
              <a:rPr lang="zh-HK" altLang="en-US" smtClean="0"/>
              <a:pPr/>
              <a:t>29/2/2020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2" y="6456325"/>
            <a:ext cx="4302624" cy="3402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1698" y="6456325"/>
            <a:ext cx="4302624" cy="3402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FF996FBE-9906-4AE7-BFCB-267708E9C83A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668001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624" cy="340264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621698" y="0"/>
            <a:ext cx="4302624" cy="340264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CF792D54-95F2-4899-B102-53AA99C94900}" type="datetimeFigureOut">
              <a:rPr lang="en-US" smtClean="0"/>
              <a:pPr/>
              <a:t>29-Feb-20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006850" y="509588"/>
            <a:ext cx="19129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92201" y="3228705"/>
            <a:ext cx="7942239" cy="3059116"/>
          </a:xfrm>
          <a:prstGeom prst="rect">
            <a:avLst/>
          </a:prstGeom>
        </p:spPr>
        <p:txBody>
          <a:bodyPr vert="horz" lIns="91436" tIns="45718" rIns="91436" bIns="45718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6456325"/>
            <a:ext cx="4302624" cy="3402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621698" y="6456325"/>
            <a:ext cx="4302624" cy="3402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DD9F81C8-5FD8-4EDD-B270-47A45A3E1B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771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006850" y="509588"/>
            <a:ext cx="1912938" cy="2549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46315-D192-40F3-80EA-60D96794461A}" type="slidenum">
              <a:rPr lang="zh-HK" altLang="en-US" smtClean="0">
                <a:solidFill>
                  <a:prstClr val="black"/>
                </a:solidFill>
              </a:rPr>
              <a:pPr/>
              <a:t>1</a:t>
            </a:fld>
            <a:endParaRPr lang="zh-HK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45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006850" y="509588"/>
            <a:ext cx="1912938" cy="2549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F81C8-5FD8-4EDD-B270-47A45A3E1BD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65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006850" y="509588"/>
            <a:ext cx="1912938" cy="2549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F81C8-5FD8-4EDD-B270-47A45A3E1BD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95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F81C8-5FD8-4EDD-B270-47A45A3E1BD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760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006850" y="509588"/>
            <a:ext cx="1912938" cy="2549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F81C8-5FD8-4EDD-B270-47A45A3E1BD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65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006850" y="509588"/>
            <a:ext cx="1912938" cy="2549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F81C8-5FD8-4EDD-B270-47A45A3E1BD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25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9A8C8-4D28-4182-99DB-110D98590E15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14F2-B6AE-4362-AFA4-CE0444C830F5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3E867-68BA-4119-8AEC-1F05B6EB91A9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641600"/>
            <a:ext cx="5829300" cy="2501904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143504"/>
            <a:ext cx="4800600" cy="2337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94ABA-A1FC-4D16-953D-DB1E5E5540E2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43BF8-7A77-4D16-A3EC-85A3EC019219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4350" y="5138867"/>
            <a:ext cx="5829300" cy="2481133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14350" y="3141904"/>
            <a:ext cx="5829300" cy="20016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018F-5849-4A75-A584-495A5942A1DC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F8A8D-7350-4230-9BAD-044E524DF679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EB15-C0C8-4E63-84DA-A583D1AEEA71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CD2AB-D111-4FE3-816B-01DFC8EDADB1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4F6E-6F4C-4D91-B040-97759FF4B74C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4693" y="508000"/>
            <a:ext cx="2000250" cy="2444739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4600" y="507999"/>
            <a:ext cx="4057650" cy="76602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44693" y="2952739"/>
            <a:ext cx="2000250" cy="52162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FC0D1-5CD3-4B4C-9D76-CBE146E41521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C653-EC3D-4451-BAFA-007759C19CCC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185355" y="738313"/>
            <a:ext cx="5511933" cy="632204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238934" y="817035"/>
            <a:ext cx="5411429" cy="6136233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/>
              <a:t>按一下圖示以新增圖片</a:t>
            </a:r>
            <a:endParaRPr kumimoji="0" lang="en-US"/>
          </a:p>
        </p:txBody>
      </p:sp>
      <p:sp useBgFill="1"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793727"/>
            <a:ext cx="1017968" cy="7588303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285860" y="7308878"/>
            <a:ext cx="5411429" cy="1073149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44D89-BE07-4BE9-AB39-6B223137DA22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3A9F0-097C-47E3-8732-9E1DC062139F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5464983" y="366187"/>
            <a:ext cx="1050117" cy="7802033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42900" y="366187"/>
            <a:ext cx="5122083" cy="7802033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8C45-059E-4A08-B298-AE20F3E35769}" type="datetime1">
              <a:rPr lang="zh-HK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29/2/2020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79D4-60B1-45B5-A6BF-86F65B9657A3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628902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73DF-409D-4E00-A27E-C9DF9CA498AC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A5C49-37DE-4701-BECD-84D71E00CE5E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549A-E1FC-4024-A766-73BB3F3253D8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A22F6-5F46-4110-B6A9-DE936696E7B7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2792B-D656-41AD-A026-2C4B7EEA0F8B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A4A14-2ED1-458A-B734-0A6482746EEE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8AC99-0258-49DA-A35B-95C76E4343B1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992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659" y="8645330"/>
            <a:ext cx="1600200" cy="486833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702F-D3AF-4248-81E3-FF68F95E287B}" type="datetime1">
              <a:rPr lang="zh-HK" altLang="en-US" smtClean="0"/>
              <a:t>29/2/2020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645330"/>
            <a:ext cx="2171700" cy="486833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HK"/>
              <a:t>4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244483" y="8645330"/>
            <a:ext cx="1600200" cy="48683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27B2A-2C29-40FB-ADFA-04F7040A95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tm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tmp"/><Relationship Id="rId4" Type="http://schemas.openxmlformats.org/officeDocument/2006/relationships/image" Target="../media/image36.tm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cic.hk/" TargetMode="External"/><Relationship Id="rId4" Type="http://schemas.openxmlformats.org/officeDocument/2006/relationships/image" Target="../media/image39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m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7892" y="1295375"/>
            <a:ext cx="5282215" cy="1107996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zh-TW" altLang="en-US" sz="6600" b="1" dirty="0">
                <a:ln w="63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76200" dir="5400000" sx="128000" sy="128000" algn="t" rotWithShape="0">
                    <a:schemeClr val="tx1">
                      <a:alpha val="55000"/>
                    </a:schemeClr>
                  </a:outerShdw>
                </a:effectLst>
                <a:latin typeface="+mj-ea"/>
                <a:ea typeface="+mj-ea"/>
              </a:rPr>
              <a:t>職安健雙月刊</a:t>
            </a:r>
            <a:endParaRPr lang="zh-HK" altLang="en-US" sz="6600" b="1" dirty="0">
              <a:ln w="6350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800" dist="76200" dir="5400000" sx="128000" sy="128000" algn="t" rotWithShape="0">
                  <a:schemeClr val="tx1">
                    <a:alpha val="55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1833" y="7452320"/>
            <a:ext cx="6754334" cy="769441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schemeClr val="bg2">
                <a:lumMod val="50000"/>
                <a:alpha val="16000"/>
              </a:schemeClr>
            </a:innerShdw>
            <a:reflection blurRad="6350" stA="50000" endA="295" endPos="92000" dist="1016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TW" altLang="en-US" sz="4400" b="1" spc="150" dirty="0">
                <a:ln w="11430">
                  <a:solidFill>
                    <a:schemeClr val="tx2">
                      <a:lumMod val="50000"/>
                      <a:lumOff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  <a:cs typeface="LG Display-Regular" pitchFamily="34" charset="-127"/>
              </a:rPr>
              <a:t>中地心連心</a:t>
            </a:r>
            <a:r>
              <a:rPr lang="zh-TW" altLang="en-US" sz="4400" dirty="0">
                <a:ln>
                  <a:solidFill>
                    <a:schemeClr val="tx2">
                      <a:lumMod val="50000"/>
                      <a:lumOff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，安全印在心</a:t>
            </a:r>
            <a:endParaRPr lang="zh-HK" altLang="en-US" sz="4400" b="1" spc="150" dirty="0">
              <a:ln w="11430">
                <a:solidFill>
                  <a:schemeClr val="tx2">
                    <a:lumMod val="50000"/>
                    <a:lumOff val="50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  <a:cs typeface="LG Display-Regular" pitchFamily="34" charset="-127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502247" y="6858466"/>
            <a:ext cx="1303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b="1" dirty="0">
                <a:ln w="9525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ngal" pitchFamily="18" charset="0"/>
                <a:cs typeface="Mangal" pitchFamily="18" charset="0"/>
              </a:rPr>
              <a:t>雙月刊</a:t>
            </a:r>
            <a:r>
              <a:rPr lang="en-US" altLang="zh-TW" sz="2000" b="1" dirty="0">
                <a:ln w="9525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ngal" pitchFamily="18" charset="0"/>
                <a:cs typeface="Mangal" pitchFamily="18" charset="0"/>
              </a:rPr>
              <a:t>2020/03</a:t>
            </a:r>
            <a:endParaRPr lang="zh-HK" altLang="en-US" sz="2000" b="1" dirty="0">
              <a:ln w="9525">
                <a:noFill/>
                <a:prstDash val="solid"/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Mangal" pitchFamily="18" charset="0"/>
              <a:cs typeface="Mangal" pitchFamily="18" charset="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</a:t>
            </a:fld>
            <a:endParaRPr lang="zh-TW" alt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xmlns="" id="{3F0E1AD9-2416-4CA2-A2F7-755D2B1AE60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58" y="72007"/>
            <a:ext cx="5897084" cy="104360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D1F23A91-DA0E-4BB2-BD4B-EA93AC7DF5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" r="29715"/>
          <a:stretch/>
        </p:blipFill>
        <p:spPr>
          <a:xfrm>
            <a:off x="1124744" y="2643269"/>
            <a:ext cx="4630884" cy="409736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99DF5B-3F7D-475E-9A73-748EEFBF49E3}"/>
              </a:ext>
            </a:extLst>
          </p:cNvPr>
          <p:cNvSpPr/>
          <p:nvPr/>
        </p:nvSpPr>
        <p:spPr>
          <a:xfrm>
            <a:off x="4133777" y="3440248"/>
            <a:ext cx="1606548" cy="929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8B4661D-4F31-4F97-904E-E59FF722781D}"/>
              </a:ext>
            </a:extLst>
          </p:cNvPr>
          <p:cNvSpPr/>
          <p:nvPr/>
        </p:nvSpPr>
        <p:spPr>
          <a:xfrm>
            <a:off x="1124744" y="2650210"/>
            <a:ext cx="720080" cy="464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F414E3-C26A-40F1-B973-58821EBC400B}"/>
              </a:ext>
            </a:extLst>
          </p:cNvPr>
          <p:cNvSpPr/>
          <p:nvPr/>
        </p:nvSpPr>
        <p:spPr>
          <a:xfrm rot="1752642">
            <a:off x="3754243" y="3012130"/>
            <a:ext cx="2261397" cy="70788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4000" b="1" cap="none" spc="0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COVID-19</a:t>
            </a:r>
            <a:endParaRPr lang="zh-TW" altLang="en-US" sz="40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2EDCFF5B-9294-450E-A640-2D65E2147EF5}"/>
              </a:ext>
            </a:extLst>
          </p:cNvPr>
          <p:cNvSpPr/>
          <p:nvPr/>
        </p:nvSpPr>
        <p:spPr>
          <a:xfrm rot="7128441">
            <a:off x="3816583" y="2829312"/>
            <a:ext cx="104160" cy="676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C81D833F-7DF0-4E1E-91F2-90612E739FF5}"/>
              </a:ext>
            </a:extLst>
          </p:cNvPr>
          <p:cNvSpPr/>
          <p:nvPr/>
        </p:nvSpPr>
        <p:spPr>
          <a:xfrm rot="7128441">
            <a:off x="3761865" y="2925271"/>
            <a:ext cx="104160" cy="676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B52840AD-FDC8-45E9-9797-6DE16DD14656}"/>
              </a:ext>
            </a:extLst>
          </p:cNvPr>
          <p:cNvSpPr/>
          <p:nvPr/>
        </p:nvSpPr>
        <p:spPr>
          <a:xfrm rot="7128441">
            <a:off x="3882208" y="2739018"/>
            <a:ext cx="104160" cy="676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5DB2E2B0-C076-4EC1-9F52-B683DBA187C5}"/>
              </a:ext>
            </a:extLst>
          </p:cNvPr>
          <p:cNvSpPr/>
          <p:nvPr/>
        </p:nvSpPr>
        <p:spPr>
          <a:xfrm rot="9713883">
            <a:off x="5637941" y="4159051"/>
            <a:ext cx="125687" cy="105815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A7434290-FDD1-47EE-9B17-DBB9050DAE68}"/>
              </a:ext>
            </a:extLst>
          </p:cNvPr>
          <p:cNvSpPr/>
          <p:nvPr/>
        </p:nvSpPr>
        <p:spPr>
          <a:xfrm rot="7128441">
            <a:off x="3965196" y="2620899"/>
            <a:ext cx="104160" cy="6761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70971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90BE73-3665-424E-9E6D-7973D213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6</a:t>
            </a:r>
            <a:br>
              <a:rPr lang="en-US" altLang="zh-TW" b="1" dirty="0">
                <a:latin typeface="+mn-ea"/>
                <a:ea typeface="+mn-ea"/>
              </a:rPr>
            </a:br>
            <a:r>
              <a:rPr lang="zh-TW" altLang="en-US" b="1" dirty="0">
                <a:latin typeface="+mn-ea"/>
                <a:ea typeface="+mn-ea"/>
              </a:rPr>
              <a:t>提供酒精搓手液</a:t>
            </a:r>
            <a:endParaRPr lang="en-HK" dirty="0">
              <a:latin typeface="+mn-ea"/>
              <a:ea typeface="+mn-e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5627E7F-D36B-1F49-AD92-4BFA61297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32421" y="8657167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10</a:t>
            </a:fld>
            <a:endParaRPr lang="zh-HK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25727B3-24EA-45C5-94B0-57C2A3F2B9DA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pic>
        <p:nvPicPr>
          <p:cNvPr id="12" name="圖片 346">
            <a:extLst>
              <a:ext uri="{FF2B5EF4-FFF2-40B4-BE49-F238E27FC236}">
                <a16:creationId xmlns:a16="http://schemas.microsoft.com/office/drawing/2014/main" xmlns="" id="{FC4A9E94-DDFA-8844-859F-FA1EB627346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9"/>
          <a:stretch/>
        </p:blipFill>
        <p:spPr bwMode="auto">
          <a:xfrm>
            <a:off x="4181078" y="1890184"/>
            <a:ext cx="2438028" cy="31706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xmlns="" id="{026D8613-A3CD-ED44-B78E-96B1E79B36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3"/>
          <a:stretch/>
        </p:blipFill>
        <p:spPr>
          <a:xfrm>
            <a:off x="4707199" y="5060826"/>
            <a:ext cx="1309547" cy="4083174"/>
          </a:xfrm>
        </p:spPr>
      </p:pic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xmlns="" id="{01C0B190-D0A2-EE43-A128-E463230792DC}"/>
              </a:ext>
            </a:extLst>
          </p:cNvPr>
          <p:cNvSpPr txBox="1">
            <a:spLocks/>
          </p:cNvSpPr>
          <p:nvPr/>
        </p:nvSpPr>
        <p:spPr>
          <a:xfrm>
            <a:off x="-26268" y="2107511"/>
            <a:ext cx="4103340" cy="3328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在應用上，梘液，擁有不錯的消毒能力，大約在</a:t>
            </a:r>
            <a:r>
              <a:rPr lang="en-US" altLang="ja-JP" dirty="0">
                <a:latin typeface="+mn-ea"/>
              </a:rPr>
              <a:t>1</a:t>
            </a:r>
            <a:r>
              <a:rPr lang="ja-JP" altLang="en-US" dirty="0">
                <a:latin typeface="+mn-ea"/>
              </a:rPr>
              <a:t>至</a:t>
            </a:r>
            <a:r>
              <a:rPr lang="en-US" altLang="ja-JP" dirty="0">
                <a:latin typeface="+mn-ea"/>
              </a:rPr>
              <a:t>2</a:t>
            </a:r>
            <a:r>
              <a:rPr lang="ja-JP" altLang="en-US" dirty="0">
                <a:latin typeface="+mn-ea"/>
              </a:rPr>
              <a:t>分鐘內，便能夠達到消毒的效果。</a:t>
            </a:r>
            <a:endParaRPr lang="en-HK" altLang="ja-JP" dirty="0">
              <a:latin typeface="+mn-ea"/>
            </a:endParaRPr>
          </a:p>
          <a:p>
            <a:pPr marL="0" indent="0">
              <a:buNone/>
            </a:pPr>
            <a:endParaRPr lang="en-HK" altLang="zh-TW" sz="28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xmlns="" id="{FACE7D84-F5A1-8E40-8DA8-6AA233DB057A}"/>
              </a:ext>
            </a:extLst>
          </p:cNvPr>
          <p:cNvSpPr/>
          <p:nvPr/>
        </p:nvSpPr>
        <p:spPr>
          <a:xfrm>
            <a:off x="1052736" y="5915572"/>
            <a:ext cx="1885461" cy="1824780"/>
          </a:xfrm>
          <a:prstGeom prst="triangle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C88DBE5-7B02-1141-8182-93A27F159D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73" t="31148" r="37118" b="9280"/>
          <a:stretch/>
        </p:blipFill>
        <p:spPr>
          <a:xfrm>
            <a:off x="1812363" y="6417083"/>
            <a:ext cx="366205" cy="126105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0DEF4B-38FD-4C24-9D7B-8C498EEB88AE}"/>
              </a:ext>
            </a:extLst>
          </p:cNvPr>
          <p:cNvSpPr/>
          <p:nvPr/>
        </p:nvSpPr>
        <p:spPr>
          <a:xfrm>
            <a:off x="129690" y="795191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800" b="1" dirty="0"/>
              <a:t>過度使用可致皮膚乾燥</a:t>
            </a:r>
            <a:endParaRPr lang="en-US" altLang="zh-TW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0151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90BE73-3665-424E-9E6D-7973D213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7</a:t>
            </a:r>
            <a:br>
              <a:rPr lang="en-US" altLang="zh-TW" b="1" dirty="0">
                <a:latin typeface="+mn-ea"/>
                <a:ea typeface="+mn-ea"/>
              </a:rPr>
            </a:br>
            <a:r>
              <a:rPr lang="zh-TW" altLang="en-US" b="1" u="sng" dirty="0">
                <a:latin typeface="+mn-ea"/>
                <a:ea typeface="+mn-ea"/>
              </a:rPr>
              <a:t>提供獨立棄置口罩收集箱</a:t>
            </a:r>
            <a:endParaRPr lang="en-HK" dirty="0">
              <a:latin typeface="+mn-ea"/>
              <a:ea typeface="+mn-e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5627E7F-D36B-1F49-AD92-4BFA61297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11</a:t>
            </a:fld>
            <a:endParaRPr lang="zh-HK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25727B3-24EA-45C5-94B0-57C2A3F2B9DA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xmlns="" id="{01C0B190-D0A2-EE43-A128-E463230792DC}"/>
              </a:ext>
            </a:extLst>
          </p:cNvPr>
          <p:cNvSpPr txBox="1">
            <a:spLocks/>
          </p:cNvSpPr>
          <p:nvPr/>
        </p:nvSpPr>
        <p:spPr>
          <a:xfrm>
            <a:off x="159254" y="2195736"/>
            <a:ext cx="361864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如</a:t>
            </a:r>
            <a:r>
              <a:rPr lang="ja-JP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何</a:t>
            </a:r>
            <a:r>
              <a:rPr lang="ja-JP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正</a:t>
            </a:r>
            <a:r>
              <a:rPr lang="ja-JP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確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處理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棄置口罩也是一項十</a:t>
            </a:r>
            <a:r>
              <a:rPr lang="zh-TW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分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頭</a:t>
            </a:r>
            <a:r>
              <a:rPr lang="zh-TW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痛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的問</a:t>
            </a:r>
            <a:r>
              <a:rPr lang="zh-TW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題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。</a:t>
            </a:r>
            <a:endParaRPr lang="en-HK" altLang="zh-TW" sz="28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endParaRPr lang="en-HK" altLang="zh-TW" sz="2800" b="1" dirty="0">
              <a:latin typeface="+mn-ea"/>
            </a:endParaRPr>
          </a:p>
        </p:txBody>
      </p:sp>
      <p:pic>
        <p:nvPicPr>
          <p:cNvPr id="13" name="圖片 345">
            <a:extLst>
              <a:ext uri="{FF2B5EF4-FFF2-40B4-BE49-F238E27FC236}">
                <a16:creationId xmlns:a16="http://schemas.microsoft.com/office/drawing/2014/main" xmlns="" id="{0A7907FA-73B0-5F4F-B115-170EE490F81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9" t="40587" r="20396" b="23061"/>
          <a:stretch/>
        </p:blipFill>
        <p:spPr bwMode="auto">
          <a:xfrm>
            <a:off x="3800385" y="1890184"/>
            <a:ext cx="3086735" cy="27546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B19A8EB-EBDF-384C-83EC-8E807579DD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50"/>
          <a:stretch/>
        </p:blipFill>
        <p:spPr>
          <a:xfrm>
            <a:off x="4437112" y="4644814"/>
            <a:ext cx="2164010" cy="449961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D4877F6-E881-42BF-A319-56796365CDD3}"/>
              </a:ext>
            </a:extLst>
          </p:cNvPr>
          <p:cNvSpPr/>
          <p:nvPr/>
        </p:nvSpPr>
        <p:spPr>
          <a:xfrm>
            <a:off x="163373" y="5148064"/>
            <a:ext cx="3429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2800" b="1" dirty="0">
                <a:latin typeface="+mn-ea"/>
              </a:rPr>
              <a:t>如</a:t>
            </a:r>
            <a:r>
              <a:rPr lang="zh-TW" altLang="en-HK" sz="2800" b="1" dirty="0">
                <a:latin typeface="+mn-ea"/>
              </a:rPr>
              <a:t>果</a:t>
            </a:r>
            <a:r>
              <a:rPr lang="zh-TW" altLang="en-US" sz="2800" b="1" dirty="0">
                <a:latin typeface="+mn-ea"/>
              </a:rPr>
              <a:t>處</a:t>
            </a:r>
            <a:r>
              <a:rPr lang="zh-TW" altLang="en-HK" sz="2800" b="1" dirty="0">
                <a:latin typeface="+mn-ea"/>
              </a:rPr>
              <a:t>理</a:t>
            </a:r>
            <a:r>
              <a:rPr lang="zh-TW" altLang="en-US" sz="2800" b="1" dirty="0">
                <a:latin typeface="+mn-ea"/>
              </a:rPr>
              <a:t>不妥，之</a:t>
            </a:r>
            <a:r>
              <a:rPr lang="zh-TW" altLang="en-HK" sz="2800" b="1" dirty="0">
                <a:latin typeface="+mn-ea"/>
              </a:rPr>
              <a:t>前</a:t>
            </a:r>
            <a:r>
              <a:rPr lang="zh-TW" altLang="en-US" sz="2800" b="1" dirty="0">
                <a:latin typeface="+mn-ea"/>
              </a:rPr>
              <a:t>那六項所做的就白</a:t>
            </a:r>
            <a:r>
              <a:rPr lang="zh-TW" altLang="en-HK" sz="2800" b="1" dirty="0">
                <a:latin typeface="+mn-ea"/>
              </a:rPr>
              <a:t>費心機</a:t>
            </a:r>
            <a:r>
              <a:rPr lang="zh-TW" altLang="en-US" sz="2800" b="1" dirty="0">
                <a:latin typeface="+mn-ea"/>
              </a:rPr>
              <a:t>！</a:t>
            </a:r>
            <a:endParaRPr lang="en-US" altLang="zh-TW" sz="2800" b="1" dirty="0">
              <a:latin typeface="+mn-ea"/>
            </a:endParaRPr>
          </a:p>
          <a:p>
            <a:endParaRPr lang="en-HK" altLang="zh-TW" sz="2800" b="1" dirty="0">
              <a:latin typeface="+mn-ea"/>
            </a:endParaRPr>
          </a:p>
          <a:p>
            <a:r>
              <a:rPr lang="zh-TW" altLang="en-US" sz="2800" b="1" dirty="0">
                <a:latin typeface="+mn-ea"/>
              </a:rPr>
              <a:t>因</a:t>
            </a:r>
            <a:r>
              <a:rPr lang="zh-TW" altLang="en-HK" sz="2800" b="1" dirty="0">
                <a:latin typeface="+mn-ea"/>
              </a:rPr>
              <a:t>為</a:t>
            </a:r>
            <a:r>
              <a:rPr lang="zh-TW" altLang="en-US" sz="2800" b="1" dirty="0">
                <a:latin typeface="+mn-ea"/>
              </a:rPr>
              <a:t>粘在口罩最外</a:t>
            </a:r>
            <a:r>
              <a:rPr lang="zh-TW" altLang="en-HK" sz="2800" b="1" dirty="0">
                <a:latin typeface="+mn-ea"/>
              </a:rPr>
              <a:t>層</a:t>
            </a:r>
            <a:r>
              <a:rPr lang="zh-TW" altLang="en-US" sz="2800" b="1" dirty="0">
                <a:latin typeface="+mn-ea"/>
              </a:rPr>
              <a:t>的細</a:t>
            </a:r>
            <a:r>
              <a:rPr lang="zh-TW" altLang="en-HK" sz="2800" b="1" dirty="0">
                <a:latin typeface="+mn-ea"/>
              </a:rPr>
              <a:t>菌</a:t>
            </a:r>
            <a:r>
              <a:rPr lang="zh-TW" altLang="en-US" sz="2800" b="1" dirty="0">
                <a:latin typeface="+mn-ea"/>
              </a:rPr>
              <a:t>可</a:t>
            </a:r>
            <a:r>
              <a:rPr lang="zh-TW" altLang="en-HK" sz="2800" b="1" dirty="0">
                <a:latin typeface="+mn-ea"/>
              </a:rPr>
              <a:t>能</a:t>
            </a:r>
            <a:r>
              <a:rPr lang="zh-TW" altLang="en-US" sz="2800" b="1" dirty="0">
                <a:latin typeface="+mn-ea"/>
              </a:rPr>
              <a:t>會被風吹起，再為害人間！</a:t>
            </a:r>
            <a:endParaRPr lang="en-US" altLang="zh-TW" sz="2800" b="1" dirty="0">
              <a:latin typeface="+mn-ea"/>
            </a:endParaRPr>
          </a:p>
        </p:txBody>
      </p:sp>
      <p:sp>
        <p:nvSpPr>
          <p:cNvPr id="5" name="箭號: 向右 4">
            <a:extLst>
              <a:ext uri="{FF2B5EF4-FFF2-40B4-BE49-F238E27FC236}">
                <a16:creationId xmlns:a16="http://schemas.microsoft.com/office/drawing/2014/main" xmlns="" id="{E7D9FF55-04E5-4D4D-80B6-83B0AC78D109}"/>
              </a:ext>
            </a:extLst>
          </p:cNvPr>
          <p:cNvSpPr/>
          <p:nvPr/>
        </p:nvSpPr>
        <p:spPr>
          <a:xfrm>
            <a:off x="3411379" y="6316172"/>
            <a:ext cx="1008112" cy="5514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3380389-EC97-4EF0-87A6-A8161277E28F}"/>
              </a:ext>
            </a:extLst>
          </p:cNvPr>
          <p:cNvSpPr/>
          <p:nvPr/>
        </p:nvSpPr>
        <p:spPr>
          <a:xfrm>
            <a:off x="3357875" y="640724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像這樣！</a:t>
            </a:r>
            <a:endParaRPr lang="en-HK" altLang="zh-TW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60503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4773"/>
            <a:ext cx="6882349" cy="11695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en-US" altLang="zh-TW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2020</a:t>
            </a:r>
            <a:r>
              <a:rPr lang="zh-TW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年</a:t>
            </a:r>
            <a:r>
              <a:rPr lang="en-US" altLang="zh-TW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1</a:t>
            </a:r>
            <a:r>
              <a:rPr lang="zh-TW" altLang="en-US" sz="3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月份家訪活動</a:t>
            </a:r>
            <a:endParaRPr lang="en-US" altLang="zh-TW" sz="36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marL="0" lvl="1" algn="ctr"/>
            <a:r>
              <a:rPr lang="en-US" altLang="zh-TW" sz="34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CLP CPA Water Cascade Enhancement</a:t>
            </a:r>
            <a:endParaRPr lang="zh-TW" altLang="en-US" sz="34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27B2A-2C29-40FB-ADFA-04F7040A959F}" type="slidenum">
              <a:rPr lang="zh-HK" altLang="en-US" smtClean="0"/>
              <a:pPr/>
              <a:t>12</a:t>
            </a:fld>
            <a:endParaRPr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60FC8A7-A602-4D8F-8FF0-A31CCA5B88D7}"/>
              </a:ext>
            </a:extLst>
          </p:cNvPr>
          <p:cNvSpPr/>
          <p:nvPr/>
        </p:nvSpPr>
        <p:spPr>
          <a:xfrm>
            <a:off x="4925552" y="1218872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4BB7A21-A78B-4106-AC56-9B4DF17D99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9"/>
          <a:stretch/>
        </p:blipFill>
        <p:spPr>
          <a:xfrm>
            <a:off x="-6086" y="3291822"/>
            <a:ext cx="6864085" cy="50245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54DD509-8136-2846-838C-6B3515DF1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632" y="1594791"/>
            <a:ext cx="3753367" cy="2815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730E212-5A9B-6E44-A7C8-3BCA3BF3BE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8" y="1247077"/>
            <a:ext cx="3665146" cy="2748859"/>
          </a:xfrm>
          <a:prstGeom prst="rect">
            <a:avLst/>
          </a:prstGeom>
        </p:spPr>
      </p:pic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0931778-8547-4315-8013-1BB5788AAE82}"/>
              </a:ext>
            </a:extLst>
          </p:cNvPr>
          <p:cNvSpPr txBox="1">
            <a:spLocks/>
          </p:cNvSpPr>
          <p:nvPr/>
        </p:nvSpPr>
        <p:spPr>
          <a:xfrm>
            <a:off x="0" y="8228442"/>
            <a:ext cx="6841896" cy="980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由於疫情防控關係，為減少人群聚集，本年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</a:t>
            </a: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月份及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</a:t>
            </a: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月份的家訪已順延或暫時取消</a:t>
            </a:r>
            <a:endParaRPr lang="en-HK" altLang="zh-TW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4782" y="10460"/>
            <a:ext cx="6858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algn="ctr"/>
            <a:r>
              <a:rPr lang="zh-TW" altLang="en-US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建造業安全獎勵計劃 </a:t>
            </a:r>
            <a:r>
              <a:rPr lang="en-US" altLang="zh-TW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2019/ 2020</a:t>
            </a:r>
            <a:endParaRPr lang="en-HK" altLang="zh-TW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>
          <a:xfrm>
            <a:off x="5234563" y="8628923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60FC8A7-A602-4D8F-8FF0-A31CCA5B88D7}"/>
              </a:ext>
            </a:extLst>
          </p:cNvPr>
          <p:cNvSpPr/>
          <p:nvPr/>
        </p:nvSpPr>
        <p:spPr>
          <a:xfrm>
            <a:off x="4784358" y="705414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xmlns="" id="{B07FD389-FEAD-4A4E-B646-84BF746BE53D}"/>
              </a:ext>
            </a:extLst>
          </p:cNvPr>
          <p:cNvSpPr txBox="1">
            <a:spLocks/>
          </p:cNvSpPr>
          <p:nvPr/>
        </p:nvSpPr>
        <p:spPr>
          <a:xfrm>
            <a:off x="1022894" y="1187624"/>
            <a:ext cx="4814236" cy="949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HK" altLang="zh-TW" sz="2800" b="1" dirty="0">
              <a:latin typeface="+mn-ea"/>
            </a:endParaRPr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xmlns="" id="{CD4ACBFC-BACD-48CB-869E-220088D4F597}"/>
              </a:ext>
            </a:extLst>
          </p:cNvPr>
          <p:cNvSpPr txBox="1">
            <a:spLocks/>
          </p:cNvSpPr>
          <p:nvPr/>
        </p:nvSpPr>
        <p:spPr>
          <a:xfrm>
            <a:off x="2979361" y="1194062"/>
            <a:ext cx="3535739" cy="1378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這個計劃給予我們機會共同推動提升建造業安全和健康的水平。</a:t>
            </a:r>
            <a:endParaRPr lang="zh-HK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HK" altLang="zh-TW" sz="2800" b="1" dirty="0">
              <a:latin typeface="+mn-ea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9262016-56BB-45DE-AC83-0CD6C654F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3" y="3248932"/>
            <a:ext cx="3422571" cy="4563428"/>
          </a:xfrm>
          <a:prstGeom prst="rect">
            <a:avLst/>
          </a:prstGeom>
        </p:spPr>
      </p:pic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C7D5A254-A1BD-45E6-9258-4884E9C1E33C}"/>
              </a:ext>
            </a:extLst>
          </p:cNvPr>
          <p:cNvSpPr txBox="1">
            <a:spLocks/>
          </p:cNvSpPr>
          <p:nvPr/>
        </p:nvSpPr>
        <p:spPr>
          <a:xfrm>
            <a:off x="1322" y="7840251"/>
            <a:ext cx="6841896" cy="1319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經過中地項目團隊努力不懈的精神，</a:t>
            </a:r>
            <a:endParaRPr lang="en-US" altLang="zh-TW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 algn="ctr">
              <a:buNone/>
            </a:pP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我們也從中獲得不少獎項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!</a:t>
            </a:r>
            <a:endParaRPr lang="en-HK" altLang="zh-TW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7F759C9D-0130-4643-9C2F-C8D3F94EDF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51"/>
          <a:stretch/>
        </p:blipFill>
        <p:spPr>
          <a:xfrm>
            <a:off x="272610" y="725755"/>
            <a:ext cx="2565597" cy="2495286"/>
          </a:xfrm>
          <a:prstGeom prst="rect">
            <a:avLst/>
          </a:prstGeom>
        </p:spPr>
      </p:pic>
      <p:cxnSp>
        <p:nvCxnSpPr>
          <p:cNvPr id="14" name="直線接點 13">
            <a:extLst>
              <a:ext uri="{FF2B5EF4-FFF2-40B4-BE49-F238E27FC236}">
                <a16:creationId xmlns:a16="http://schemas.microsoft.com/office/drawing/2014/main" xmlns="" id="{62BCCA43-E798-4B06-922B-C0362804DA21}"/>
              </a:ext>
            </a:extLst>
          </p:cNvPr>
          <p:cNvCxnSpPr/>
          <p:nvPr/>
        </p:nvCxnSpPr>
        <p:spPr>
          <a:xfrm>
            <a:off x="1303381" y="4499992"/>
            <a:ext cx="5040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xmlns="" id="{D9B84DFB-B539-45F0-B3A4-68E1608B7494}"/>
              </a:ext>
            </a:extLst>
          </p:cNvPr>
          <p:cNvCxnSpPr>
            <a:cxnSpLocks/>
          </p:cNvCxnSpPr>
          <p:nvPr/>
        </p:nvCxnSpPr>
        <p:spPr>
          <a:xfrm>
            <a:off x="1303381" y="5148064"/>
            <a:ext cx="16561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圖片 22">
            <a:extLst>
              <a:ext uri="{FF2B5EF4-FFF2-40B4-BE49-F238E27FC236}">
                <a16:creationId xmlns:a16="http://schemas.microsoft.com/office/drawing/2014/main" xmlns="" id="{D333B779-9F40-40EE-B1F7-1FA7278BD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273" y="3248932"/>
            <a:ext cx="3535739" cy="4563428"/>
          </a:xfrm>
          <a:prstGeom prst="rect">
            <a:avLst/>
          </a:prstGeom>
        </p:spPr>
      </p:pic>
      <p:cxnSp>
        <p:nvCxnSpPr>
          <p:cNvPr id="24" name="直線接點 23">
            <a:extLst>
              <a:ext uri="{FF2B5EF4-FFF2-40B4-BE49-F238E27FC236}">
                <a16:creationId xmlns:a16="http://schemas.microsoft.com/office/drawing/2014/main" xmlns="" id="{7F68FEFD-AC7A-4FC1-92F1-9E502EFD73BB}"/>
              </a:ext>
            </a:extLst>
          </p:cNvPr>
          <p:cNvCxnSpPr>
            <a:cxnSpLocks/>
          </p:cNvCxnSpPr>
          <p:nvPr/>
        </p:nvCxnSpPr>
        <p:spPr>
          <a:xfrm>
            <a:off x="4031031" y="6156176"/>
            <a:ext cx="196247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140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4782" y="10460"/>
            <a:ext cx="6858000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algn="ctr"/>
            <a:r>
              <a:rPr lang="zh-TW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在地盤特別設置獨立</a:t>
            </a:r>
            <a:r>
              <a:rPr lang="zh-TW" altLang="zh-HK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檢測</a:t>
            </a:r>
            <a:r>
              <a:rPr lang="zh-TW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中心為工友量</a:t>
            </a:r>
            <a:r>
              <a:rPr lang="zh-TW" altLang="zh-HK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體溫</a:t>
            </a:r>
            <a:endParaRPr lang="en-HK" altLang="zh-TW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>
          <a:xfrm>
            <a:off x="5239673" y="8628212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14</a:t>
            </a:fld>
            <a:endParaRPr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60FC8A7-A602-4D8F-8FF0-A31CCA5B88D7}"/>
              </a:ext>
            </a:extLst>
          </p:cNvPr>
          <p:cNvSpPr/>
          <p:nvPr/>
        </p:nvSpPr>
        <p:spPr>
          <a:xfrm>
            <a:off x="4869160" y="140364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36F5220B-0C94-4C8E-B3E2-82250EE569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663" y="5430200"/>
            <a:ext cx="2975223" cy="223141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B51F6419-898F-45FB-BC05-1465787497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70" y="1843490"/>
            <a:ext cx="4694130" cy="352059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xmlns="" id="{A74EC71D-4C63-4DA5-9A6E-4CA7C63BC2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5430201"/>
            <a:ext cx="2975225" cy="2231418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xmlns="" id="{9884CAAE-277A-4521-B676-2747FD41B9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657" y="7193282"/>
            <a:ext cx="2606012" cy="1954509"/>
          </a:xfrm>
          <a:prstGeom prst="rect">
            <a:avLst/>
          </a:prstGeom>
        </p:spPr>
      </p:pic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xmlns="" id="{B07FD389-FEAD-4A4E-B646-84BF746BE53D}"/>
              </a:ext>
            </a:extLst>
          </p:cNvPr>
          <p:cNvSpPr txBox="1">
            <a:spLocks/>
          </p:cNvSpPr>
          <p:nvPr/>
        </p:nvSpPr>
        <p:spPr>
          <a:xfrm>
            <a:off x="1022894" y="1187624"/>
            <a:ext cx="4814236" cy="949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HK" altLang="zh-TW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1242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7">
            <a:extLst>
              <a:ext uri="{FF2B5EF4-FFF2-40B4-BE49-F238E27FC236}">
                <a16:creationId xmlns:a16="http://schemas.microsoft.com/office/drawing/2014/main" xmlns="" id="{7287E2B4-560D-6941-92D3-15525720E6E0}"/>
              </a:ext>
            </a:extLst>
          </p:cNvPr>
          <p:cNvSpPr/>
          <p:nvPr/>
        </p:nvSpPr>
        <p:spPr>
          <a:xfrm>
            <a:off x="2161146" y="103213"/>
            <a:ext cx="253570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TW" altLang="en-US" sz="2400" b="1" dirty="0">
                <a:latin typeface="+mn-ea"/>
              </a:rPr>
              <a:t>中地</a:t>
            </a:r>
            <a:r>
              <a:rPr lang="zh-TW" altLang="en-HK" sz="2400" b="1" dirty="0">
                <a:latin typeface="+mn-ea"/>
              </a:rPr>
              <a:t>抗</a:t>
            </a:r>
            <a:r>
              <a:rPr lang="zh-TW" altLang="en-US" sz="2400" b="1" dirty="0">
                <a:latin typeface="+mn-ea"/>
              </a:rPr>
              <a:t>疫</a:t>
            </a:r>
            <a:r>
              <a:rPr lang="en-US" altLang="zh-TW" sz="2400" b="1" dirty="0">
                <a:latin typeface="+mn-ea"/>
              </a:rPr>
              <a:t> Banner</a:t>
            </a:r>
            <a:endParaRPr lang="zh-TW" altLang="en-US" sz="2400" b="1" dirty="0">
              <a:latin typeface="+mn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CBDB418-57FB-244A-9F28-10B805F36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3618"/>
            <a:ext cx="6858000" cy="3168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412A3E-8C8F-234D-9BC7-E96D36348C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263" y="582140"/>
            <a:ext cx="3669474" cy="521147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CD19004-180D-493D-A179-B67F654117F3}"/>
              </a:ext>
            </a:extLst>
          </p:cNvPr>
          <p:cNvSpPr/>
          <p:nvPr/>
        </p:nvSpPr>
        <p:spPr>
          <a:xfrm>
            <a:off x="4872535" y="182030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</p:spTree>
    <p:extLst>
      <p:ext uri="{BB962C8B-B14F-4D97-AF65-F5344CB8AC3E}">
        <p14:creationId xmlns:p14="http://schemas.microsoft.com/office/powerpoint/2010/main" val="1772510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6858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HK" altLang="en-US" sz="2800" b="1" dirty="0"/>
              <a:t>建造業議</a:t>
            </a:r>
            <a:r>
              <a:rPr lang="zh-HK" altLang="en-HK" sz="2800" b="1" dirty="0"/>
              <a:t>會</a:t>
            </a:r>
            <a:r>
              <a:rPr lang="zh-TW" altLang="en-US" sz="2800" b="1" dirty="0"/>
              <a:t>發出</a:t>
            </a:r>
            <a:r>
              <a:rPr lang="zh-HK" altLang="en-US" sz="2800" b="1" dirty="0"/>
              <a:t>相</a:t>
            </a:r>
            <a:r>
              <a:rPr lang="zh-HK" altLang="en-HK" sz="2800" b="1" dirty="0"/>
              <a:t>關</a:t>
            </a:r>
            <a:r>
              <a:rPr lang="zh-HK" altLang="en-US" sz="2800" b="1" dirty="0"/>
              <a:t>的</a:t>
            </a:r>
            <a:r>
              <a:rPr lang="zh-TW" altLang="en-US" sz="2800" b="1" dirty="0">
                <a:latin typeface="+mn-ea"/>
              </a:rPr>
              <a:t>防疫資訊</a:t>
            </a:r>
            <a:endParaRPr lang="zh-HK" altLang="en-US" sz="2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6C37243-694B-524E-BA96-0B4EA83A1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800623"/>
            <a:ext cx="2880320" cy="40627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215548A-09D1-A144-AAC2-F7BEDF9286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200" y="762595"/>
            <a:ext cx="2880320" cy="41007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3CFEA3E-CA79-8B43-A9E6-4A4520984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6" y="4844680"/>
            <a:ext cx="3010768" cy="4267381"/>
          </a:xfrm>
          <a:prstGeom prst="rect">
            <a:avLst/>
          </a:prstGeom>
        </p:spPr>
      </p:pic>
      <p:sp>
        <p:nvSpPr>
          <p:cNvPr id="8" name="矩形 10"/>
          <p:cNvSpPr/>
          <p:nvPr/>
        </p:nvSpPr>
        <p:spPr>
          <a:xfrm>
            <a:off x="4867498" y="491569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9" name="投影片編號版面配置區 10"/>
          <p:cNvSpPr>
            <a:spLocks noGrp="1"/>
          </p:cNvSpPr>
          <p:nvPr>
            <p:ph type="sldNum" sz="quarter" idx="12"/>
          </p:nvPr>
        </p:nvSpPr>
        <p:spPr>
          <a:xfrm>
            <a:off x="5248788" y="8635723"/>
            <a:ext cx="1600200" cy="486833"/>
          </a:xfrm>
        </p:spPr>
        <p:txBody>
          <a:bodyPr/>
          <a:lstStyle/>
          <a:p>
            <a:r>
              <a:rPr lang="en-US" altLang="zh-HK" dirty="0" smtClean="0"/>
              <a:t>16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135076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6858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HK" altLang="en-US" sz="2800" b="1" dirty="0"/>
              <a:t>職安局</a:t>
            </a:r>
            <a:r>
              <a:rPr lang="zh-TW" altLang="en-US" sz="2800" b="1" dirty="0"/>
              <a:t>發出</a:t>
            </a:r>
            <a:r>
              <a:rPr lang="zh-HK" altLang="en-US" sz="2800" b="1" dirty="0"/>
              <a:t>相</a:t>
            </a:r>
            <a:r>
              <a:rPr lang="zh-HK" altLang="en-HK" sz="2800" b="1" dirty="0"/>
              <a:t>關</a:t>
            </a:r>
            <a:r>
              <a:rPr lang="zh-HK" altLang="en-US" sz="2800" b="1" dirty="0"/>
              <a:t>的</a:t>
            </a:r>
            <a:r>
              <a:rPr lang="zh-TW" altLang="en-US" sz="2800" b="1" dirty="0" smtClean="0">
                <a:latin typeface="+mn-ea"/>
              </a:rPr>
              <a:t>防疫貼士</a:t>
            </a:r>
            <a:endParaRPr lang="zh-HK" altLang="en-US" sz="2800" b="1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4E72242D-5795-4833-B3E9-0159C83AC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00" y="524731"/>
            <a:ext cx="3456383" cy="433681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CF35BBC0-90CE-4566-8B62-8C97519C1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00" y="4861545"/>
            <a:ext cx="3456383" cy="4290601"/>
          </a:xfrm>
          <a:prstGeom prst="rect">
            <a:avLst/>
          </a:prstGeom>
        </p:spPr>
      </p:pic>
      <p:sp>
        <p:nvSpPr>
          <p:cNvPr id="5" name="矩形 10"/>
          <p:cNvSpPr/>
          <p:nvPr/>
        </p:nvSpPr>
        <p:spPr>
          <a:xfrm>
            <a:off x="4941168" y="571490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6" name="投影片編號版面配置區 10"/>
          <p:cNvSpPr>
            <a:spLocks noGrp="1"/>
          </p:cNvSpPr>
          <p:nvPr>
            <p:ph type="sldNum" sz="quarter" idx="12"/>
          </p:nvPr>
        </p:nvSpPr>
        <p:spPr>
          <a:xfrm>
            <a:off x="5257191" y="8657167"/>
            <a:ext cx="1600200" cy="486833"/>
          </a:xfrm>
        </p:spPr>
        <p:txBody>
          <a:bodyPr/>
          <a:lstStyle/>
          <a:p>
            <a:r>
              <a:rPr lang="en-US" altLang="zh-HK" dirty="0" smtClean="0"/>
              <a:t>17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39382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2022" y="137439"/>
            <a:ext cx="2293956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意外分享 </a:t>
            </a:r>
            <a:r>
              <a:rPr lang="en-US" altLang="zh-TW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(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非中地</a:t>
            </a:r>
            <a:r>
              <a:rPr lang="en-US" altLang="zh-TW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)</a:t>
            </a:r>
            <a:endParaRPr lang="zh-TW" alt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5248527" y="8624308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65E0A8D-44B4-4C81-967B-5E74BA50103C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 03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A7A75A71-4A04-4413-B888-61A829F2D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3" y="597660"/>
            <a:ext cx="6858000" cy="4998948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13908EEE-F2CB-484B-8ECF-5CB5F43F14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20" y="5596608"/>
            <a:ext cx="2407118" cy="3523062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xmlns="" id="{6870D9E0-1807-435B-A3A7-FCE63B67A5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838" y="5588079"/>
            <a:ext cx="2772682" cy="352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92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690539" y="91130"/>
            <a:ext cx="3476921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txBody>
          <a:bodyPr wrap="square">
            <a:spAutoFit/>
          </a:bodyPr>
          <a:lstStyle/>
          <a:p>
            <a:pPr algn="ctr"/>
            <a:r>
              <a:rPr lang="zh-TW" altLang="en-US" sz="1600" dirty="0"/>
              <a:t> </a:t>
            </a:r>
            <a:r>
              <a:rPr lang="zh-TW" altLang="en-US" sz="2400" dirty="0"/>
              <a:t>建造業「防疫抗疫基金</a:t>
            </a:r>
            <a:r>
              <a:rPr lang="zh-TW" altLang="en-US" dirty="0"/>
              <a:t>」</a:t>
            </a:r>
            <a:endParaRPr lang="zh-TW" alt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5229200" y="8604448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19</a:t>
            </a:fld>
            <a:endParaRPr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65E0A8D-44B4-4C81-967B-5E74BA50103C}"/>
              </a:ext>
            </a:extLst>
          </p:cNvPr>
          <p:cNvSpPr/>
          <p:nvPr/>
        </p:nvSpPr>
        <p:spPr>
          <a:xfrm>
            <a:off x="4841776" y="578736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 03</a:t>
            </a: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69B6F1BA-DE51-4D1C-AF47-4A2532424C71}"/>
              </a:ext>
            </a:extLst>
          </p:cNvPr>
          <p:cNvSpPr txBox="1">
            <a:spLocks/>
          </p:cNvSpPr>
          <p:nvPr/>
        </p:nvSpPr>
        <p:spPr>
          <a:xfrm>
            <a:off x="-17518" y="1288628"/>
            <a:ext cx="2942463" cy="24192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/>
              <a:t>建造業議會推出建造業「防疫抗疫基金」，透過「</a:t>
            </a:r>
            <a:r>
              <a:rPr lang="zh-TW" altLang="en-US" dirty="0">
                <a:ln>
                  <a:solidFill>
                    <a:schemeClr val="accent1"/>
                  </a:solidFill>
                </a:ln>
              </a:rPr>
              <a:t>安全錦囊</a:t>
            </a:r>
            <a:r>
              <a:rPr lang="zh-TW" altLang="en-US" dirty="0"/>
              <a:t>」手機應用程式接受合資格的建造業註冊工友</a:t>
            </a:r>
            <a:r>
              <a:rPr lang="zh-TW" altLang="en-US" dirty="0">
                <a:solidFill>
                  <a:srgbClr val="000000"/>
                </a:solidFill>
                <a:latin typeface="細明體Y.鑶."/>
              </a:rPr>
              <a:t>申請</a:t>
            </a:r>
            <a:endParaRPr lang="en-HK" altLang="zh-TW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7C2F2E5-804B-4551-B333-16F4B4FA99DC}"/>
              </a:ext>
            </a:extLst>
          </p:cNvPr>
          <p:cNvSpPr/>
          <p:nvPr/>
        </p:nvSpPr>
        <p:spPr>
          <a:xfrm>
            <a:off x="2996952" y="3349893"/>
            <a:ext cx="3476920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細明體Y.鑶."/>
              </a:rPr>
              <a:t>合資格</a:t>
            </a:r>
            <a:r>
              <a:rPr lang="zh-TW" altLang="en-US" sz="2700" dirty="0">
                <a:solidFill>
                  <a:srgbClr val="000000"/>
                </a:solidFill>
                <a:latin typeface="細明體Y.鑶."/>
              </a:rPr>
              <a:t>的註冊工友可以透過此應用程式，申請一筆過補助金，每人港幣 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1,500</a:t>
            </a:r>
            <a:r>
              <a:rPr lang="en-US" altLang="zh-TW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TW" altLang="en-US" sz="2700" dirty="0">
                <a:solidFill>
                  <a:srgbClr val="000000"/>
                </a:solidFill>
                <a:latin typeface="細明體Y.鑶."/>
              </a:rPr>
              <a:t>元，資助他們添置個人防護裝備</a:t>
            </a:r>
            <a:endParaRPr lang="zh-HK" altLang="en-US" sz="2700" dirty="0"/>
          </a:p>
        </p:txBody>
      </p:sp>
      <p:sp>
        <p:nvSpPr>
          <p:cNvPr id="15" name="爆炸: 十四角 14">
            <a:extLst>
              <a:ext uri="{FF2B5EF4-FFF2-40B4-BE49-F238E27FC236}">
                <a16:creationId xmlns:a16="http://schemas.microsoft.com/office/drawing/2014/main" xmlns="" id="{727ABF34-D709-4A6B-990B-0F46607B080A}"/>
              </a:ext>
            </a:extLst>
          </p:cNvPr>
          <p:cNvSpPr/>
          <p:nvPr/>
        </p:nvSpPr>
        <p:spPr>
          <a:xfrm>
            <a:off x="-17518" y="0"/>
            <a:ext cx="1800200" cy="129614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xmlns="" id="{70F67331-E838-4CF4-9EC5-8D15CCDE8FB5}"/>
              </a:ext>
            </a:extLst>
          </p:cNvPr>
          <p:cNvSpPr txBox="1"/>
          <p:nvPr/>
        </p:nvSpPr>
        <p:spPr>
          <a:xfrm rot="19843826">
            <a:off x="319017" y="490451"/>
            <a:ext cx="1058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b="1" dirty="0"/>
              <a:t>號外</a:t>
            </a:r>
            <a:endParaRPr lang="zh-HK" altLang="en-US" sz="20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86C9C891-ABE7-461A-874C-B78EF6D1C3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7"/>
          <a:stretch/>
        </p:blipFill>
        <p:spPr>
          <a:xfrm>
            <a:off x="288770" y="3707904"/>
            <a:ext cx="2606189" cy="1692771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xmlns="" id="{CB7DDCAD-4BF9-4C10-AB42-D8CCA8D466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2629" r="5823" b="4121"/>
          <a:stretch/>
        </p:blipFill>
        <p:spPr>
          <a:xfrm>
            <a:off x="2852936" y="1288627"/>
            <a:ext cx="1884395" cy="1991279"/>
          </a:xfrm>
          <a:prstGeom prst="rect">
            <a:avLst/>
          </a:prstGeom>
        </p:spPr>
      </p:pic>
      <p:graphicFrame>
        <p:nvGraphicFramePr>
          <p:cNvPr id="20" name="表格 20">
            <a:extLst>
              <a:ext uri="{FF2B5EF4-FFF2-40B4-BE49-F238E27FC236}">
                <a16:creationId xmlns:a16="http://schemas.microsoft.com/office/drawing/2014/main" xmlns="" id="{EE5CF6D0-5F23-4712-A20B-9B1FF0563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606455"/>
              </p:ext>
            </p:extLst>
          </p:nvPr>
        </p:nvGraphicFramePr>
        <p:xfrm>
          <a:off x="288770" y="6008965"/>
          <a:ext cx="6185102" cy="2595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789">
                  <a:extLst>
                    <a:ext uri="{9D8B030D-6E8A-4147-A177-3AD203B41FA5}">
                      <a16:colId xmlns:a16="http://schemas.microsoft.com/office/drawing/2014/main" xmlns="" val="3258524032"/>
                    </a:ext>
                  </a:extLst>
                </a:gridCol>
                <a:gridCol w="5625313">
                  <a:extLst>
                    <a:ext uri="{9D8B030D-6E8A-4147-A177-3AD203B41FA5}">
                      <a16:colId xmlns:a16="http://schemas.microsoft.com/office/drawing/2014/main" xmlns="" val="3276949450"/>
                    </a:ext>
                  </a:extLst>
                </a:gridCol>
              </a:tblGrid>
              <a:tr h="34733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rgbClr val="000000"/>
                          </a:solidFill>
                          <a:latin typeface="細明體Y.鑶."/>
                        </a:rPr>
                        <a:t>符合申請補助的條件</a:t>
                      </a:r>
                      <a:endParaRPr lang="zh-HK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06439065"/>
                  </a:ext>
                </a:extLst>
              </a:tr>
              <a:tr h="347339">
                <a:tc>
                  <a:txBody>
                    <a:bodyPr/>
                    <a:lstStyle/>
                    <a:p>
                      <a:r>
                        <a:rPr lang="en-US" altLang="zh-TW" dirty="0"/>
                        <a:t>1) 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必須為註冊建造業工人</a:t>
                      </a:r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228470"/>
                  </a:ext>
                </a:extLst>
              </a:tr>
              <a:tr h="919083">
                <a:tc>
                  <a:txBody>
                    <a:bodyPr/>
                    <a:lstStyle/>
                    <a:p>
                      <a:r>
                        <a:rPr lang="en-US" altLang="zh-TW" dirty="0"/>
                        <a:t>2) 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必須是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日至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TW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r>
                        <a:rPr lang="zh-TW" altLang="en-US" sz="20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內在總承建商根據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建造業工人註冊條例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（第</a:t>
                      </a:r>
                      <a:r>
                        <a:rPr lang="en-US" altLang="zh-TW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583</a:t>
                      </a:r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章） 提交予議會的出勤紀錄中有出勤紀錄</a:t>
                      </a:r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7710853"/>
                  </a:ext>
                </a:extLst>
              </a:tr>
              <a:tr h="919083">
                <a:tc>
                  <a:txBody>
                    <a:bodyPr/>
                    <a:lstStyle/>
                    <a:p>
                      <a:r>
                        <a:rPr lang="en-US" altLang="zh-TW" dirty="0"/>
                        <a:t>3)</a:t>
                      </a:r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申請日期為</a:t>
                      </a:r>
                      <a:endParaRPr lang="en-US" altLang="zh-TW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日至</a:t>
                      </a:r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TW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r>
                        <a:rPr lang="zh-TW" altLang="en-US" sz="2800" b="1" i="0" u="sng" strike="noStrike" kern="1200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  <a:endParaRPr lang="zh-HK" altLang="en-US" sz="2800" b="1" u="sng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0536405"/>
                  </a:ext>
                </a:extLst>
              </a:tr>
            </a:tbl>
          </a:graphicData>
        </a:graphic>
      </p:graphicFrame>
      <p:sp>
        <p:nvSpPr>
          <p:cNvPr id="22" name="文字方塊 21">
            <a:extLst>
              <a:ext uri="{FF2B5EF4-FFF2-40B4-BE49-F238E27FC236}">
                <a16:creationId xmlns:a16="http://schemas.microsoft.com/office/drawing/2014/main" xmlns="" id="{F0CF6782-8518-4CDE-9A65-72E4D0E954CF}"/>
              </a:ext>
            </a:extLst>
          </p:cNvPr>
          <p:cNvSpPr txBox="1"/>
          <p:nvPr/>
        </p:nvSpPr>
        <p:spPr>
          <a:xfrm>
            <a:off x="0" y="8604448"/>
            <a:ext cx="6534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詳情可到</a:t>
            </a:r>
            <a:r>
              <a:rPr lang="en-US" altLang="zh-TW" sz="2400" b="1" dirty="0">
                <a:solidFill>
                  <a:schemeClr val="accent2">
                    <a:lumMod val="50000"/>
                  </a:schemeClr>
                </a:solidFill>
                <a:latin typeface="+mn-ea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www.cic.hk</a:t>
            </a:r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內查詢 </a:t>
            </a:r>
            <a:r>
              <a:rPr lang="en-US" altLang="zh-TW" sz="2400" b="1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/ </a:t>
            </a:r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致電</a:t>
            </a:r>
            <a:r>
              <a:rPr lang="en-US" altLang="zh-TW" sz="2400" b="1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: 3199 7377</a:t>
            </a:r>
            <a:endParaRPr lang="zh-HK" altLang="en-US" sz="2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4" name="直線單箭頭接點 3">
            <a:extLst>
              <a:ext uri="{FF2B5EF4-FFF2-40B4-BE49-F238E27FC236}">
                <a16:creationId xmlns:a16="http://schemas.microsoft.com/office/drawing/2014/main" xmlns="" id="{30529B00-340E-4223-BF9E-72BAFAACC391}"/>
              </a:ext>
            </a:extLst>
          </p:cNvPr>
          <p:cNvCxnSpPr>
            <a:cxnSpLocks/>
          </p:cNvCxnSpPr>
          <p:nvPr/>
        </p:nvCxnSpPr>
        <p:spPr>
          <a:xfrm flipH="1">
            <a:off x="4538981" y="1842216"/>
            <a:ext cx="751838" cy="2099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xmlns="" id="{878B3C24-E20E-46ED-A322-3FA89F8E34D6}"/>
              </a:ext>
            </a:extLst>
          </p:cNvPr>
          <p:cNvSpPr txBox="1">
            <a:spLocks/>
          </p:cNvSpPr>
          <p:nvPr/>
        </p:nvSpPr>
        <p:spPr>
          <a:xfrm>
            <a:off x="5229200" y="1083669"/>
            <a:ext cx="1633308" cy="2156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dirty="0">
                <a:latin typeface="+mn-ea"/>
              </a:rPr>
              <a:t>用電話</a:t>
            </a:r>
            <a:endParaRPr lang="en-US" altLang="zh-TW" sz="2000" dirty="0">
              <a:latin typeface="+mn-ea"/>
            </a:endParaRPr>
          </a:p>
          <a:p>
            <a:pPr marL="0" indent="0" algn="ctr">
              <a:buNone/>
            </a:pPr>
            <a:r>
              <a:rPr lang="en-US" altLang="zh-TW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QR CODE</a:t>
            </a:r>
          </a:p>
          <a:p>
            <a:pPr marL="0" indent="0" algn="ctr">
              <a:buNone/>
            </a:pPr>
            <a:r>
              <a:rPr lang="zh-TW" altLang="en-US" sz="2000" dirty="0">
                <a:latin typeface="+mn-ea"/>
              </a:rPr>
              <a:t>掃一掃 </a:t>
            </a:r>
            <a:r>
              <a:rPr lang="en-US" altLang="zh-TW" sz="2000" dirty="0">
                <a:latin typeface="+mn-ea"/>
              </a:rPr>
              <a:t>/ </a:t>
            </a:r>
            <a:r>
              <a:rPr lang="zh-TW" altLang="en-US" sz="2000" dirty="0">
                <a:latin typeface="+mn-ea"/>
              </a:rPr>
              <a:t>在</a:t>
            </a:r>
            <a:r>
              <a:rPr lang="en-US" altLang="zh-TW" sz="1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APP STORE </a:t>
            </a:r>
            <a:r>
              <a:rPr lang="zh-TW" altLang="en-US" sz="2000" dirty="0">
                <a:latin typeface="+mn-ea"/>
              </a:rPr>
              <a:t>搜尋</a:t>
            </a:r>
            <a:r>
              <a:rPr lang="zh-TW" altLang="en-US" sz="2000" dirty="0"/>
              <a:t>「</a:t>
            </a:r>
            <a:r>
              <a:rPr lang="zh-TW" altLang="en-US" sz="2000" dirty="0">
                <a:ln>
                  <a:solidFill>
                    <a:schemeClr val="accent1"/>
                  </a:solidFill>
                </a:ln>
              </a:rPr>
              <a:t>安全錦囊</a:t>
            </a:r>
            <a:r>
              <a:rPr lang="zh-TW" altLang="en-US" sz="2000" dirty="0"/>
              <a:t>」</a:t>
            </a:r>
            <a:endParaRPr lang="en-HK" altLang="zh-TW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476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lumMod val="5000"/>
                <a:lumOff val="95000"/>
              </a:srgbClr>
            </a:gs>
            <a:gs pos="2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6672" y="884178"/>
            <a:ext cx="5976664" cy="763284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90000" rIns="0" bIns="90000">
            <a:noAutofit/>
          </a:bodyPr>
          <a:lstStyle/>
          <a:p>
            <a:pPr algn="ctr">
              <a:lnSpc>
                <a:spcPct val="150000"/>
              </a:lnSpc>
              <a:buSzPts val="1400"/>
            </a:pPr>
            <a:r>
              <a:rPr lang="zh-TW" altLang="en-US" sz="2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 錄</a:t>
            </a: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  <a:cs typeface="Times New Roman"/>
              </a:rPr>
              <a:t>序言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  <a:cs typeface="Times New Roman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疫情追蹤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  <a:cs typeface="Times New Roman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  <a:cs typeface="Times New Roman"/>
              </a:rPr>
              <a:t>因應武漢肺炎本司已實行的一切抗疫措施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  <a:cs typeface="Times New Roman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2020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年</a:t>
            </a: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1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月份家訪活動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建造業安全獎勵計劃 </a:t>
            </a: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2019/ 2020</a:t>
            </a: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在地盤特別</a:t>
            </a:r>
            <a:r>
              <a:rPr lang="zh-TW" altLang="en-US" sz="2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設置獨立</a:t>
            </a:r>
            <a:r>
              <a:rPr lang="zh-TW" altLang="zh-HK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檢測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中心為工友量</a:t>
            </a:r>
            <a:r>
              <a:rPr lang="zh-TW" altLang="zh-HK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體溫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中地</a:t>
            </a:r>
            <a:r>
              <a:rPr lang="zh-TW" altLang="en-HK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抗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疫</a:t>
            </a: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 Banner</a:t>
            </a: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建造業議</a:t>
            </a:r>
            <a:r>
              <a:rPr lang="zh-HK" altLang="en-HK" sz="2200" b="1" dirty="0">
                <a:solidFill>
                  <a:schemeClr val="accent6">
                    <a:lumMod val="75000"/>
                  </a:schemeClr>
                </a:solidFill>
              </a:rPr>
              <a:t>會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</a:rPr>
              <a:t>發出</a:t>
            </a: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相</a:t>
            </a:r>
            <a:r>
              <a:rPr lang="zh-HK" altLang="en-HK" sz="2200" b="1" dirty="0">
                <a:solidFill>
                  <a:schemeClr val="accent6">
                    <a:lumMod val="75000"/>
                  </a:schemeClr>
                </a:solidFill>
              </a:rPr>
              <a:t>關</a:t>
            </a: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的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防疫資訊 </a:t>
            </a:r>
            <a:endParaRPr lang="zh-HK" altLang="en-US" sz="2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職安局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</a:rPr>
              <a:t>發出</a:t>
            </a: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相</a:t>
            </a:r>
            <a:r>
              <a:rPr lang="zh-HK" altLang="en-HK" sz="2200" b="1" dirty="0">
                <a:solidFill>
                  <a:schemeClr val="accent6">
                    <a:lumMod val="75000"/>
                  </a:schemeClr>
                </a:solidFill>
              </a:rPr>
              <a:t>關</a:t>
            </a:r>
            <a:r>
              <a:rPr lang="zh-HK" altLang="en-US" sz="2200" b="1" dirty="0">
                <a:solidFill>
                  <a:schemeClr val="accent6">
                    <a:lumMod val="75000"/>
                  </a:schemeClr>
                </a:solidFill>
              </a:rPr>
              <a:t>的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防疫貼士 </a:t>
            </a:r>
            <a:endParaRPr lang="en-US" altLang="zh-TW" sz="22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意外分享 </a:t>
            </a: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 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非中地 </a:t>
            </a:r>
            <a:r>
              <a:rPr lang="en-US" altLang="zh-TW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)</a:t>
            </a: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</a:rPr>
              <a:t>建造業「防疫抗疫基金」</a:t>
            </a:r>
            <a:endParaRPr lang="zh-TW" altLang="en-US" sz="22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540000" lvl="1" indent="-342900">
              <a:lnSpc>
                <a:spcPct val="150000"/>
              </a:lnSpc>
              <a:buSzPts val="1400"/>
              <a:buFont typeface="Wingdings" panose="05000000000000000000" pitchFamily="2" charset="2"/>
              <a:buChar char="l"/>
            </a:pP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有獎問答環節</a:t>
            </a:r>
            <a:endParaRPr lang="en-US" sz="22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6888" y="355466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5226514" y="8645628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52892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14512" y="726954"/>
            <a:ext cx="4828975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有獎問答環節</a:t>
            </a:r>
          </a:p>
        </p:txBody>
      </p:sp>
      <p:sp>
        <p:nvSpPr>
          <p:cNvPr id="16" name="矩形 15"/>
          <p:cNvSpPr/>
          <p:nvPr/>
        </p:nvSpPr>
        <p:spPr>
          <a:xfrm>
            <a:off x="404665" y="1671487"/>
            <a:ext cx="611043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任何中地及分判員工皆可參加，請將答案交予項目安全人員，答中而被抽中將可獲得豐富獎品。</a:t>
            </a:r>
            <a:endParaRPr lang="zh-HK" alt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4665" y="7365258"/>
            <a:ext cx="61926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TW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--------------------------</a:t>
            </a:r>
            <a:r>
              <a:rPr lang="zh-TW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全</a:t>
            </a:r>
            <a:r>
              <a:rPr lang="zh-TW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  <a:cs typeface="CHei3HK-Bold"/>
              </a:rPr>
              <a:t>刊</a:t>
            </a:r>
            <a:r>
              <a:rPr lang="zh-TW" altLang="en-US" sz="16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完</a:t>
            </a:r>
            <a:r>
              <a:rPr lang="en-US" altLang="zh-TW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----------------------------</a:t>
            </a:r>
            <a:endParaRPr lang="en-US" altLang="zh-HK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0904" y="8225244"/>
            <a:ext cx="4844706" cy="523220"/>
          </a:xfrm>
          <a:prstGeom prst="rect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tabLst>
                <a:tab pos="717550" algn="l"/>
                <a:tab pos="895350" algn="l"/>
              </a:tabLst>
            </a:pP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參考資料</a:t>
            </a:r>
            <a:r>
              <a:rPr lang="en-US" altLang="zh-TW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TW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TW" altLang="en-US" sz="1400" b="1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勞工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處</a:t>
            </a:r>
            <a:r>
              <a:rPr lang="en-US" altLang="zh-TW" sz="1400" b="1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TW" altLang="en-US" sz="1400" b="1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建造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業議會</a:t>
            </a:r>
            <a:r>
              <a:rPr lang="en-US" altLang="zh-TW" sz="1400" b="1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職業安全健康局</a:t>
            </a:r>
            <a:r>
              <a:rPr lang="en-US" altLang="zh-TW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TW" altLang="en-US" sz="1400" b="1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東方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日報</a:t>
            </a:r>
            <a:endParaRPr lang="en-US" altLang="zh-TW" sz="1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tabLst>
                <a:tab pos="717550" algn="l"/>
                <a:tab pos="895350" algn="l"/>
              </a:tabLst>
            </a:pP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製作</a:t>
            </a:r>
            <a:r>
              <a:rPr lang="en-US" altLang="zh-TW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TW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中地安全組</a:t>
            </a:r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>
          <a:xfrm>
            <a:off x="5257800" y="8657167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AEB178-CFEF-4BD9-8939-8171DDC2C0B3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xmlns="" id="{F71E79F5-606C-4E1F-AEF8-D7FAEDF94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164412"/>
              </p:ext>
            </p:extLst>
          </p:nvPr>
        </p:nvGraphicFramePr>
        <p:xfrm>
          <a:off x="-2235" y="2862288"/>
          <a:ext cx="6860235" cy="3113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176">
                  <a:extLst>
                    <a:ext uri="{9D8B030D-6E8A-4147-A177-3AD203B41FA5}">
                      <a16:colId xmlns:a16="http://schemas.microsoft.com/office/drawing/2014/main" xmlns="" val="1745937328"/>
                    </a:ext>
                  </a:extLst>
                </a:gridCol>
                <a:gridCol w="1987972">
                  <a:extLst>
                    <a:ext uri="{9D8B030D-6E8A-4147-A177-3AD203B41FA5}">
                      <a16:colId xmlns:a16="http://schemas.microsoft.com/office/drawing/2014/main" xmlns="" val="2262927951"/>
                    </a:ext>
                  </a:extLst>
                </a:gridCol>
                <a:gridCol w="2520279">
                  <a:extLst>
                    <a:ext uri="{9D8B030D-6E8A-4147-A177-3AD203B41FA5}">
                      <a16:colId xmlns:a16="http://schemas.microsoft.com/office/drawing/2014/main" xmlns="" val="4115714497"/>
                    </a:ext>
                  </a:extLst>
                </a:gridCol>
                <a:gridCol w="1700808">
                  <a:extLst>
                    <a:ext uri="{9D8B030D-6E8A-4147-A177-3AD203B41FA5}">
                      <a16:colId xmlns:a16="http://schemas.microsoft.com/office/drawing/2014/main" xmlns="" val="405908167"/>
                    </a:ext>
                  </a:extLst>
                </a:gridCol>
              </a:tblGrid>
              <a:tr h="521840">
                <a:tc rowSpan="2">
                  <a:txBody>
                    <a:bodyPr/>
                    <a:lstStyle/>
                    <a:p>
                      <a:pPr algn="ctr"/>
                      <a:endParaRPr lang="en-US" altLang="zh-TW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zh-HK" alt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為加強防疫，中</a:t>
                      </a:r>
                      <a:r>
                        <a:rPr lang="zh-TW" alt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地特設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了幾多條特別安全機制？</a:t>
                      </a:r>
                      <a:endParaRPr lang="en-US" altLang="zh-TW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5526223"/>
                  </a:ext>
                </a:extLst>
              </a:tr>
              <a:tr h="521840">
                <a:tc vMerge="1">
                  <a:txBody>
                    <a:bodyPr/>
                    <a:lstStyle/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a) 5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b) 6</a:t>
                      </a:r>
                      <a:endParaRPr lang="zh-HK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c) 7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7599496"/>
                  </a:ext>
                </a:extLst>
              </a:tr>
              <a:tr h="521840">
                <a:tc rowSpan="2">
                  <a:txBody>
                    <a:bodyPr/>
                    <a:lstStyle/>
                    <a:p>
                      <a:pPr algn="ctr"/>
                      <a:endParaRPr lang="en-US" altLang="zh-TW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altLang="zh-TW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應該如何</a:t>
                      </a:r>
                      <a:r>
                        <a:rPr lang="zh-TW" altLang="en-US" sz="1800" b="1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棄置口罩</a:t>
                      </a:r>
                      <a:r>
                        <a:rPr lang="zh-TW" altLang="en-US" sz="18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？</a:t>
                      </a:r>
                      <a:endParaRPr lang="zh-TW" altLang="en-US" sz="1800" b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1045120"/>
                  </a:ext>
                </a:extLst>
              </a:tr>
              <a:tr h="504232">
                <a:tc vMerge="1">
                  <a:txBody>
                    <a:bodyPr/>
                    <a:lstStyle/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lang="en-US" altLang="zh-HK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zh-TW" altLang="en-US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zh-TW" altLang="en-US" sz="18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棄置</a:t>
                      </a:r>
                      <a:r>
                        <a:rPr lang="zh-TW" altLang="en-US" sz="1800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在地上 </a:t>
                      </a:r>
                      <a:endParaRPr lang="zh-HK" altLang="en-US" b="1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r>
                        <a:rPr lang="en-US" altLang="zh-HK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zh-TW" altLang="en-US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zh-TW" altLang="en-US" sz="18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獨立</a:t>
                      </a:r>
                      <a:r>
                        <a:rPr lang="zh-TW" altLang="en-US" sz="1800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棄置口罩收集箱</a:t>
                      </a:r>
                      <a:endParaRPr lang="zh-HK" altLang="en-US" b="1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r>
                        <a:rPr lang="en-US" altLang="zh-HK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zh-TW" alt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zh-TW" altLang="en-US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以上</a:t>
                      </a:r>
                      <a:r>
                        <a:rPr lang="zh-TW" altLang="en-US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皆是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9948692"/>
                  </a:ext>
                </a:extLst>
              </a:tr>
              <a:tr h="521840">
                <a:tc rowSpan="2">
                  <a:txBody>
                    <a:bodyPr/>
                    <a:lstStyle/>
                    <a:p>
                      <a:pPr algn="ctr"/>
                      <a:endParaRPr lang="en-US" altLang="zh-TW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altLang="zh-TW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建造業「防疫抗疫基金</a:t>
                      </a:r>
                      <a:r>
                        <a:rPr lang="zh-TW" altLang="en-US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」可</a:t>
                      </a:r>
                      <a:r>
                        <a:rPr lang="zh-TW" alt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透過以下那些途徑</a:t>
                      </a:r>
                      <a:r>
                        <a:rPr lang="zh-TW" altLang="en-US" b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細明體Y.鑶."/>
                        </a:rPr>
                        <a:t>申請</a:t>
                      </a:r>
                      <a:r>
                        <a:rPr lang="zh-TW" altLang="en-US" sz="18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？</a:t>
                      </a:r>
                      <a:endParaRPr lang="en-US" altLang="zh-TW" sz="1800" b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4969889"/>
                  </a:ext>
                </a:extLst>
              </a:tr>
              <a:tr h="521840">
                <a:tc vMerge="1">
                  <a:txBody>
                    <a:bodyPr/>
                    <a:lstStyle/>
                    <a:p>
                      <a:pPr algn="ctr"/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r>
                        <a:rPr lang="en-US" altLang="zh-HK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zh-TW" alt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zh-TW" altLang="en-US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手機</a:t>
                      </a:r>
                      <a:r>
                        <a:rPr lang="zh-TW" altLang="en-US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應用程式</a:t>
                      </a:r>
                      <a:endParaRPr lang="zh-HK" altLang="en-US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b) </a:t>
                      </a:r>
                      <a:r>
                        <a:rPr lang="zh-TW" alt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下載報名表格</a:t>
                      </a:r>
                      <a:endParaRPr lang="zh-HK" alt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r>
                        <a:rPr lang="en-US" altLang="zh-HK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zh-TW" alt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zh-TW" altLang="en-US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以上</a:t>
                      </a:r>
                      <a:r>
                        <a:rPr lang="zh-TW" altLang="en-US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皆是</a:t>
                      </a:r>
                      <a:endParaRPr lang="zh-HK" alt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9840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80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5248672" y="8618831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xmlns="" id="{D196DD97-D290-4E5B-AC9C-4C000803F36B}"/>
              </a:ext>
            </a:extLst>
          </p:cNvPr>
          <p:cNvSpPr txBox="1">
            <a:spLocks/>
          </p:cNvSpPr>
          <p:nvPr/>
        </p:nvSpPr>
        <p:spPr>
          <a:xfrm>
            <a:off x="342900" y="623430"/>
            <a:ext cx="6172200" cy="924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+mj-ea"/>
                <a:cs typeface="Times New Roman"/>
              </a:rPr>
              <a:t>序言</a:t>
            </a:r>
            <a:r>
              <a:rPr lang="en-US" altLang="zh-TW" b="1" dirty="0">
                <a:solidFill>
                  <a:schemeClr val="accent2">
                    <a:lumMod val="75000"/>
                  </a:schemeClr>
                </a:solidFill>
                <a:latin typeface="+mj-ea"/>
                <a:cs typeface="Times New Roman"/>
              </a:rPr>
              <a:t/>
            </a:r>
            <a:br>
              <a:rPr lang="en-US" altLang="zh-TW" b="1" dirty="0">
                <a:solidFill>
                  <a:schemeClr val="accent2">
                    <a:lumMod val="75000"/>
                  </a:schemeClr>
                </a:solidFill>
                <a:latin typeface="+mj-ea"/>
                <a:cs typeface="Times New Roman"/>
              </a:rPr>
            </a:br>
            <a:endParaRPr lang="zh-HK" altLang="en-US" dirty="0"/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xmlns="" id="{A36BA567-8F65-B143-A2EB-0E1749231DD8}"/>
              </a:ext>
            </a:extLst>
          </p:cNvPr>
          <p:cNvSpPr txBox="1">
            <a:spLocks/>
          </p:cNvSpPr>
          <p:nvPr/>
        </p:nvSpPr>
        <p:spPr>
          <a:xfrm>
            <a:off x="116632" y="1259632"/>
            <a:ext cx="6606480" cy="7260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zh-TW" altLang="zh-HK" b="1" dirty="0">
                <a:solidFill>
                  <a:schemeClr val="tx1"/>
                </a:solidFill>
                <a:latin typeface="+mn-ea"/>
              </a:rPr>
              <a:t>繼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2013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年沙士之後，香港再有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2019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新型冠狀病毒疾病，另稱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( 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武漢肺炎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 )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。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chemeClr val="tx1"/>
                </a:solidFill>
                <a:latin typeface="PCMyungjo" pitchFamily="2" charset="-127"/>
              </a:rPr>
              <a:t>武漢肺炎由不明病毒引起，保持個人衛生、外出時戴口罩及日常勤洗手是目前較有效的預防感染方法。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到目前為止，已有至少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TW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91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宗本地確診個案，更不幸地已有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HK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宗本地死亡個案 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( 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最後更新為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2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6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/02/2020 )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，疫情不能忽視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 ! 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本司在經歷過</a:t>
            </a:r>
            <a:r>
              <a:rPr lang="en-US" altLang="zh-HK" b="1" dirty="0">
                <a:solidFill>
                  <a:schemeClr val="tx1"/>
                </a:solidFill>
                <a:latin typeface="+mn-ea"/>
              </a:rPr>
              <a:t>2013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年沙士之後，已有一套完善的防疫措施和機制，所以遠在此疫情在香港爆發前，我們已致力提高本司所有同事，包括其下分判商對個人衛生和防疫知識，並啟動了特別的安全機制。特別安全機制分成</a:t>
            </a:r>
            <a:r>
              <a:rPr lang="zh-TW" altLang="en-US" b="1" dirty="0">
                <a:solidFill>
                  <a:schemeClr val="tx1"/>
                </a:solidFill>
                <a:latin typeface="+mn-ea"/>
              </a:rPr>
              <a:t>七</a:t>
            </a:r>
            <a:r>
              <a:rPr lang="zh-TW" altLang="zh-HK" b="1" dirty="0">
                <a:solidFill>
                  <a:schemeClr val="tx1"/>
                </a:solidFill>
                <a:latin typeface="+mn-ea"/>
              </a:rPr>
              <a:t>大部分，</a:t>
            </a:r>
            <a:r>
              <a:rPr lang="zh-TW" altLang="en-US" b="1" dirty="0">
                <a:solidFill>
                  <a:schemeClr val="tx1"/>
                </a:solidFill>
                <a:latin typeface="+mn-ea"/>
              </a:rPr>
              <a:t>以下會為大家介紹</a:t>
            </a:r>
            <a:r>
              <a:rPr lang="en-US" altLang="zh-TW" b="1" dirty="0">
                <a:solidFill>
                  <a:schemeClr val="tx1"/>
                </a:solidFill>
                <a:latin typeface="+mn-ea"/>
              </a:rPr>
              <a:t>﹕</a:t>
            </a:r>
            <a:endParaRPr lang="zh-TW" altLang="zh-HK" b="1" dirty="0">
              <a:solidFill>
                <a:schemeClr val="tx1"/>
              </a:solidFill>
              <a:latin typeface="+mn-ea"/>
            </a:endParaRPr>
          </a:p>
          <a:p>
            <a:pPr algn="l"/>
            <a:r>
              <a:rPr lang="en-US" altLang="zh-HK" b="1" dirty="0">
                <a:solidFill>
                  <a:schemeClr val="tx1"/>
                </a:solidFill>
                <a:latin typeface="+mn-ea"/>
              </a:rPr>
              <a:t> </a:t>
            </a:r>
            <a:endParaRPr lang="zh-TW" altLang="zh-HK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2A1A0CF-10CA-214C-869E-9FC8C6C28D09}"/>
              </a:ext>
            </a:extLst>
          </p:cNvPr>
          <p:cNvSpPr/>
          <p:nvPr/>
        </p:nvSpPr>
        <p:spPr>
          <a:xfrm>
            <a:off x="-9128" y="8028384"/>
            <a:ext cx="6858000" cy="593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TW" altLang="en-US" sz="3200" b="1" dirty="0">
                <a:solidFill>
                  <a:srgbClr val="FF0000"/>
                </a:solidFill>
                <a:highlight>
                  <a:srgbClr val="FFFF00"/>
                </a:highlight>
              </a:rPr>
              <a:t>抗疫</a:t>
            </a:r>
            <a:r>
              <a:rPr lang="zh-TW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措施要做足</a:t>
            </a:r>
            <a:r>
              <a:rPr lang="zh-TW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PMingLiU" panose="02020500000000000000" pitchFamily="18" charset="-120"/>
                <a:cs typeface="PMingLiU" panose="02020500000000000000" pitchFamily="18" charset="-120"/>
              </a:rPr>
              <a:t>，</a:t>
            </a:r>
            <a:r>
              <a:rPr lang="zh-TW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武漢肺炎無得郁</a:t>
            </a:r>
            <a:endParaRPr lang="en-HK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617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F17DAFC-9CBD-8843-9556-B3D010EC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57800" y="8684585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4</a:t>
            </a:fld>
            <a:endParaRPr lang="zh-HK" altLang="en-US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xmlns="" id="{25FC711E-5E28-0C4B-B58C-56784DD5D460}"/>
              </a:ext>
            </a:extLst>
          </p:cNvPr>
          <p:cNvSpPr txBox="1">
            <a:spLocks/>
          </p:cNvSpPr>
          <p:nvPr/>
        </p:nvSpPr>
        <p:spPr>
          <a:xfrm>
            <a:off x="342900" y="623430"/>
            <a:ext cx="6172200" cy="924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HK" altLang="en-US" b="1" dirty="0"/>
              <a:t>疫情追蹤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4A16BC9-378F-4F37-B4F2-A439D762FAA7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9" name="爆炸: 十四角 8">
            <a:extLst>
              <a:ext uri="{FF2B5EF4-FFF2-40B4-BE49-F238E27FC236}">
                <a16:creationId xmlns:a16="http://schemas.microsoft.com/office/drawing/2014/main" xmlns="" id="{7A061EC5-B0AA-4328-83AB-35A115D6D18E}"/>
              </a:ext>
            </a:extLst>
          </p:cNvPr>
          <p:cNvSpPr/>
          <p:nvPr/>
        </p:nvSpPr>
        <p:spPr>
          <a:xfrm>
            <a:off x="4922912" y="711935"/>
            <a:ext cx="1800200" cy="129614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F8D362D5-9CEE-4613-B695-51AD2D5849EC}"/>
              </a:ext>
            </a:extLst>
          </p:cNvPr>
          <p:cNvSpPr txBox="1"/>
          <p:nvPr/>
        </p:nvSpPr>
        <p:spPr>
          <a:xfrm rot="19843826">
            <a:off x="5334876" y="1131574"/>
            <a:ext cx="1058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/>
              <a:t>懶人包</a:t>
            </a:r>
            <a:endParaRPr lang="zh-HK" altLang="en-US" sz="20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1D7BCD-956C-4D6E-A3B4-8173EB639E29}"/>
              </a:ext>
            </a:extLst>
          </p:cNvPr>
          <p:cNvSpPr/>
          <p:nvPr/>
        </p:nvSpPr>
        <p:spPr>
          <a:xfrm>
            <a:off x="0" y="2099163"/>
            <a:ext cx="2393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00B0F0"/>
                </a:solidFill>
                <a:latin typeface="+mn-ea"/>
              </a:rPr>
              <a:t>最後更新為</a:t>
            </a:r>
            <a:r>
              <a:rPr lang="en-US" altLang="zh-TW" b="1" dirty="0">
                <a:solidFill>
                  <a:srgbClr val="00B0F0"/>
                </a:solidFill>
                <a:latin typeface="+mn-ea"/>
              </a:rPr>
              <a:t> </a:t>
            </a:r>
            <a:r>
              <a:rPr lang="en-US" altLang="zh-HK" b="1" dirty="0">
                <a:solidFill>
                  <a:srgbClr val="00B0F0"/>
                </a:solidFill>
                <a:latin typeface="+mn-ea"/>
              </a:rPr>
              <a:t>2</a:t>
            </a:r>
            <a:r>
              <a:rPr lang="en-US" altLang="zh-TW" b="1" dirty="0">
                <a:solidFill>
                  <a:srgbClr val="00B0F0"/>
                </a:solidFill>
                <a:latin typeface="+mn-ea"/>
              </a:rPr>
              <a:t>6</a:t>
            </a:r>
            <a:r>
              <a:rPr lang="en-US" altLang="zh-HK" b="1" dirty="0">
                <a:solidFill>
                  <a:srgbClr val="00B0F0"/>
                </a:solidFill>
                <a:latin typeface="+mn-ea"/>
              </a:rPr>
              <a:t>/02/2020</a:t>
            </a:r>
            <a:endParaRPr lang="zh-HK" altLang="en-US" dirty="0">
              <a:solidFill>
                <a:srgbClr val="00B0F0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8859309D-AE51-4581-A205-A2B574D2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1" y="2773035"/>
            <a:ext cx="6858000" cy="473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3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4A8185-7730-9C4E-8A4E-E5F6A32BD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379182"/>
            <a:ext cx="6515100" cy="1524000"/>
          </a:xfrm>
        </p:spPr>
        <p:txBody>
          <a:bodyPr/>
          <a:lstStyle/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1</a:t>
            </a:r>
            <a:br>
              <a:rPr lang="en-US" altLang="zh-TW" b="1" dirty="0">
                <a:latin typeface="+mn-ea"/>
                <a:ea typeface="+mn-ea"/>
              </a:rPr>
            </a:br>
            <a:r>
              <a:rPr lang="en-US" altLang="zh-TW" b="1" dirty="0">
                <a:latin typeface="+mn-ea"/>
                <a:ea typeface="+mn-ea"/>
              </a:rPr>
              <a:t>14</a:t>
            </a:r>
            <a:r>
              <a:rPr lang="ja-JP" altLang="en-US" b="1" dirty="0">
                <a:latin typeface="+mn-ea"/>
                <a:ea typeface="+mn-ea"/>
              </a:rPr>
              <a:t>天</a:t>
            </a:r>
            <a:r>
              <a:rPr lang="zh-TW" altLang="zh-HK" b="1" dirty="0">
                <a:latin typeface="+mn-ea"/>
                <a:ea typeface="+mn-ea"/>
              </a:rPr>
              <a:t>自我隔離</a:t>
            </a:r>
            <a:endParaRPr lang="en-US" b="1" dirty="0">
              <a:latin typeface="+mn-ea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CD6E7E-DBC0-834C-A166-4ACFA443F0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HK" b="1" dirty="0">
                <a:latin typeface="+mn-ea"/>
              </a:rPr>
              <a:t>所有員工在疫情爆發前</a:t>
            </a:r>
            <a:r>
              <a:rPr lang="zh-TW" altLang="en-US" b="1" dirty="0">
                <a:latin typeface="+mn-ea"/>
              </a:rPr>
              <a:t>後</a:t>
            </a:r>
            <a:r>
              <a:rPr lang="zh-TW" altLang="zh-HK" b="1" dirty="0">
                <a:latin typeface="+mn-ea"/>
              </a:rPr>
              <a:t>有否離港，上班前都需要接受檢測。如有員工未能通過檢測，必須要自我隔離十四天或以上。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DFF9590-6B73-8F43-93E8-5C96572F2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6514" y="8647849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D8B4CAF-10A5-4028-B25D-92EA9DD2B9CB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F283546-6457-43C4-A2D0-4192006087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6" r="29101"/>
          <a:stretch/>
        </p:blipFill>
        <p:spPr>
          <a:xfrm>
            <a:off x="4653136" y="6416779"/>
            <a:ext cx="1440160" cy="2078356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BC0DE41F-E2B8-4085-9F5C-FA2BDAEA8C29}"/>
              </a:ext>
            </a:extLst>
          </p:cNvPr>
          <p:cNvSpPr txBox="1"/>
          <p:nvPr/>
        </p:nvSpPr>
        <p:spPr>
          <a:xfrm>
            <a:off x="5976645" y="6340422"/>
            <a:ext cx="800219" cy="2231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4000" b="1" dirty="0">
                <a:solidFill>
                  <a:srgbClr val="FF0000"/>
                </a:solidFill>
                <a:latin typeface="+mn-ea"/>
              </a:rPr>
              <a:t>隔離觀察</a:t>
            </a:r>
            <a:endParaRPr lang="zh-HK" altLang="en-US" sz="4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xmlns="" id="{231C1173-5745-4E11-9229-C529884E1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01" y="5724127"/>
            <a:ext cx="2154667" cy="253694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881FE4E-561B-491C-B5A4-663AACAE2829}"/>
              </a:ext>
            </a:extLst>
          </p:cNvPr>
          <p:cNvSpPr/>
          <p:nvPr/>
        </p:nvSpPr>
        <p:spPr>
          <a:xfrm rot="21287732">
            <a:off x="370797" y="5421826"/>
            <a:ext cx="2880320" cy="4320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4545EF0-99AA-4013-8666-575C0A770FAE}"/>
              </a:ext>
            </a:extLst>
          </p:cNvPr>
          <p:cNvSpPr/>
          <p:nvPr/>
        </p:nvSpPr>
        <p:spPr>
          <a:xfrm rot="5081249">
            <a:off x="1687081" y="6591075"/>
            <a:ext cx="2880320" cy="4320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3A1BA93-C694-43F3-BF91-2057B2267A47}"/>
              </a:ext>
            </a:extLst>
          </p:cNvPr>
          <p:cNvSpPr/>
          <p:nvPr/>
        </p:nvSpPr>
        <p:spPr>
          <a:xfrm rot="5093017">
            <a:off x="-520304" y="7048553"/>
            <a:ext cx="2880320" cy="4320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3D01B89-7924-4FC2-9266-96D3BAFAF19E}"/>
              </a:ext>
            </a:extLst>
          </p:cNvPr>
          <p:cNvSpPr/>
          <p:nvPr/>
        </p:nvSpPr>
        <p:spPr>
          <a:xfrm rot="10482133">
            <a:off x="778498" y="8131812"/>
            <a:ext cx="2880320" cy="4320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93782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5A0BBD-A90B-C542-993F-8524EA92B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670" y="8035771"/>
            <a:ext cx="5940659" cy="641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zh-HK" b="1" dirty="0">
                <a:solidFill>
                  <a:srgbClr val="FF0000"/>
                </a:solidFill>
              </a:rPr>
              <a:t>謹記體溫不能超過</a:t>
            </a:r>
            <a:r>
              <a:rPr lang="en-US" altLang="zh-HK" b="1" dirty="0">
                <a:solidFill>
                  <a:srgbClr val="FF0000"/>
                </a:solidFill>
              </a:rPr>
              <a:t>( 37.3 ) </a:t>
            </a:r>
            <a:r>
              <a:rPr lang="zh-TW" altLang="zh-HK" b="1" dirty="0">
                <a:solidFill>
                  <a:srgbClr val="FF0000"/>
                </a:solidFill>
              </a:rPr>
              <a:t>度喔</a:t>
            </a:r>
            <a:r>
              <a:rPr lang="en-US" altLang="zh-HK" b="1" dirty="0">
                <a:solidFill>
                  <a:srgbClr val="FF0000"/>
                </a:solidFill>
              </a:rPr>
              <a:t>!!</a:t>
            </a:r>
            <a:endParaRPr lang="zh-TW" altLang="zh-HK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90DA655-892A-E649-9F50-2ED421AB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57800" y="8657167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6</a:t>
            </a:fld>
            <a:endParaRPr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5C47AA-C999-466F-BB44-A399E83F19E7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4D4A5E2-C065-455C-A04F-C032F0B038FC}"/>
              </a:ext>
            </a:extLst>
          </p:cNvPr>
          <p:cNvSpPr txBox="1">
            <a:spLocks/>
          </p:cNvSpPr>
          <p:nvPr/>
        </p:nvSpPr>
        <p:spPr>
          <a:xfrm>
            <a:off x="0" y="662509"/>
            <a:ext cx="68580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2</a:t>
            </a:r>
          </a:p>
          <a:p>
            <a:r>
              <a:rPr lang="zh-TW" altLang="zh-HK" b="1" dirty="0">
                <a:latin typeface="+mn-ea"/>
                <a:ea typeface="+mn-ea"/>
              </a:rPr>
              <a:t>每天量度體溫</a:t>
            </a:r>
            <a:endParaRPr lang="zh-TW" altLang="zh-HK" dirty="0">
              <a:latin typeface="+mn-ea"/>
              <a:ea typeface="+mn-ea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1E323182-B5F1-4253-AFB8-ED0681C152F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530" y="2862780"/>
            <a:ext cx="3678939" cy="490047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318D1933-6A9D-48B9-A2C6-10604DB57285}"/>
              </a:ext>
            </a:extLst>
          </p:cNvPr>
          <p:cNvSpPr txBox="1">
            <a:spLocks/>
          </p:cNvSpPr>
          <p:nvPr/>
        </p:nvSpPr>
        <p:spPr>
          <a:xfrm>
            <a:off x="75770" y="2220796"/>
            <a:ext cx="6706457" cy="641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800" b="1" dirty="0"/>
              <a:t>如果發現自己有發燒症狀</a:t>
            </a:r>
            <a:r>
              <a:rPr lang="zh-TW" altLang="zh-HK" sz="2800" b="1" dirty="0">
                <a:latin typeface="+mn-ea"/>
              </a:rPr>
              <a:t>，</a:t>
            </a:r>
            <a:r>
              <a:rPr lang="zh-TW" altLang="en-US" sz="2800" b="1" dirty="0">
                <a:latin typeface="+mn-ea"/>
              </a:rPr>
              <a:t>必須及早求醫</a:t>
            </a:r>
            <a:r>
              <a:rPr lang="en-US" altLang="zh-HK" sz="2800" b="1" dirty="0">
                <a:latin typeface="+mn-ea"/>
              </a:rPr>
              <a:t>! </a:t>
            </a:r>
            <a:endParaRPr lang="zh-TW" altLang="zh-HK" sz="2800" dirty="0"/>
          </a:p>
        </p:txBody>
      </p:sp>
    </p:spTree>
    <p:extLst>
      <p:ext uri="{BB962C8B-B14F-4D97-AF65-F5344CB8AC3E}">
        <p14:creationId xmlns:p14="http://schemas.microsoft.com/office/powerpoint/2010/main" val="2447596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2148CC0F-BAD1-48D5-AB16-F1B2D4E34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5880" y="2122311"/>
            <a:ext cx="2569163" cy="66555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HK" sz="2800" b="1" dirty="0">
                <a:latin typeface="+mn-ea"/>
              </a:rPr>
              <a:t>所有員工</a:t>
            </a:r>
            <a:r>
              <a:rPr lang="zh-TW" altLang="en-US" sz="2800" b="1" dirty="0">
                <a:latin typeface="+mn-ea"/>
              </a:rPr>
              <a:t>在假期後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第一個</a:t>
            </a:r>
            <a:r>
              <a:rPr lang="zh-TW" altLang="en-US" sz="2800" b="1" dirty="0">
                <a:latin typeface="+mn-ea"/>
              </a:rPr>
              <a:t>工作日</a:t>
            </a:r>
            <a:r>
              <a:rPr lang="zh-TW" altLang="zh-HK" sz="2800" b="1" dirty="0">
                <a:latin typeface="+mn-ea"/>
              </a:rPr>
              <a:t>，</a:t>
            </a:r>
            <a:r>
              <a:rPr lang="zh-TW" altLang="en-US" sz="2800" b="1" dirty="0">
                <a:latin typeface="+mn-ea"/>
              </a:rPr>
              <a:t>需填寫</a:t>
            </a:r>
            <a:r>
              <a:rPr lang="zh-TW" altLang="zh-HK" sz="2800" b="1" dirty="0">
                <a:latin typeface="+mn-ea"/>
              </a:rPr>
              <a:t>。</a:t>
            </a:r>
            <a:endParaRPr lang="en-US" altLang="zh-TW" sz="2800" b="1" dirty="0">
              <a:latin typeface="+mn-ea"/>
            </a:endParaRPr>
          </a:p>
          <a:p>
            <a:pPr marL="0" indent="0">
              <a:buNone/>
            </a:pPr>
            <a:endParaRPr lang="en-US" altLang="zh-TW" sz="2800" b="1" dirty="0">
              <a:latin typeface="+mn-ea"/>
            </a:endParaRPr>
          </a:p>
          <a:p>
            <a:pPr marL="0" indent="0">
              <a:buNone/>
            </a:pPr>
            <a:r>
              <a:rPr lang="zh-TW" altLang="en-US" sz="2800" b="1" dirty="0">
                <a:latin typeface="+mn-ea"/>
              </a:rPr>
              <a:t>請注意</a:t>
            </a:r>
            <a:r>
              <a:rPr lang="zh-TW" altLang="zh-HK" sz="2800" b="1" dirty="0">
                <a:latin typeface="+mn-ea"/>
              </a:rPr>
              <a:t>，</a:t>
            </a:r>
            <a:r>
              <a:rPr lang="zh-TW" altLang="en-US" sz="2800" b="1" dirty="0">
                <a:latin typeface="+mn-ea"/>
              </a:rPr>
              <a:t>如過去</a:t>
            </a:r>
            <a:r>
              <a:rPr lang="en-US" altLang="zh-TW" sz="2800" b="1" dirty="0">
                <a:solidFill>
                  <a:srgbClr val="FF0000"/>
                </a:solidFill>
                <a:latin typeface="+mn-ea"/>
              </a:rPr>
              <a:t>14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天</a:t>
            </a:r>
            <a:r>
              <a:rPr lang="zh-TW" altLang="en-US" sz="2800" b="1" dirty="0">
                <a:latin typeface="+mn-ea"/>
              </a:rPr>
              <a:t>內</a:t>
            </a:r>
            <a:r>
              <a:rPr lang="zh-TW" altLang="zh-HK" sz="2800" b="1" dirty="0">
                <a:latin typeface="+mn-ea"/>
              </a:rPr>
              <a:t>，</a:t>
            </a:r>
            <a:r>
              <a:rPr lang="zh-TW" altLang="en-US" sz="2800" b="1" dirty="0">
                <a:latin typeface="+mn-ea"/>
              </a:rPr>
              <a:t>曾往返國內</a:t>
            </a:r>
            <a:r>
              <a:rPr lang="zh-TW" altLang="zh-HK" sz="2800" b="1" dirty="0">
                <a:latin typeface="+mn-ea"/>
              </a:rPr>
              <a:t>，</a:t>
            </a:r>
            <a:r>
              <a:rPr lang="zh-TW" altLang="en-US" sz="2800" b="1" dirty="0">
                <a:latin typeface="+mn-ea"/>
              </a:rPr>
              <a:t>都必須</a:t>
            </a:r>
            <a:r>
              <a:rPr lang="zh-TW" altLang="zh-HK" sz="2800" b="1" dirty="0">
                <a:solidFill>
                  <a:srgbClr val="FF0000"/>
                </a:solidFill>
                <a:latin typeface="+mn-ea"/>
              </a:rPr>
              <a:t>自我隔離</a:t>
            </a:r>
            <a:r>
              <a:rPr lang="zh-TW" altLang="zh-HK" sz="2800" b="1" dirty="0">
                <a:latin typeface="+mn-ea"/>
              </a:rPr>
              <a:t>十四天</a:t>
            </a:r>
            <a:r>
              <a:rPr lang="zh-TW" altLang="en-US" sz="2800" b="1" dirty="0">
                <a:latin typeface="+mn-ea"/>
              </a:rPr>
              <a:t>後才可回來工作</a:t>
            </a:r>
            <a:r>
              <a:rPr lang="zh-TW" altLang="zh-HK" sz="2800" b="1" dirty="0">
                <a:latin typeface="+mn-ea"/>
              </a:rPr>
              <a:t>。</a:t>
            </a:r>
            <a:endParaRPr lang="zh-HK" altLang="en-US" sz="2800" b="1" dirty="0">
              <a:latin typeface="+mn-ea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xmlns="" id="{62AF7DAE-26E3-4DF0-BC97-78B9047BD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49414" y="8660208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0C71650-7DA7-48FA-8034-EACF0422BB74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1013307-78A1-417C-9D05-78E11756CDB2}"/>
              </a:ext>
            </a:extLst>
          </p:cNvPr>
          <p:cNvSpPr txBox="1">
            <a:spLocks/>
          </p:cNvSpPr>
          <p:nvPr/>
        </p:nvSpPr>
        <p:spPr>
          <a:xfrm>
            <a:off x="-4259" y="859443"/>
            <a:ext cx="68580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3</a:t>
            </a:r>
          </a:p>
          <a:p>
            <a:r>
              <a:rPr lang="zh-TW" altLang="zh-HK" sz="4300" b="1" dirty="0"/>
              <a:t>填寫本司的健康申報聲明表</a:t>
            </a:r>
            <a:endParaRPr lang="zh-TW" altLang="zh-HK" sz="4300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53FC2F27-B8CE-4345-AC2E-32FF2031FCA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27" y="2236482"/>
            <a:ext cx="3907601" cy="6414856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3166F76F-86D8-488D-85A9-B122EAD3C01B}"/>
              </a:ext>
            </a:extLst>
          </p:cNvPr>
          <p:cNvSpPr txBox="1"/>
          <p:nvPr/>
        </p:nvSpPr>
        <p:spPr>
          <a:xfrm>
            <a:off x="4818090" y="3041004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200" dirty="0">
                <a:solidFill>
                  <a:srgbClr val="FF0000"/>
                </a:solidFill>
              </a:rPr>
              <a:t>GE/XXXX/XX</a:t>
            </a:r>
            <a:endParaRPr lang="zh-HK" altLang="en-US" sz="1200" dirty="0">
              <a:solidFill>
                <a:srgbClr val="FF00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FDD23153-F914-4D09-8641-D6C393766942}"/>
              </a:ext>
            </a:extLst>
          </p:cNvPr>
          <p:cNvSpPr txBox="1"/>
          <p:nvPr/>
        </p:nvSpPr>
        <p:spPr>
          <a:xfrm>
            <a:off x="4718193" y="3242942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dirty="0">
                <a:solidFill>
                  <a:srgbClr val="FF0000"/>
                </a:solidFill>
              </a:rPr>
              <a:t>The</a:t>
            </a:r>
            <a:r>
              <a:rPr lang="zh-TW" altLang="en-US" sz="1200" dirty="0">
                <a:solidFill>
                  <a:srgbClr val="FF0000"/>
                </a:solidFill>
              </a:rPr>
              <a:t> </a:t>
            </a:r>
            <a:r>
              <a:rPr lang="en-US" altLang="zh-TW" sz="1200" dirty="0">
                <a:solidFill>
                  <a:srgbClr val="FF0000"/>
                </a:solidFill>
              </a:rPr>
              <a:t>Peak</a:t>
            </a:r>
            <a:endParaRPr lang="zh-HK" altLang="en-US" sz="1200" dirty="0">
              <a:solidFill>
                <a:srgbClr val="FF0000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B757C331-238B-4061-9379-D5B9821F5ED3}"/>
              </a:ext>
            </a:extLst>
          </p:cNvPr>
          <p:cNvSpPr txBox="1"/>
          <p:nvPr/>
        </p:nvSpPr>
        <p:spPr>
          <a:xfrm>
            <a:off x="4113076" y="3479210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solidFill>
                  <a:srgbClr val="FF0000"/>
                </a:solidFill>
              </a:rPr>
              <a:t>毛肺嚴</a:t>
            </a:r>
            <a:endParaRPr lang="zh-HK" altLang="en-US" sz="1200" dirty="0">
              <a:solidFill>
                <a:srgbClr val="FF0000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xmlns="" id="{2AAA6802-E9E4-4251-BD36-072C2569FBD7}"/>
              </a:ext>
            </a:extLst>
          </p:cNvPr>
          <p:cNvSpPr txBox="1"/>
          <p:nvPr/>
        </p:nvSpPr>
        <p:spPr>
          <a:xfrm>
            <a:off x="5316835" y="3479210"/>
            <a:ext cx="879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srgbClr val="FF0000"/>
                </a:solidFill>
              </a:rPr>
              <a:t>Mo Fai </a:t>
            </a:r>
            <a:r>
              <a:rPr lang="en-US" altLang="zh-TW" sz="1200" dirty="0" err="1">
                <a:solidFill>
                  <a:srgbClr val="FF0000"/>
                </a:solidFill>
              </a:rPr>
              <a:t>Yim</a:t>
            </a:r>
            <a:endParaRPr lang="zh-HK" altLang="en-US" sz="1200" dirty="0">
              <a:solidFill>
                <a:srgbClr val="FF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BA5EF52-C459-4D65-8D6A-7D6DE5E6C477}"/>
              </a:ext>
            </a:extLst>
          </p:cNvPr>
          <p:cNvSpPr/>
          <p:nvPr/>
        </p:nvSpPr>
        <p:spPr>
          <a:xfrm flipH="1">
            <a:off x="4015152" y="3730876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xmlns="" id="{F911EC33-3FD8-48F0-90D1-4251DD4A0D90}"/>
              </a:ext>
            </a:extLst>
          </p:cNvPr>
          <p:cNvSpPr txBox="1"/>
          <p:nvPr/>
        </p:nvSpPr>
        <p:spPr>
          <a:xfrm>
            <a:off x="4616558" y="3666064"/>
            <a:ext cx="9642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04-04-1984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BE8B215-986A-4E87-B6C8-B3A49068E54F}"/>
              </a:ext>
            </a:extLst>
          </p:cNvPr>
          <p:cNvSpPr/>
          <p:nvPr/>
        </p:nvSpPr>
        <p:spPr>
          <a:xfrm flipH="1">
            <a:off x="4022380" y="4022225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xmlns="" id="{932A4C27-5D2E-4193-8BD9-9679684292DA}"/>
              </a:ext>
            </a:extLst>
          </p:cNvPr>
          <p:cNvSpPr txBox="1"/>
          <p:nvPr/>
        </p:nvSpPr>
        <p:spPr>
          <a:xfrm>
            <a:off x="5508211" y="3967916"/>
            <a:ext cx="9642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700" dirty="0">
                <a:solidFill>
                  <a:srgbClr val="FF0000"/>
                </a:solidFill>
              </a:rPr>
              <a:t>工人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DCAAEDF-5F32-4FB1-891D-3D2398E36C2D}"/>
              </a:ext>
            </a:extLst>
          </p:cNvPr>
          <p:cNvSpPr/>
          <p:nvPr/>
        </p:nvSpPr>
        <p:spPr>
          <a:xfrm flipH="1">
            <a:off x="4023704" y="4158927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xmlns="" id="{752EF257-43CA-4174-97AD-4A1B7D313033}"/>
              </a:ext>
            </a:extLst>
          </p:cNvPr>
          <p:cNvSpPr txBox="1"/>
          <p:nvPr/>
        </p:nvSpPr>
        <p:spPr>
          <a:xfrm>
            <a:off x="3933056" y="4339934"/>
            <a:ext cx="9642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1234 5678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xmlns="" id="{0F6D7246-32E5-43E1-9D2A-A476E41CC7F6}"/>
              </a:ext>
            </a:extLst>
          </p:cNvPr>
          <p:cNvSpPr txBox="1"/>
          <p:nvPr/>
        </p:nvSpPr>
        <p:spPr>
          <a:xfrm>
            <a:off x="3933056" y="4557802"/>
            <a:ext cx="9642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22/02/2020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8899311E-325D-4CDC-858E-2E93A3F405D1}"/>
              </a:ext>
            </a:extLst>
          </p:cNvPr>
          <p:cNvSpPr txBox="1"/>
          <p:nvPr/>
        </p:nvSpPr>
        <p:spPr>
          <a:xfrm>
            <a:off x="4800316" y="5008118"/>
            <a:ext cx="14157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Infrared</a:t>
            </a:r>
            <a:r>
              <a:rPr lang="zh-TW" altLang="en-US" sz="700" dirty="0">
                <a:solidFill>
                  <a:srgbClr val="FF0000"/>
                </a:solidFill>
              </a:rPr>
              <a:t> </a:t>
            </a:r>
            <a:r>
              <a:rPr lang="en-US" altLang="zh-TW" sz="700" dirty="0">
                <a:solidFill>
                  <a:srgbClr val="FF0000"/>
                </a:solidFill>
              </a:rPr>
              <a:t>Forehead</a:t>
            </a:r>
            <a:r>
              <a:rPr lang="zh-TW" altLang="en-US" sz="700" dirty="0">
                <a:solidFill>
                  <a:srgbClr val="FF0000"/>
                </a:solidFill>
              </a:rPr>
              <a:t> </a:t>
            </a:r>
            <a:r>
              <a:rPr lang="en-US" altLang="zh-TW" sz="700" dirty="0">
                <a:solidFill>
                  <a:srgbClr val="FF0000"/>
                </a:solidFill>
              </a:rPr>
              <a:t>Thermometer 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xmlns="" id="{FD8E194C-F285-4DDF-AD7D-EEF239075193}"/>
              </a:ext>
            </a:extLst>
          </p:cNvPr>
          <p:cNvSpPr txBox="1"/>
          <p:nvPr/>
        </p:nvSpPr>
        <p:spPr>
          <a:xfrm>
            <a:off x="4872957" y="5153450"/>
            <a:ext cx="14157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700" dirty="0">
                <a:solidFill>
                  <a:srgbClr val="FF0000"/>
                </a:solidFill>
              </a:rPr>
              <a:t>36.8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2FAD345-866F-4F1A-9C25-CD770260A504}"/>
              </a:ext>
            </a:extLst>
          </p:cNvPr>
          <p:cNvSpPr/>
          <p:nvPr/>
        </p:nvSpPr>
        <p:spPr>
          <a:xfrm flipH="1">
            <a:off x="3395466" y="5940152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4C818F8-8556-4D6B-A24E-F8E205B52FB2}"/>
              </a:ext>
            </a:extLst>
          </p:cNvPr>
          <p:cNvSpPr/>
          <p:nvPr/>
        </p:nvSpPr>
        <p:spPr>
          <a:xfrm flipH="1">
            <a:off x="4271747" y="5940152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0BFD584-5DA8-4514-88A9-6D580816EFE6}"/>
              </a:ext>
            </a:extLst>
          </p:cNvPr>
          <p:cNvSpPr/>
          <p:nvPr/>
        </p:nvSpPr>
        <p:spPr>
          <a:xfrm flipH="1">
            <a:off x="5148028" y="5940152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159F6A5-198F-4A98-8A02-850E6C0EEFD9}"/>
              </a:ext>
            </a:extLst>
          </p:cNvPr>
          <p:cNvSpPr/>
          <p:nvPr/>
        </p:nvSpPr>
        <p:spPr>
          <a:xfrm flipH="1">
            <a:off x="6026655" y="5941702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4E9661A-D621-41A7-ADCF-93FB1B343D3B}"/>
              </a:ext>
            </a:extLst>
          </p:cNvPr>
          <p:cNvSpPr/>
          <p:nvPr/>
        </p:nvSpPr>
        <p:spPr>
          <a:xfrm flipH="1">
            <a:off x="4581128" y="6470497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xmlns="" id="{3B9916F3-D431-428E-AB69-871B4B3E5633}"/>
              </a:ext>
            </a:extLst>
          </p:cNvPr>
          <p:cNvSpPr txBox="1"/>
          <p:nvPr/>
        </p:nvSpPr>
        <p:spPr>
          <a:xfrm>
            <a:off x="5754846" y="6381466"/>
            <a:ext cx="41045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700" dirty="0">
                <a:solidFill>
                  <a:srgbClr val="FF0000"/>
                </a:solidFill>
              </a:rPr>
              <a:t>東莞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xmlns="" id="{6264835D-249A-4A7B-9247-AE28AA020FA1}"/>
              </a:ext>
            </a:extLst>
          </p:cNvPr>
          <p:cNvSpPr txBox="1"/>
          <p:nvPr/>
        </p:nvSpPr>
        <p:spPr>
          <a:xfrm>
            <a:off x="5509725" y="6644443"/>
            <a:ext cx="6555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22/01/2020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xmlns="" id="{156CC24C-DCA2-452D-A1A2-F7FDFD56DE8F}"/>
              </a:ext>
            </a:extLst>
          </p:cNvPr>
          <p:cNvSpPr txBox="1"/>
          <p:nvPr/>
        </p:nvSpPr>
        <p:spPr>
          <a:xfrm>
            <a:off x="5508211" y="6764607"/>
            <a:ext cx="6555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03/02/2020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C2E5DA9-4AF2-4122-B59D-68F310B43570}"/>
              </a:ext>
            </a:extLst>
          </p:cNvPr>
          <p:cNvSpPr/>
          <p:nvPr/>
        </p:nvSpPr>
        <p:spPr>
          <a:xfrm flipH="1">
            <a:off x="5847462" y="7351121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62863D7-04B4-4B55-B1E7-CA803F1F9269}"/>
              </a:ext>
            </a:extLst>
          </p:cNvPr>
          <p:cNvSpPr/>
          <p:nvPr/>
        </p:nvSpPr>
        <p:spPr>
          <a:xfrm flipH="1">
            <a:off x="5847462" y="7768025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887DB93-BF41-42B7-BD62-365D15BF6685}"/>
              </a:ext>
            </a:extLst>
          </p:cNvPr>
          <p:cNvSpPr/>
          <p:nvPr/>
        </p:nvSpPr>
        <p:spPr>
          <a:xfrm flipH="1">
            <a:off x="2961799" y="8028384"/>
            <a:ext cx="4571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xmlns="" id="{CEE4B61D-83D7-428E-B050-3BBEBCD423EF}"/>
              </a:ext>
            </a:extLst>
          </p:cNvPr>
          <p:cNvSpPr txBox="1"/>
          <p:nvPr/>
        </p:nvSpPr>
        <p:spPr>
          <a:xfrm>
            <a:off x="5417556" y="8282431"/>
            <a:ext cx="9642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00" dirty="0">
                <a:solidFill>
                  <a:srgbClr val="FF0000"/>
                </a:solidFill>
              </a:rPr>
              <a:t>22/02/2020</a:t>
            </a:r>
            <a:endParaRPr lang="zh-HK" altLang="en-US" sz="700" dirty="0">
              <a:solidFill>
                <a:srgbClr val="FF0000"/>
              </a:solidFill>
            </a:endParaRPr>
          </a:p>
        </p:txBody>
      </p:sp>
      <p:sp>
        <p:nvSpPr>
          <p:cNvPr id="35" name="笑臉 34">
            <a:extLst>
              <a:ext uri="{FF2B5EF4-FFF2-40B4-BE49-F238E27FC236}">
                <a16:creationId xmlns:a16="http://schemas.microsoft.com/office/drawing/2014/main" xmlns="" id="{33B95568-1B36-4BE0-85C4-AB1DE12AD382}"/>
              </a:ext>
            </a:extLst>
          </p:cNvPr>
          <p:cNvSpPr/>
          <p:nvPr/>
        </p:nvSpPr>
        <p:spPr>
          <a:xfrm>
            <a:off x="4081777" y="8250740"/>
            <a:ext cx="256595" cy="200055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20477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626CEA1-BD51-354E-A0E5-6D2AA3A57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3421" y="8657167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8</a:t>
            </a:fld>
            <a:endParaRPr lang="zh-HK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B76658-88F9-4F58-AEE3-E9D715EA42FC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BFAFEC26-B6A3-41AD-BD88-88E957EB14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4888" y="389203"/>
            <a:ext cx="6588224" cy="1740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4</a:t>
            </a:r>
          </a:p>
          <a:p>
            <a:r>
              <a:rPr lang="zh-TW" altLang="zh-HK" sz="4000" b="1" dirty="0">
                <a:latin typeface="+mn-ea"/>
                <a:ea typeface="+mn-ea"/>
              </a:rPr>
              <a:t>教導工友如何</a:t>
            </a:r>
            <a:r>
              <a:rPr lang="zh-TW" altLang="en-US" sz="4000" b="1" dirty="0">
                <a:latin typeface="+mn-ea"/>
                <a:ea typeface="+mn-ea"/>
              </a:rPr>
              <a:t>正</a:t>
            </a:r>
            <a:r>
              <a:rPr lang="zh-TW" altLang="en-HK" sz="4000" b="1" dirty="0">
                <a:latin typeface="+mn-ea"/>
                <a:ea typeface="+mn-ea"/>
              </a:rPr>
              <a:t>確</a:t>
            </a:r>
            <a:r>
              <a:rPr lang="zh-TW" altLang="zh-HK" sz="4000" b="1" dirty="0">
                <a:latin typeface="+mn-ea"/>
                <a:ea typeface="+mn-ea"/>
              </a:rPr>
              <a:t>佩帶口罩</a:t>
            </a:r>
          </a:p>
        </p:txBody>
      </p:sp>
      <p:pic>
        <p:nvPicPr>
          <p:cNvPr id="9" name="圖片 348">
            <a:extLst>
              <a:ext uri="{FF2B5EF4-FFF2-40B4-BE49-F238E27FC236}">
                <a16:creationId xmlns:a16="http://schemas.microsoft.com/office/drawing/2014/main" xmlns="" id="{8FBEC7D2-64CA-B44B-8811-16CBFB3814F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40" y="2061698"/>
            <a:ext cx="4140460" cy="6662998"/>
          </a:xfrm>
          <a:prstGeom prst="rect">
            <a:avLst/>
          </a:prstGeom>
        </p:spPr>
      </p:pic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6E4D32C2-02C9-7447-A573-FAEA823BE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19" y="2359592"/>
            <a:ext cx="2677504" cy="5308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如</a:t>
            </a:r>
            <a:r>
              <a:rPr lang="ja-JP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果</a:t>
            </a:r>
            <a:r>
              <a:rPr lang="ja-JP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工友未</a:t>
            </a:r>
            <a:r>
              <a:rPr lang="ja-JP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能</a:t>
            </a:r>
            <a:r>
              <a:rPr lang="ja-JP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正</a:t>
            </a:r>
            <a:r>
              <a:rPr lang="ja-JP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確</a:t>
            </a:r>
            <a:r>
              <a:rPr lang="ja-JP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地</a:t>
            </a:r>
            <a:r>
              <a:rPr lang="zh-TW" altLang="zh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佩帶口罩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，會對自</a:t>
            </a:r>
            <a:r>
              <a:rPr lang="zh-TW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己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和其他工友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增</a:t>
            </a:r>
            <a:r>
              <a:rPr lang="zh-TW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加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感</a:t>
            </a:r>
            <a:r>
              <a:rPr lang="zh-TW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染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的</a:t>
            </a:r>
            <a:r>
              <a:rPr lang="zh-TW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風險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。</a:t>
            </a:r>
            <a:endParaRPr lang="en-US" altLang="zh-TW" sz="28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endParaRPr lang="en-US" altLang="zh-TW" sz="28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工友在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任</a:t>
            </a:r>
            <a:r>
              <a:rPr lang="zh-TW" altLang="en-HK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何</a:t>
            </a:r>
            <a:r>
              <a:rPr lang="zh-TW" altLang="en-US" sz="2800" b="1" dirty="0">
                <a:solidFill>
                  <a:srgbClr val="FF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時間</a:t>
            </a:r>
            <a:r>
              <a:rPr lang="zh-TW" altLang="en-US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都必</a:t>
            </a:r>
            <a:r>
              <a:rPr lang="zh-TW" altLang="en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須</a:t>
            </a:r>
            <a:r>
              <a:rPr lang="zh-TW" altLang="zh-HK" sz="28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佩帶口罩。</a:t>
            </a:r>
            <a:endParaRPr lang="zh-HK" altLang="en-US" sz="28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879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B926C6-1D31-C440-A580-2F1AD2B34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053"/>
            <a:ext cx="6858000" cy="1524000"/>
          </a:xfrm>
        </p:spPr>
        <p:txBody>
          <a:bodyPr>
            <a:normAutofit/>
          </a:bodyPr>
          <a:lstStyle/>
          <a:p>
            <a:r>
              <a:rPr lang="zh-TW" altLang="zh-HK" b="1" dirty="0">
                <a:latin typeface="+mn-ea"/>
                <a:ea typeface="+mn-ea"/>
              </a:rPr>
              <a:t>特別安全機制</a:t>
            </a:r>
            <a:r>
              <a:rPr lang="en-US" altLang="zh-TW" b="1" dirty="0">
                <a:latin typeface="+mn-ea"/>
                <a:ea typeface="+mn-ea"/>
              </a:rPr>
              <a:t> 5</a:t>
            </a:r>
            <a:br>
              <a:rPr lang="en-US" altLang="zh-TW" b="1" dirty="0">
                <a:latin typeface="+mn-ea"/>
                <a:ea typeface="+mn-ea"/>
              </a:rPr>
            </a:br>
            <a:r>
              <a:rPr lang="zh-TW" altLang="en-US" sz="3100" b="1" dirty="0">
                <a:latin typeface="+mn-ea"/>
                <a:ea typeface="+mn-ea"/>
              </a:rPr>
              <a:t>派發最新防疫資訊小冊子及進行講座</a:t>
            </a:r>
            <a:endParaRPr lang="en-HK" sz="3100" dirty="0">
              <a:latin typeface="+mn-ea"/>
              <a:ea typeface="+mn-e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433810D-35E1-0A4F-B106-B4F059AA1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06317" y="8657167"/>
            <a:ext cx="1600200" cy="486833"/>
          </a:xfrm>
        </p:spPr>
        <p:txBody>
          <a:bodyPr/>
          <a:lstStyle/>
          <a:p>
            <a:fld id="{0B127B2A-2C29-40FB-ADFA-04F7040A959F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985BD2-FB18-459B-ABB4-DA5C73CECE0E}"/>
              </a:ext>
            </a:extLst>
          </p:cNvPr>
          <p:cNvSpPr/>
          <p:nvPr/>
        </p:nvSpPr>
        <p:spPr>
          <a:xfrm>
            <a:off x="4706888" y="158838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rgbClr val="FF0000"/>
                </a:solidFill>
                <a:ea typeface="CHei3HK-Bold"/>
                <a:cs typeface="CHei3HK-Bold"/>
              </a:rPr>
              <a:t>雙月刊 </a:t>
            </a:r>
            <a:r>
              <a:rPr lang="en-US" altLang="zh-TW" sz="2000" b="1" dirty="0">
                <a:solidFill>
                  <a:srgbClr val="FF0000"/>
                </a:solidFill>
                <a:ea typeface="CHei3HK-Bold"/>
                <a:cs typeface="CHei3HK-Bold"/>
              </a:rPr>
              <a:t>2020 /03</a:t>
            </a:r>
          </a:p>
        </p:txBody>
      </p:sp>
      <p:pic>
        <p:nvPicPr>
          <p:cNvPr id="12" name="圖片 14">
            <a:extLst>
              <a:ext uri="{FF2B5EF4-FFF2-40B4-BE49-F238E27FC236}">
                <a16:creationId xmlns:a16="http://schemas.microsoft.com/office/drawing/2014/main" xmlns="" id="{BB18198B-327A-4F74-A014-F09C11BECBB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477" y="1755538"/>
            <a:ext cx="4524523" cy="6920181"/>
          </a:xfrm>
          <a:prstGeom prst="rect">
            <a:avLst/>
          </a:prstGeom>
        </p:spPr>
      </p:pic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xmlns="" id="{A865B387-43FB-754D-9A5E-F261DC7B91D2}"/>
              </a:ext>
            </a:extLst>
          </p:cNvPr>
          <p:cNvSpPr txBox="1">
            <a:spLocks/>
          </p:cNvSpPr>
          <p:nvPr/>
        </p:nvSpPr>
        <p:spPr>
          <a:xfrm>
            <a:off x="-26268" y="2107511"/>
            <a:ext cx="2359745" cy="2464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800" b="1" dirty="0">
                <a:latin typeface="+mn-ea"/>
              </a:rPr>
              <a:t>工友籍此將防疫資訊推廣至家人及社區</a:t>
            </a:r>
            <a:endParaRPr lang="en-US" altLang="zh-TW" sz="2800" b="1" dirty="0">
              <a:latin typeface="+mn-ea"/>
            </a:endParaRPr>
          </a:p>
        </p:txBody>
      </p:sp>
      <p:sp>
        <p:nvSpPr>
          <p:cNvPr id="7" name="Down Ribbon 6">
            <a:extLst>
              <a:ext uri="{FF2B5EF4-FFF2-40B4-BE49-F238E27FC236}">
                <a16:creationId xmlns:a16="http://schemas.microsoft.com/office/drawing/2014/main" xmlns="" id="{2490BF53-74D3-3B45-8EE6-A70E5338D90F}"/>
              </a:ext>
            </a:extLst>
          </p:cNvPr>
          <p:cNvSpPr/>
          <p:nvPr/>
        </p:nvSpPr>
        <p:spPr>
          <a:xfrm>
            <a:off x="5120009" y="1792419"/>
            <a:ext cx="1772816" cy="664289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39BF617-3D06-F94F-942E-4085564903C1}"/>
              </a:ext>
            </a:extLst>
          </p:cNvPr>
          <p:cNvSpPr txBox="1"/>
          <p:nvPr/>
        </p:nvSpPr>
        <p:spPr>
          <a:xfrm>
            <a:off x="5577557" y="193989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/>
              <a:t>小冊子</a:t>
            </a:r>
            <a:endParaRPr lang="en-US" dirty="0"/>
          </a:p>
        </p:txBody>
      </p:sp>
      <p:pic>
        <p:nvPicPr>
          <p:cNvPr id="10" name="Picture 16">
            <a:extLst>
              <a:ext uri="{FF2B5EF4-FFF2-40B4-BE49-F238E27FC236}">
                <a16:creationId xmlns:a16="http://schemas.microsoft.com/office/drawing/2014/main" xmlns="" id="{ACAC2444-B1CC-4C67-905A-318B241AE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13" y="5364088"/>
            <a:ext cx="762000" cy="762000"/>
          </a:xfrm>
          <a:prstGeom prst="rect">
            <a:avLst/>
          </a:prstGeom>
        </p:spPr>
      </p:pic>
      <p:pic>
        <p:nvPicPr>
          <p:cNvPr id="11" name="Picture 18">
            <a:extLst>
              <a:ext uri="{FF2B5EF4-FFF2-40B4-BE49-F238E27FC236}">
                <a16:creationId xmlns:a16="http://schemas.microsoft.com/office/drawing/2014/main" xmlns="" id="{1024596A-806E-45D5-B028-419C310CCE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5" y="7617607"/>
            <a:ext cx="922249" cy="85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7241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佈景主題">
  <a:themeElements>
    <a:clrScheme name="華麗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行雲流水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雲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雲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9260</TotalTime>
  <Words>1070</Words>
  <Application>Microsoft Office PowerPoint</Application>
  <PresentationFormat>On-screen Show (4:3)</PresentationFormat>
  <Paragraphs>162</Paragraphs>
  <Slides>20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40" baseType="lpstr">
      <vt:lpstr>CHei3HK-Bold</vt:lpstr>
      <vt:lpstr>標楷體</vt:lpstr>
      <vt:lpstr>LG Display-Regular</vt:lpstr>
      <vt:lpstr>微軟正黑體</vt:lpstr>
      <vt:lpstr>ＭＳ Ｐゴシック</vt:lpstr>
      <vt:lpstr>PCMyungjo</vt:lpstr>
      <vt:lpstr>新細明體</vt:lpstr>
      <vt:lpstr>新細明體</vt:lpstr>
      <vt:lpstr>黑体</vt:lpstr>
      <vt:lpstr>华文行楷</vt:lpstr>
      <vt:lpstr>細明體Y.鑶.</vt:lpstr>
      <vt:lpstr>Arial</vt:lpstr>
      <vt:lpstr>Calibri</vt:lpstr>
      <vt:lpstr>Cambria</vt:lpstr>
      <vt:lpstr>Mangal</vt:lpstr>
      <vt:lpstr>Times New Roman</vt:lpstr>
      <vt:lpstr>Wingdings</vt:lpstr>
      <vt:lpstr>Wingdings 2</vt:lpstr>
      <vt:lpstr>Office 佈景主題</vt:lpstr>
      <vt:lpstr>行雲流水</vt:lpstr>
      <vt:lpstr>PowerPoint Presentation</vt:lpstr>
      <vt:lpstr>PowerPoint Presentation</vt:lpstr>
      <vt:lpstr>PowerPoint Presentation</vt:lpstr>
      <vt:lpstr>PowerPoint Presentation</vt:lpstr>
      <vt:lpstr>特別安全機制 1 14天自我隔離</vt:lpstr>
      <vt:lpstr>PowerPoint Presentation</vt:lpstr>
      <vt:lpstr>PowerPoint Presentation</vt:lpstr>
      <vt:lpstr>特別安全機制 4 教導工友如何正確佩帶口罩</vt:lpstr>
      <vt:lpstr>特別安全機制 5 派發最新防疫資訊小冊子及進行講座</vt:lpstr>
      <vt:lpstr>特別安全機制 6 提供酒精搓手液</vt:lpstr>
      <vt:lpstr>特別安全機制 7 提供獨立棄置口罩收集箱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CGC Safety Team</dc:creator>
  <cp:lastModifiedBy>User</cp:lastModifiedBy>
  <cp:revision>801</cp:revision>
  <cp:lastPrinted>2015-06-22T00:52:30Z</cp:lastPrinted>
  <dcterms:created xsi:type="dcterms:W3CDTF">2015-04-09T03:25:00Z</dcterms:created>
  <dcterms:modified xsi:type="dcterms:W3CDTF">2020-02-29T06:18:39Z</dcterms:modified>
</cp:coreProperties>
</file>